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70" r:id="rId12"/>
    <p:sldId id="269" r:id="rId13"/>
    <p:sldId id="262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88791-0D44-40F0-AD41-105323495E56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CC7F1-917B-491F-94AD-E9765E4B0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032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32B3-A49F-4630-8DDD-BDC87C076607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BABEE-E388-4173-B67C-88C54255E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5460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5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0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5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91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3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5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SWAPNIL  BISWAS,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5BABEE-E388-4173-B67C-88C54255EA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7F53A056-D7E2-4083-87AF-D3A4E226ABA0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en-US" smtClean="0"/>
              <a:t>SWAPNIL BISWAS, MIST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97BEF2F1-C158-4BD5-A297-9C1D5AE97D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0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E2FE5-5E6B-481D-B535-619E3D62BC27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E6113-A3B0-484A-896E-9912C9386997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4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C67F2BA2-D184-4575-AA39-49DAE2305EFF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r>
              <a:rPr lang="en-US" smtClean="0"/>
              <a:t>SWAPNIL BISWAS, MIST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</a:lstStyle>
          <a:p>
            <a:fld id="{97BEF2F1-C158-4BD5-A297-9C1D5AE97D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73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sto MT" panose="02040603050505030304" pitchFamily="18" charset="0"/>
              </a:defRPr>
            </a:lvl1pPr>
            <a:lvl2pPr>
              <a:defRPr>
                <a:latin typeface="Calisto MT" panose="02040603050505030304" pitchFamily="18" charset="0"/>
              </a:defRPr>
            </a:lvl2pPr>
            <a:lvl3pPr>
              <a:defRPr>
                <a:latin typeface="Calisto MT" panose="02040603050505030304" pitchFamily="18" charset="0"/>
              </a:defRPr>
            </a:lvl3pPr>
            <a:lvl4pPr>
              <a:defRPr>
                <a:latin typeface="Calisto MT" panose="02040603050505030304" pitchFamily="18" charset="0"/>
              </a:defRPr>
            </a:lvl4pPr>
            <a:lvl5pPr>
              <a:defRPr>
                <a:latin typeface="Calisto MT" panose="020406030505050303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8A8E-8BB7-4E6E-90D9-2047EAA9CB4B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84" y="365125"/>
            <a:ext cx="1369483" cy="1273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384" y="365125"/>
            <a:ext cx="1369483" cy="12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 b="1"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tint val="75000"/>
                  </a:schemeClr>
                </a:solidFill>
                <a:latin typeface="Adobe Fangsong Std R" panose="02020400000000000000" pitchFamily="18" charset="-128"/>
                <a:ea typeface="Adobe Fangsong Std R" panose="02020400000000000000" pitchFamily="18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57C7-0564-4B89-8025-06688B88BAFF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83" y="1443038"/>
            <a:ext cx="1283087" cy="11932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83" y="1443038"/>
            <a:ext cx="1283087" cy="119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2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DEE2-C0FE-48ED-B43E-2F2D9113EF1F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DB4-F6C7-443C-902A-D5DDAE150549}" type="datetime1">
              <a:rPr lang="en-US" smtClean="0"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662F-9942-46DC-AE20-154CC61A2FD8}" type="datetime1">
              <a:rPr lang="en-US" smtClean="0"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0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45037-FC67-467B-8BA9-4AB818C3CBAB}" type="datetime1">
              <a:rPr lang="en-US" smtClean="0"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5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0D04-1CE2-45C2-A104-54A8B24CA71F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601B-1E48-4D36-83BC-CC6FA633C3BB}" type="datetime1">
              <a:rPr lang="en-US" smtClean="0"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576FD-0BA6-4C18-8ADA-823BCC74C1C4}" type="datetime1">
              <a:rPr lang="en-US" smtClean="0"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SWAPNIL BISWAS,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EF2F1-C158-4BD5-A297-9C1D5AE97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0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099036"/>
            <a:ext cx="10515600" cy="2852737"/>
          </a:xfrm>
        </p:spPr>
        <p:txBody>
          <a:bodyPr>
            <a:normAutofit/>
          </a:bodyPr>
          <a:lstStyle/>
          <a:p>
            <a:r>
              <a:rPr lang="en-US" sz="4300" dirty="0" smtClean="0"/>
              <a:t>TOPOLOGICAL  </a:t>
            </a:r>
            <a:r>
              <a:rPr lang="en-US" sz="4300" dirty="0" smtClean="0"/>
              <a:t>SORT</a:t>
            </a:r>
            <a:br>
              <a:rPr lang="en-US" sz="4300" dirty="0" smtClean="0"/>
            </a:br>
            <a:r>
              <a:rPr lang="en-US" sz="4300" dirty="0" smtClean="0"/>
              <a:t>&amp;</a:t>
            </a:r>
            <a:br>
              <a:rPr lang="en-US" sz="4300" dirty="0" smtClean="0"/>
            </a:br>
            <a:r>
              <a:rPr lang="en-US" sz="4300" dirty="0" smtClean="0"/>
              <a:t>STRONGLY  CONNECTED  COMPONENT</a:t>
            </a:r>
            <a:endParaRPr lang="en-US" sz="43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28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</a:t>
            </a:r>
            <a:r>
              <a:rPr lang="en-US" dirty="0" smtClean="0"/>
              <a:t>ALGORITHM-1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Sorted list: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6157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5923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5923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4680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6632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46632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67341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16705" y="2496923"/>
            <a:ext cx="570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A linear ordering of all vertices of G such that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16705" y="2922182"/>
            <a:ext cx="3791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</a:t>
            </a:r>
            <a:r>
              <a:rPr lang="en-US" sz="2200" dirty="0" smtClean="0">
                <a:latin typeface="Calisto MT" panose="02040603050505030304" pitchFamily="18" charset="0"/>
              </a:rPr>
              <a:t>ertex u comes before vertex v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6705" y="3327242"/>
            <a:ext cx="2958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If (u, v) is an edge in 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55608" y="2097491"/>
            <a:ext cx="109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Calisto MT" panose="02040603050505030304" pitchFamily="18" charset="0"/>
              </a:rPr>
              <a:t>Def</a:t>
            </a:r>
            <a:r>
              <a:rPr lang="en-US" sz="2200" b="1" baseline="30000" dirty="0" err="1" smtClean="0">
                <a:latin typeface="Calisto MT" panose="02040603050505030304" pitchFamily="18" charset="0"/>
              </a:rPr>
              <a:t>n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109297" y="2795750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09297" y="3724719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13984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169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279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203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220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215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63" name="Curved Connector 62"/>
          <p:cNvCxnSpPr/>
          <p:nvPr/>
        </p:nvCxnSpPr>
        <p:spPr>
          <a:xfrm rot="5400000" flipH="1" flipV="1">
            <a:off x="3399999" y="4561441"/>
            <a:ext cx="12700" cy="584729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5400000" flipH="1" flipV="1">
            <a:off x="4537847" y="4987175"/>
            <a:ext cx="1" cy="533478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/>
          <p:cNvCxnSpPr>
            <a:stCxn id="60" idx="2"/>
            <a:endCxn id="62" idx="2"/>
          </p:cNvCxnSpPr>
          <p:nvPr/>
        </p:nvCxnSpPr>
        <p:spPr>
          <a:xfrm rot="5400000" flipH="1" flipV="1">
            <a:off x="5924528" y="4672234"/>
            <a:ext cx="1" cy="1163357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0" idx="0"/>
            <a:endCxn id="61" idx="0"/>
          </p:cNvCxnSpPr>
          <p:nvPr/>
        </p:nvCxnSpPr>
        <p:spPr>
          <a:xfrm rot="5400000" flipH="1" flipV="1">
            <a:off x="5631743" y="4564911"/>
            <a:ext cx="12700" cy="577784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50" idx="0"/>
            <a:endCxn id="60" idx="0"/>
          </p:cNvCxnSpPr>
          <p:nvPr/>
        </p:nvCxnSpPr>
        <p:spPr>
          <a:xfrm rot="5400000" flipH="1" flipV="1">
            <a:off x="4806980" y="4317933"/>
            <a:ext cx="1" cy="1071742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9" idx="2"/>
            <a:endCxn id="61" idx="2"/>
          </p:cNvCxnSpPr>
          <p:nvPr/>
        </p:nvCxnSpPr>
        <p:spPr>
          <a:xfrm rot="16200000" flipH="1">
            <a:off x="5362611" y="4695889"/>
            <a:ext cx="12700" cy="1116048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38784" y="1728059"/>
            <a:ext cx="4481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u="sng" dirty="0" smtClean="0">
                <a:latin typeface="Calisto MT" panose="02040603050505030304" pitchFamily="18" charset="0"/>
              </a:rPr>
              <a:t>Consider “203” as starting vertex</a:t>
            </a:r>
            <a:endParaRPr lang="en-US" sz="2200" u="sng" dirty="0">
              <a:latin typeface="Calisto MT" panose="0204060305050503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 SORT ALGORITHM-1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3480" y="1690688"/>
            <a:ext cx="4632960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DFS(G)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for each vertex u ∈ G-&gt;V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u-&gt;color = WHITE;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/>
              <a:t>←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Ø</a:t>
            </a: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for each vertex u ∈ G-&gt;V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{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if (u-&gt;color == WHITE)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DFS_Visit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(u);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indent="-342900">
              <a:spcBef>
                <a:spcPts val="3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342900">
              <a:spcBef>
                <a:spcPts val="36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1952" y="1791272"/>
            <a:ext cx="4939377" cy="351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DFS_Visit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(u, &amp;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000" dirty="0"/>
          </a:p>
          <a:p>
            <a:pPr indent="-342900">
              <a:spcBef>
                <a:spcPts val="26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sz="2000" dirty="0"/>
          </a:p>
          <a:p>
            <a:pPr indent="-342900">
              <a:spcBef>
                <a:spcPts val="26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  u-&gt;color = GREY;</a:t>
            </a:r>
            <a:endParaRPr lang="en-US" sz="2000" dirty="0" smtClean="0"/>
          </a:p>
          <a:p>
            <a:pPr indent="-342900">
              <a:spcBef>
                <a:spcPts val="26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   for each v ∈ u-&gt;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Adj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[]</a:t>
            </a:r>
            <a:endParaRPr lang="en-US" sz="2000" dirty="0" smtClean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{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if (v-&gt;color == WHITE)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</a:t>
            </a:r>
            <a:r>
              <a:rPr 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DFS_Visit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(v);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}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</a:t>
            </a: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-&gt;push(u);</a:t>
            </a:r>
            <a:endParaRPr lang="en-US" sz="2000" dirty="0"/>
          </a:p>
          <a:p>
            <a:pPr indent="-342900">
              <a:spcBef>
                <a:spcPts val="300"/>
              </a:spcBef>
            </a:pPr>
            <a:r>
              <a:rPr 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128004" y="1690688"/>
            <a:ext cx="0" cy="49204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201050" y="5489832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</a:t>
            </a:r>
            <a:r>
              <a:rPr lang="en-US" sz="3600" b="1" dirty="0" err="1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n+e</a:t>
            </a:r>
            <a:r>
              <a:rPr lang="en-US" sz="36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 SORT ALGORITHM-2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199" y="1798860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Step-1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615" y="2337919"/>
            <a:ext cx="43550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Find </a:t>
            </a:r>
            <a:r>
              <a:rPr lang="en-US" sz="2200" dirty="0">
                <a:latin typeface="Calisto MT" panose="02040603050505030304" pitchFamily="18" charset="0"/>
              </a:rPr>
              <a:t>a vertex with in-degree =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38199" y="3010516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Step-2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2615" y="3549575"/>
            <a:ext cx="69940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Remove the vertex and add the vertex in the sorted list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199" y="4330344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Step-3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2615" y="4869403"/>
            <a:ext cx="2562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Return to Step-1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9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 SORT ALGORITHM-2</a:t>
            </a:r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3811509" y="2100403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317810" y="210040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42927" y="334827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009300" y="334827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1509" y="4706292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7810" y="4706291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140859" y="3348271"/>
            <a:ext cx="624689" cy="62468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6"/>
            <a:endCxn id="12" idx="2"/>
          </p:cNvCxnSpPr>
          <p:nvPr/>
        </p:nvCxnSpPr>
        <p:spPr>
          <a:xfrm flipV="1">
            <a:off x="4436198" y="2412747"/>
            <a:ext cx="18816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" idx="6"/>
            <a:endCxn id="6" idx="0"/>
          </p:cNvCxnSpPr>
          <p:nvPr/>
        </p:nvCxnSpPr>
        <p:spPr>
          <a:xfrm>
            <a:off x="6942499" y="2412747"/>
            <a:ext cx="1379146" cy="935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3"/>
            <a:endCxn id="9" idx="7"/>
          </p:cNvCxnSpPr>
          <p:nvPr/>
        </p:nvCxnSpPr>
        <p:spPr>
          <a:xfrm flipH="1">
            <a:off x="5674064" y="2633607"/>
            <a:ext cx="735230" cy="806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9" idx="6"/>
          </p:cNvCxnSpPr>
          <p:nvPr/>
        </p:nvCxnSpPr>
        <p:spPr>
          <a:xfrm flipH="1" flipV="1">
            <a:off x="5765548" y="3660616"/>
            <a:ext cx="224375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6" idx="3"/>
          </p:cNvCxnSpPr>
          <p:nvPr/>
        </p:nvCxnSpPr>
        <p:spPr>
          <a:xfrm flipV="1">
            <a:off x="6942499" y="3881477"/>
            <a:ext cx="1158285" cy="11371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1"/>
            <a:endCxn id="9" idx="5"/>
          </p:cNvCxnSpPr>
          <p:nvPr/>
        </p:nvCxnSpPr>
        <p:spPr>
          <a:xfrm flipH="1" flipV="1">
            <a:off x="5674064" y="3881476"/>
            <a:ext cx="735230" cy="916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7" idx="6"/>
          </p:cNvCxnSpPr>
          <p:nvPr/>
        </p:nvCxnSpPr>
        <p:spPr>
          <a:xfrm flipH="1">
            <a:off x="4436198" y="5018636"/>
            <a:ext cx="1881612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3"/>
            <a:endCxn id="7" idx="7"/>
          </p:cNvCxnSpPr>
          <p:nvPr/>
        </p:nvCxnSpPr>
        <p:spPr>
          <a:xfrm flipH="1">
            <a:off x="4344714" y="3881476"/>
            <a:ext cx="887629" cy="9163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" idx="2"/>
            <a:endCxn id="5" idx="6"/>
          </p:cNvCxnSpPr>
          <p:nvPr/>
        </p:nvCxnSpPr>
        <p:spPr>
          <a:xfrm flipH="1">
            <a:off x="3067616" y="3660616"/>
            <a:ext cx="207324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" idx="5"/>
            <a:endCxn id="7" idx="1"/>
          </p:cNvCxnSpPr>
          <p:nvPr/>
        </p:nvCxnSpPr>
        <p:spPr>
          <a:xfrm>
            <a:off x="2976132" y="3881477"/>
            <a:ext cx="926861" cy="916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" idx="2"/>
            <a:endCxn id="5" idx="0"/>
          </p:cNvCxnSpPr>
          <p:nvPr/>
        </p:nvCxnSpPr>
        <p:spPr>
          <a:xfrm flipH="1">
            <a:off x="2755272" y="2412748"/>
            <a:ext cx="1056237" cy="935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" idx="5"/>
            <a:endCxn id="9" idx="1"/>
          </p:cNvCxnSpPr>
          <p:nvPr/>
        </p:nvCxnSpPr>
        <p:spPr>
          <a:xfrm>
            <a:off x="4344714" y="2633608"/>
            <a:ext cx="887629" cy="806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63091" y="2132409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v2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5184654" y="3398055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v1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3863091" y="4757025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v3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361605" y="2132409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v4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8056988" y="3404648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v5</a:t>
            </a:r>
            <a:endParaRPr lang="en-US" sz="2800" dirty="0"/>
          </a:p>
        </p:txBody>
      </p:sp>
      <p:sp>
        <p:nvSpPr>
          <p:cNvPr id="41" name="TextBox 40"/>
          <p:cNvSpPr txBox="1"/>
          <p:nvPr/>
        </p:nvSpPr>
        <p:spPr>
          <a:xfrm>
            <a:off x="2467068" y="339559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v7</a:t>
            </a:r>
            <a:endParaRPr lang="en-US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838200" y="5935823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Sorted list: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61605" y="4755513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v6</a:t>
            </a:r>
            <a:endParaRPr lang="en-US" sz="2800" dirty="0"/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7041527" y="5124260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17548" y="593582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</a:t>
            </a:r>
            <a:r>
              <a:rPr lang="en-US" sz="2200" dirty="0" smtClean="0">
                <a:latin typeface="Calisto MT" panose="02040603050505030304" pitchFamily="18" charset="0"/>
              </a:rPr>
              <a:t>6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997051" y="5017123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3067616" y="2374401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02277" y="5935823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v</a:t>
            </a:r>
            <a:r>
              <a:rPr lang="en-US" sz="22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57052" y="2128673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041527" y="2285598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3881022" y="5935822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v4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997051" y="2066968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/>
          <p:nvPr/>
        </p:nvCxnSpPr>
        <p:spPr>
          <a:xfrm flipH="1">
            <a:off x="8731506" y="3617971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14500" y="593582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v5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8680763" y="3478025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5892016" y="3644736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61084" y="3433993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4952764" y="593582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v1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1743800" y="3626400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530548" y="5935821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v7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24211" y="3496625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3107795" y="5017123"/>
            <a:ext cx="5905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116121" y="5935820"/>
            <a:ext cx="470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v3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082148" y="4810410"/>
            <a:ext cx="641288" cy="313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442927" y="2100402"/>
            <a:ext cx="6191062" cy="3230579"/>
            <a:chOff x="2442927" y="2100402"/>
            <a:chExt cx="6191062" cy="3230579"/>
          </a:xfrm>
        </p:grpSpPr>
        <p:sp>
          <p:nvSpPr>
            <p:cNvPr id="104" name="Oval 103"/>
            <p:cNvSpPr/>
            <p:nvPr/>
          </p:nvSpPr>
          <p:spPr>
            <a:xfrm>
              <a:off x="3811509" y="2100403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6317810" y="210040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2442927" y="334827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009300" y="334827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811509" y="4706292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6317810" y="4706291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859" y="3348271"/>
              <a:ext cx="624689" cy="62468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stCxn id="104" idx="6"/>
              <a:endCxn id="105" idx="2"/>
            </p:cNvCxnSpPr>
            <p:nvPr/>
          </p:nvCxnSpPr>
          <p:spPr>
            <a:xfrm flipV="1">
              <a:off x="4436198" y="2412747"/>
              <a:ext cx="188161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05" idx="6"/>
              <a:endCxn id="107" idx="0"/>
            </p:cNvCxnSpPr>
            <p:nvPr/>
          </p:nvCxnSpPr>
          <p:spPr>
            <a:xfrm>
              <a:off x="6942499" y="2412747"/>
              <a:ext cx="1379146" cy="9355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5" idx="3"/>
              <a:endCxn id="110" idx="7"/>
            </p:cNvCxnSpPr>
            <p:nvPr/>
          </p:nvCxnSpPr>
          <p:spPr>
            <a:xfrm flipH="1">
              <a:off x="5674064" y="2633607"/>
              <a:ext cx="735230" cy="8061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07" idx="2"/>
              <a:endCxn id="110" idx="6"/>
            </p:cNvCxnSpPr>
            <p:nvPr/>
          </p:nvCxnSpPr>
          <p:spPr>
            <a:xfrm flipH="1" flipV="1">
              <a:off x="5765548" y="3660616"/>
              <a:ext cx="22437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109" idx="6"/>
              <a:endCxn id="107" idx="3"/>
            </p:cNvCxnSpPr>
            <p:nvPr/>
          </p:nvCxnSpPr>
          <p:spPr>
            <a:xfrm flipV="1">
              <a:off x="6942499" y="3881477"/>
              <a:ext cx="1158285" cy="1137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109" idx="1"/>
              <a:endCxn id="110" idx="5"/>
            </p:cNvCxnSpPr>
            <p:nvPr/>
          </p:nvCxnSpPr>
          <p:spPr>
            <a:xfrm flipH="1" flipV="1">
              <a:off x="5674064" y="3881476"/>
              <a:ext cx="735230" cy="9162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09" idx="2"/>
              <a:endCxn id="108" idx="6"/>
            </p:cNvCxnSpPr>
            <p:nvPr/>
          </p:nvCxnSpPr>
          <p:spPr>
            <a:xfrm flipH="1">
              <a:off x="4436198" y="5018636"/>
              <a:ext cx="188161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110" idx="3"/>
              <a:endCxn id="108" idx="7"/>
            </p:cNvCxnSpPr>
            <p:nvPr/>
          </p:nvCxnSpPr>
          <p:spPr>
            <a:xfrm flipH="1">
              <a:off x="4344714" y="3881476"/>
              <a:ext cx="887629" cy="9163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0" idx="2"/>
              <a:endCxn id="106" idx="6"/>
            </p:cNvCxnSpPr>
            <p:nvPr/>
          </p:nvCxnSpPr>
          <p:spPr>
            <a:xfrm flipH="1">
              <a:off x="3067616" y="3660616"/>
              <a:ext cx="207324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stCxn id="106" idx="5"/>
              <a:endCxn id="108" idx="1"/>
            </p:cNvCxnSpPr>
            <p:nvPr/>
          </p:nvCxnSpPr>
          <p:spPr>
            <a:xfrm>
              <a:off x="2976132" y="3881477"/>
              <a:ext cx="926861" cy="9162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104" idx="2"/>
              <a:endCxn id="106" idx="0"/>
            </p:cNvCxnSpPr>
            <p:nvPr/>
          </p:nvCxnSpPr>
          <p:spPr>
            <a:xfrm flipH="1">
              <a:off x="2755272" y="2412748"/>
              <a:ext cx="1056237" cy="9355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stCxn id="104" idx="5"/>
              <a:endCxn id="110" idx="1"/>
            </p:cNvCxnSpPr>
            <p:nvPr/>
          </p:nvCxnSpPr>
          <p:spPr>
            <a:xfrm>
              <a:off x="4344714" y="2633608"/>
              <a:ext cx="887629" cy="8061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3863091" y="2132409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v2</a:t>
              </a:r>
              <a:endParaRPr lang="en-US" sz="28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184654" y="3398055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v1</a:t>
              </a:r>
              <a:endParaRPr lang="en-US" sz="28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863091" y="4757025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v3</a:t>
              </a:r>
              <a:endParaRPr lang="en-US" sz="28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61605" y="2132409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v4</a:t>
              </a:r>
              <a:endParaRPr lang="en-US" sz="28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8056988" y="3404648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v5</a:t>
              </a:r>
              <a:endParaRPr lang="en-US" sz="28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467068" y="3395594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v7</a:t>
              </a:r>
              <a:endParaRPr lang="en-US" sz="28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361605" y="4755513"/>
              <a:ext cx="529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v6</a:t>
              </a:r>
              <a:endParaRPr lang="en-US" sz="2800" dirty="0"/>
            </a:p>
          </p:txBody>
        </p:sp>
      </p:grpSp>
      <p:sp>
        <p:nvSpPr>
          <p:cNvPr id="130" name="Slide Number Placeholder 1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5" grpId="0" animBg="1"/>
      <p:bldP spid="6" grpId="0" animBg="1"/>
      <p:bldP spid="7" grpId="0" animBg="1"/>
      <p:bldP spid="8" grpId="0" animBg="1"/>
      <p:bldP spid="9" grpId="0" animBg="1"/>
      <p:bldP spid="35" grpId="0"/>
      <p:bldP spid="36" grpId="0"/>
      <p:bldP spid="37" grpId="0"/>
      <p:bldP spid="38" grpId="0"/>
      <p:bldP spid="39" grpId="0"/>
      <p:bldP spid="41" grpId="0"/>
      <p:bldP spid="44" grpId="0"/>
      <p:bldP spid="40" grpId="0"/>
      <p:bldP spid="49" grpId="0"/>
      <p:bldP spid="51" grpId="0" animBg="1"/>
      <p:bldP spid="59" grpId="0"/>
      <p:bldP spid="60" grpId="0" animBg="1"/>
      <p:bldP spid="62" grpId="0"/>
      <p:bldP spid="63" grpId="0" animBg="1"/>
      <p:bldP spid="65" grpId="0"/>
      <p:bldP spid="66" grpId="0" animBg="1"/>
      <p:bldP spid="68" grpId="0" animBg="1"/>
      <p:bldP spid="69" grpId="0"/>
      <p:bldP spid="71" grpId="0"/>
      <p:bldP spid="73" grpId="0" animBg="1"/>
      <p:bldP spid="75" grpId="0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ALGORITHM-2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8961" y="1690688"/>
            <a:ext cx="2493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/>
            <a:r>
              <a:rPr lang="en-US" sz="2000" b="1" u="sn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topSort</a:t>
            </a:r>
            <a:r>
              <a:rPr lang="en-US" sz="2000" b="1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u="sng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sz="2000" b="1" u="sng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(G))</a:t>
            </a:r>
            <a:endParaRPr lang="en-US" sz="2000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60563" y="2212848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the in-degree of all vertices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60563" y="264691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for n times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60435" y="3104340"/>
            <a:ext cx="4871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 is the vertex with in-degree = 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60435" y="3595206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u in the sorted list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60435" y="414404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 the u-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 of </a:t>
            </a:r>
            <a:r>
              <a:rPr lang="en-US" b="1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60435" y="4645670"/>
            <a:ext cx="818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Decrement the in-degree of the adjacent vertices of u by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22123" y="2117331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</a:t>
            </a:r>
            <a:r>
              <a:rPr lang="en-US" sz="2200" b="1" baseline="30000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2</a:t>
            </a:r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2282" y="3042785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53699" y="3566552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O(1)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07480" y="4106111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592054" y="4584115"/>
            <a:ext cx="7617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9" name="Left Brace 18"/>
          <p:cNvSpPr/>
          <p:nvPr/>
        </p:nvSpPr>
        <p:spPr>
          <a:xfrm>
            <a:off x="1631864" y="2831585"/>
            <a:ext cx="360362" cy="2087887"/>
          </a:xfrm>
          <a:prstGeom prst="leftBrace">
            <a:avLst>
              <a:gd name="adj1" fmla="val 64157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59997" y="3634295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</a:t>
            </a:r>
            <a:r>
              <a:rPr lang="en-US" sz="2200" b="1" baseline="30000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2</a:t>
            </a:r>
            <a:r>
              <a:rPr lang="en-US" sz="22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53837" y="5197224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O(n</a:t>
            </a:r>
            <a:r>
              <a:rPr lang="en-US" sz="3600" b="1" baseline="30000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2</a:t>
            </a:r>
            <a:r>
              <a:rPr lang="en-US" sz="3600" b="1" dirty="0" smtClean="0">
                <a:solidFill>
                  <a:srgbClr val="000000"/>
                </a:solidFill>
                <a:latin typeface="Calisto MT" panose="02040603050505030304" pitchFamily="18" charset="0"/>
                <a:cs typeface="Courier New" panose="02070309020205020404" pitchFamily="49" charset="0"/>
              </a:rPr>
              <a:t>)</a:t>
            </a:r>
            <a:endParaRPr lang="en-US" sz="3600" dirty="0">
              <a:latin typeface="Calisto MT" panose="02040603050505030304" pitchFamily="18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5" grpId="0"/>
      <p:bldP spid="16" grpId="0"/>
      <p:bldP spid="17" grpId="0"/>
      <p:bldP spid="18" grpId="0"/>
      <p:bldP spid="19" grpId="0" animBg="1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STRONGLY CONNECTED COMPONENT</a:t>
            </a:r>
            <a:endParaRPr lang="en-US" sz="4200" dirty="0"/>
          </a:p>
        </p:txBody>
      </p:sp>
      <p:sp>
        <p:nvSpPr>
          <p:cNvPr id="23" name="TextBox 22"/>
          <p:cNvSpPr txBox="1"/>
          <p:nvPr/>
        </p:nvSpPr>
        <p:spPr>
          <a:xfrm>
            <a:off x="838200" y="1690688"/>
            <a:ext cx="3085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In a directed graph 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43685" y="2121575"/>
            <a:ext cx="91528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Strongly Connected Component (SCC) of G is a maximal set of vertices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43685" y="2585364"/>
            <a:ext cx="6513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w</a:t>
            </a:r>
            <a:r>
              <a:rPr lang="en-US" sz="2200" dirty="0" smtClean="0">
                <a:latin typeface="Calisto MT" panose="02040603050505030304" pitchFamily="18" charset="0"/>
              </a:rPr>
              <a:t>ith a directed path between every pair of vertices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00" y="3382177"/>
            <a:ext cx="2820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Problem Statement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43685" y="3813064"/>
            <a:ext cx="64742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To find all the SCC from a given directed graph G</a:t>
            </a:r>
            <a:endParaRPr lang="en-US" sz="2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6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STRONGLY CONNECTED COMPONENT</a:t>
            </a:r>
            <a:endParaRPr lang="en-US" sz="4200" dirty="0"/>
          </a:p>
        </p:txBody>
      </p:sp>
      <p:sp>
        <p:nvSpPr>
          <p:cNvPr id="3" name="Oval 2"/>
          <p:cNvSpPr/>
          <p:nvPr/>
        </p:nvSpPr>
        <p:spPr>
          <a:xfrm>
            <a:off x="1855960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194364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855960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32768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871172" y="225431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194364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32768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71172" y="366514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2319617" y="271797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2127564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2399168" y="393674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3465968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3737572" y="252591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3658021" y="374469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3658021" y="412880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996425" y="233386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996425" y="271797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804372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6142776" y="279752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5075976" y="393674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6278577" y="380094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64699" y="232586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h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330352" y="231758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996759" y="372869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g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03103" y="372869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c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63903" y="371812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49522" y="227780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987926" y="227780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50723" y="373781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3" name="Freeform 52"/>
          <p:cNvSpPr/>
          <p:nvPr/>
        </p:nvSpPr>
        <p:spPr>
          <a:xfrm>
            <a:off x="1593410" y="2000816"/>
            <a:ext cx="2344847" cy="2372008"/>
          </a:xfrm>
          <a:custGeom>
            <a:avLst/>
            <a:gdLst>
              <a:gd name="connsiteX0" fmla="*/ 525101 w 2344847"/>
              <a:gd name="connsiteY0" fmla="*/ 18107 h 2372008"/>
              <a:gd name="connsiteX1" fmla="*/ 443620 w 2344847"/>
              <a:gd name="connsiteY1" fmla="*/ 27160 h 2372008"/>
              <a:gd name="connsiteX2" fmla="*/ 416459 w 2344847"/>
              <a:gd name="connsiteY2" fmla="*/ 36214 h 2372008"/>
              <a:gd name="connsiteX3" fmla="*/ 389299 w 2344847"/>
              <a:gd name="connsiteY3" fmla="*/ 63374 h 2372008"/>
              <a:gd name="connsiteX4" fmla="*/ 307818 w 2344847"/>
              <a:gd name="connsiteY4" fmla="*/ 108641 h 2372008"/>
              <a:gd name="connsiteX5" fmla="*/ 217283 w 2344847"/>
              <a:gd name="connsiteY5" fmla="*/ 208230 h 2372008"/>
              <a:gd name="connsiteX6" fmla="*/ 153909 w 2344847"/>
              <a:gd name="connsiteY6" fmla="*/ 289711 h 2372008"/>
              <a:gd name="connsiteX7" fmla="*/ 135802 w 2344847"/>
              <a:gd name="connsiteY7" fmla="*/ 316871 h 2372008"/>
              <a:gd name="connsiteX8" fmla="*/ 99588 w 2344847"/>
              <a:gd name="connsiteY8" fmla="*/ 398352 h 2372008"/>
              <a:gd name="connsiteX9" fmla="*/ 81481 w 2344847"/>
              <a:gd name="connsiteY9" fmla="*/ 461727 h 2372008"/>
              <a:gd name="connsiteX10" fmla="*/ 63374 w 2344847"/>
              <a:gd name="connsiteY10" fmla="*/ 488887 h 2372008"/>
              <a:gd name="connsiteX11" fmla="*/ 36214 w 2344847"/>
              <a:gd name="connsiteY11" fmla="*/ 588475 h 2372008"/>
              <a:gd name="connsiteX12" fmla="*/ 27160 w 2344847"/>
              <a:gd name="connsiteY12" fmla="*/ 642796 h 2372008"/>
              <a:gd name="connsiteX13" fmla="*/ 0 w 2344847"/>
              <a:gd name="connsiteY13" fmla="*/ 932507 h 2372008"/>
              <a:gd name="connsiteX14" fmla="*/ 9053 w 2344847"/>
              <a:gd name="connsiteY14" fmla="*/ 1149790 h 2372008"/>
              <a:gd name="connsiteX15" fmla="*/ 18107 w 2344847"/>
              <a:gd name="connsiteY15" fmla="*/ 1810693 h 2372008"/>
              <a:gd name="connsiteX16" fmla="*/ 27160 w 2344847"/>
              <a:gd name="connsiteY16" fmla="*/ 1855960 h 2372008"/>
              <a:gd name="connsiteX17" fmla="*/ 36214 w 2344847"/>
              <a:gd name="connsiteY17" fmla="*/ 1910281 h 2372008"/>
              <a:gd name="connsiteX18" fmla="*/ 45267 w 2344847"/>
              <a:gd name="connsiteY18" fmla="*/ 1973655 h 2372008"/>
              <a:gd name="connsiteX19" fmla="*/ 63374 w 2344847"/>
              <a:gd name="connsiteY19" fmla="*/ 2037030 h 2372008"/>
              <a:gd name="connsiteX20" fmla="*/ 81481 w 2344847"/>
              <a:gd name="connsiteY20" fmla="*/ 2154725 h 2372008"/>
              <a:gd name="connsiteX21" fmla="*/ 135802 w 2344847"/>
              <a:gd name="connsiteY21" fmla="*/ 2263366 h 2372008"/>
              <a:gd name="connsiteX22" fmla="*/ 153909 w 2344847"/>
              <a:gd name="connsiteY22" fmla="*/ 2290527 h 2372008"/>
              <a:gd name="connsiteX23" fmla="*/ 217283 w 2344847"/>
              <a:gd name="connsiteY23" fmla="*/ 2326740 h 2372008"/>
              <a:gd name="connsiteX24" fmla="*/ 253497 w 2344847"/>
              <a:gd name="connsiteY24" fmla="*/ 2335794 h 2372008"/>
              <a:gd name="connsiteX25" fmla="*/ 307818 w 2344847"/>
              <a:gd name="connsiteY25" fmla="*/ 2353901 h 2372008"/>
              <a:gd name="connsiteX26" fmla="*/ 334978 w 2344847"/>
              <a:gd name="connsiteY26" fmla="*/ 2362954 h 2372008"/>
              <a:gd name="connsiteX27" fmla="*/ 389299 w 2344847"/>
              <a:gd name="connsiteY27" fmla="*/ 2372008 h 2372008"/>
              <a:gd name="connsiteX28" fmla="*/ 597529 w 2344847"/>
              <a:gd name="connsiteY28" fmla="*/ 2362954 h 2372008"/>
              <a:gd name="connsiteX29" fmla="*/ 633742 w 2344847"/>
              <a:gd name="connsiteY29" fmla="*/ 2353901 h 2372008"/>
              <a:gd name="connsiteX30" fmla="*/ 715224 w 2344847"/>
              <a:gd name="connsiteY30" fmla="*/ 2344847 h 2372008"/>
              <a:gd name="connsiteX31" fmla="*/ 896293 w 2344847"/>
              <a:gd name="connsiteY31" fmla="*/ 2308634 h 2372008"/>
              <a:gd name="connsiteX32" fmla="*/ 932507 w 2344847"/>
              <a:gd name="connsiteY32" fmla="*/ 2299580 h 2372008"/>
              <a:gd name="connsiteX33" fmla="*/ 950614 w 2344847"/>
              <a:gd name="connsiteY33" fmla="*/ 2272420 h 2372008"/>
              <a:gd name="connsiteX34" fmla="*/ 959667 w 2344847"/>
              <a:gd name="connsiteY34" fmla="*/ 2245259 h 2372008"/>
              <a:gd name="connsiteX35" fmla="*/ 995881 w 2344847"/>
              <a:gd name="connsiteY35" fmla="*/ 2190938 h 2372008"/>
              <a:gd name="connsiteX36" fmla="*/ 1059255 w 2344847"/>
              <a:gd name="connsiteY36" fmla="*/ 2091350 h 2372008"/>
              <a:gd name="connsiteX37" fmla="*/ 1077362 w 2344847"/>
              <a:gd name="connsiteY37" fmla="*/ 2037030 h 2372008"/>
              <a:gd name="connsiteX38" fmla="*/ 1086416 w 2344847"/>
              <a:gd name="connsiteY38" fmla="*/ 2000816 h 2372008"/>
              <a:gd name="connsiteX39" fmla="*/ 1104523 w 2344847"/>
              <a:gd name="connsiteY39" fmla="*/ 1973655 h 2372008"/>
              <a:gd name="connsiteX40" fmla="*/ 1122630 w 2344847"/>
              <a:gd name="connsiteY40" fmla="*/ 1919334 h 2372008"/>
              <a:gd name="connsiteX41" fmla="*/ 1131683 w 2344847"/>
              <a:gd name="connsiteY41" fmla="*/ 1883121 h 2372008"/>
              <a:gd name="connsiteX42" fmla="*/ 1167897 w 2344847"/>
              <a:gd name="connsiteY42" fmla="*/ 1801639 h 2372008"/>
              <a:gd name="connsiteX43" fmla="*/ 1204111 w 2344847"/>
              <a:gd name="connsiteY43" fmla="*/ 1711105 h 2372008"/>
              <a:gd name="connsiteX44" fmla="*/ 1222218 w 2344847"/>
              <a:gd name="connsiteY44" fmla="*/ 1665837 h 2372008"/>
              <a:gd name="connsiteX45" fmla="*/ 1240325 w 2344847"/>
              <a:gd name="connsiteY45" fmla="*/ 1638677 h 2372008"/>
              <a:gd name="connsiteX46" fmla="*/ 1258432 w 2344847"/>
              <a:gd name="connsiteY46" fmla="*/ 1593410 h 2372008"/>
              <a:gd name="connsiteX47" fmla="*/ 1267485 w 2344847"/>
              <a:gd name="connsiteY47" fmla="*/ 1566249 h 2372008"/>
              <a:gd name="connsiteX48" fmla="*/ 1285592 w 2344847"/>
              <a:gd name="connsiteY48" fmla="*/ 1539089 h 2372008"/>
              <a:gd name="connsiteX49" fmla="*/ 1376127 w 2344847"/>
              <a:gd name="connsiteY49" fmla="*/ 1439501 h 2372008"/>
              <a:gd name="connsiteX50" fmla="*/ 1421394 w 2344847"/>
              <a:gd name="connsiteY50" fmla="*/ 1385180 h 2372008"/>
              <a:gd name="connsiteX51" fmla="*/ 1448554 w 2344847"/>
              <a:gd name="connsiteY51" fmla="*/ 1348966 h 2372008"/>
              <a:gd name="connsiteX52" fmla="*/ 1466661 w 2344847"/>
              <a:gd name="connsiteY52" fmla="*/ 1321806 h 2372008"/>
              <a:gd name="connsiteX53" fmla="*/ 1493822 w 2344847"/>
              <a:gd name="connsiteY53" fmla="*/ 1303699 h 2372008"/>
              <a:gd name="connsiteX54" fmla="*/ 1520982 w 2344847"/>
              <a:gd name="connsiteY54" fmla="*/ 1258432 h 2372008"/>
              <a:gd name="connsiteX55" fmla="*/ 1584356 w 2344847"/>
              <a:gd name="connsiteY55" fmla="*/ 1195057 h 2372008"/>
              <a:gd name="connsiteX56" fmla="*/ 1602463 w 2344847"/>
              <a:gd name="connsiteY56" fmla="*/ 1167897 h 2372008"/>
              <a:gd name="connsiteX57" fmla="*/ 1629624 w 2344847"/>
              <a:gd name="connsiteY57" fmla="*/ 1149790 h 2372008"/>
              <a:gd name="connsiteX58" fmla="*/ 1720158 w 2344847"/>
              <a:gd name="connsiteY58" fmla="*/ 1077362 h 2372008"/>
              <a:gd name="connsiteX59" fmla="*/ 1774479 w 2344847"/>
              <a:gd name="connsiteY59" fmla="*/ 1068309 h 2372008"/>
              <a:gd name="connsiteX60" fmla="*/ 1837853 w 2344847"/>
              <a:gd name="connsiteY60" fmla="*/ 1041148 h 2372008"/>
              <a:gd name="connsiteX61" fmla="*/ 1937441 w 2344847"/>
              <a:gd name="connsiteY61" fmla="*/ 1013988 h 2372008"/>
              <a:gd name="connsiteX62" fmla="*/ 2073243 w 2344847"/>
              <a:gd name="connsiteY62" fmla="*/ 932507 h 2372008"/>
              <a:gd name="connsiteX63" fmla="*/ 2154725 w 2344847"/>
              <a:gd name="connsiteY63" fmla="*/ 878186 h 2372008"/>
              <a:gd name="connsiteX64" fmla="*/ 2263366 w 2344847"/>
              <a:gd name="connsiteY64" fmla="*/ 751437 h 2372008"/>
              <a:gd name="connsiteX65" fmla="*/ 2290527 w 2344847"/>
              <a:gd name="connsiteY65" fmla="*/ 715224 h 2372008"/>
              <a:gd name="connsiteX66" fmla="*/ 2335794 w 2344847"/>
              <a:gd name="connsiteY66" fmla="*/ 624689 h 2372008"/>
              <a:gd name="connsiteX67" fmla="*/ 2344847 w 2344847"/>
              <a:gd name="connsiteY67" fmla="*/ 570368 h 2372008"/>
              <a:gd name="connsiteX68" fmla="*/ 2326740 w 2344847"/>
              <a:gd name="connsiteY68" fmla="*/ 443620 h 2372008"/>
              <a:gd name="connsiteX69" fmla="*/ 2299580 w 2344847"/>
              <a:gd name="connsiteY69" fmla="*/ 362138 h 2372008"/>
              <a:gd name="connsiteX70" fmla="*/ 2281473 w 2344847"/>
              <a:gd name="connsiteY70" fmla="*/ 208230 h 2372008"/>
              <a:gd name="connsiteX71" fmla="*/ 2263366 w 2344847"/>
              <a:gd name="connsiteY71" fmla="*/ 172016 h 2372008"/>
              <a:gd name="connsiteX72" fmla="*/ 2254313 w 2344847"/>
              <a:gd name="connsiteY72" fmla="*/ 144855 h 2372008"/>
              <a:gd name="connsiteX73" fmla="*/ 2172832 w 2344847"/>
              <a:gd name="connsiteY73" fmla="*/ 72428 h 2372008"/>
              <a:gd name="connsiteX74" fmla="*/ 2109457 w 2344847"/>
              <a:gd name="connsiteY74" fmla="*/ 18107 h 2372008"/>
              <a:gd name="connsiteX75" fmla="*/ 2009869 w 2344847"/>
              <a:gd name="connsiteY75" fmla="*/ 9053 h 2372008"/>
              <a:gd name="connsiteX76" fmla="*/ 1946495 w 2344847"/>
              <a:gd name="connsiteY76" fmla="*/ 0 h 2372008"/>
              <a:gd name="connsiteX77" fmla="*/ 1258432 w 2344847"/>
              <a:gd name="connsiteY77" fmla="*/ 9053 h 2372008"/>
              <a:gd name="connsiteX78" fmla="*/ 1222218 w 2344847"/>
              <a:gd name="connsiteY78" fmla="*/ 18107 h 2372008"/>
              <a:gd name="connsiteX79" fmla="*/ 1113576 w 2344847"/>
              <a:gd name="connsiteY79" fmla="*/ 27160 h 2372008"/>
              <a:gd name="connsiteX80" fmla="*/ 525101 w 2344847"/>
              <a:gd name="connsiteY80" fmla="*/ 18107 h 23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344847" h="2372008">
                <a:moveTo>
                  <a:pt x="525101" y="18107"/>
                </a:moveTo>
                <a:cubicBezTo>
                  <a:pt x="413442" y="18107"/>
                  <a:pt x="470576" y="22667"/>
                  <a:pt x="443620" y="27160"/>
                </a:cubicBezTo>
                <a:cubicBezTo>
                  <a:pt x="434206" y="28729"/>
                  <a:pt x="424400" y="30920"/>
                  <a:pt x="416459" y="36214"/>
                </a:cubicBezTo>
                <a:cubicBezTo>
                  <a:pt x="405806" y="43316"/>
                  <a:pt x="399952" y="56272"/>
                  <a:pt x="389299" y="63374"/>
                </a:cubicBezTo>
                <a:cubicBezTo>
                  <a:pt x="344896" y="92977"/>
                  <a:pt x="362322" y="35970"/>
                  <a:pt x="307818" y="108641"/>
                </a:cubicBezTo>
                <a:cubicBezTo>
                  <a:pt x="262732" y="168754"/>
                  <a:pt x="291326" y="134187"/>
                  <a:pt x="217283" y="208230"/>
                </a:cubicBezTo>
                <a:cubicBezTo>
                  <a:pt x="174734" y="250780"/>
                  <a:pt x="197227" y="224734"/>
                  <a:pt x="153909" y="289711"/>
                </a:cubicBezTo>
                <a:cubicBezTo>
                  <a:pt x="147873" y="298764"/>
                  <a:pt x="139243" y="306549"/>
                  <a:pt x="135802" y="316871"/>
                </a:cubicBezTo>
                <a:cubicBezTo>
                  <a:pt x="114254" y="381514"/>
                  <a:pt x="128282" y="355311"/>
                  <a:pt x="99588" y="398352"/>
                </a:cubicBezTo>
                <a:cubicBezTo>
                  <a:pt x="93552" y="419477"/>
                  <a:pt x="89641" y="441328"/>
                  <a:pt x="81481" y="461727"/>
                </a:cubicBezTo>
                <a:cubicBezTo>
                  <a:pt x="77440" y="471830"/>
                  <a:pt x="67793" y="478944"/>
                  <a:pt x="63374" y="488887"/>
                </a:cubicBezTo>
                <a:cubicBezTo>
                  <a:pt x="48143" y="523156"/>
                  <a:pt x="42768" y="552427"/>
                  <a:pt x="36214" y="588475"/>
                </a:cubicBezTo>
                <a:cubicBezTo>
                  <a:pt x="32930" y="606536"/>
                  <a:pt x="30178" y="624689"/>
                  <a:pt x="27160" y="642796"/>
                </a:cubicBezTo>
                <a:cubicBezTo>
                  <a:pt x="7916" y="902585"/>
                  <a:pt x="25075" y="807121"/>
                  <a:pt x="0" y="932507"/>
                </a:cubicBezTo>
                <a:cubicBezTo>
                  <a:pt x="3018" y="1004935"/>
                  <a:pt x="7559" y="1077315"/>
                  <a:pt x="9053" y="1149790"/>
                </a:cubicBezTo>
                <a:cubicBezTo>
                  <a:pt x="13595" y="1370065"/>
                  <a:pt x="12460" y="1590444"/>
                  <a:pt x="18107" y="1810693"/>
                </a:cubicBezTo>
                <a:cubicBezTo>
                  <a:pt x="18501" y="1826076"/>
                  <a:pt x="24407" y="1840820"/>
                  <a:pt x="27160" y="1855960"/>
                </a:cubicBezTo>
                <a:cubicBezTo>
                  <a:pt x="30444" y="1874021"/>
                  <a:pt x="33423" y="1892138"/>
                  <a:pt x="36214" y="1910281"/>
                </a:cubicBezTo>
                <a:cubicBezTo>
                  <a:pt x="39459" y="1931372"/>
                  <a:pt x="41450" y="1952660"/>
                  <a:pt x="45267" y="1973655"/>
                </a:cubicBezTo>
                <a:cubicBezTo>
                  <a:pt x="49813" y="1998657"/>
                  <a:pt x="55619" y="2013764"/>
                  <a:pt x="63374" y="2037030"/>
                </a:cubicBezTo>
                <a:cubicBezTo>
                  <a:pt x="69749" y="2094401"/>
                  <a:pt x="67646" y="2108608"/>
                  <a:pt x="81481" y="2154725"/>
                </a:cubicBezTo>
                <a:cubicBezTo>
                  <a:pt x="101926" y="2222874"/>
                  <a:pt x="94182" y="2200936"/>
                  <a:pt x="135802" y="2263366"/>
                </a:cubicBezTo>
                <a:cubicBezTo>
                  <a:pt x="141838" y="2272420"/>
                  <a:pt x="144855" y="2284491"/>
                  <a:pt x="153909" y="2290527"/>
                </a:cubicBezTo>
                <a:cubicBezTo>
                  <a:pt x="176426" y="2305539"/>
                  <a:pt x="191023" y="2316893"/>
                  <a:pt x="217283" y="2326740"/>
                </a:cubicBezTo>
                <a:cubicBezTo>
                  <a:pt x="228934" y="2331109"/>
                  <a:pt x="241579" y="2332219"/>
                  <a:pt x="253497" y="2335794"/>
                </a:cubicBezTo>
                <a:cubicBezTo>
                  <a:pt x="271778" y="2341279"/>
                  <a:pt x="289711" y="2347865"/>
                  <a:pt x="307818" y="2353901"/>
                </a:cubicBezTo>
                <a:cubicBezTo>
                  <a:pt x="316871" y="2356919"/>
                  <a:pt x="325565" y="2361385"/>
                  <a:pt x="334978" y="2362954"/>
                </a:cubicBezTo>
                <a:lnTo>
                  <a:pt x="389299" y="2372008"/>
                </a:lnTo>
                <a:cubicBezTo>
                  <a:pt x="458709" y="2368990"/>
                  <a:pt x="528243" y="2368086"/>
                  <a:pt x="597529" y="2362954"/>
                </a:cubicBezTo>
                <a:cubicBezTo>
                  <a:pt x="609937" y="2362035"/>
                  <a:pt x="621444" y="2355793"/>
                  <a:pt x="633742" y="2353901"/>
                </a:cubicBezTo>
                <a:cubicBezTo>
                  <a:pt x="660752" y="2349746"/>
                  <a:pt x="688063" y="2347865"/>
                  <a:pt x="715224" y="2344847"/>
                </a:cubicBezTo>
                <a:cubicBezTo>
                  <a:pt x="809050" y="2321392"/>
                  <a:pt x="699915" y="2347910"/>
                  <a:pt x="896293" y="2308634"/>
                </a:cubicBezTo>
                <a:cubicBezTo>
                  <a:pt x="908494" y="2306194"/>
                  <a:pt x="920436" y="2302598"/>
                  <a:pt x="932507" y="2299580"/>
                </a:cubicBezTo>
                <a:cubicBezTo>
                  <a:pt x="938543" y="2290527"/>
                  <a:pt x="945748" y="2282152"/>
                  <a:pt x="950614" y="2272420"/>
                </a:cubicBezTo>
                <a:cubicBezTo>
                  <a:pt x="954882" y="2263884"/>
                  <a:pt x="955032" y="2253601"/>
                  <a:pt x="959667" y="2245259"/>
                </a:cubicBezTo>
                <a:cubicBezTo>
                  <a:pt x="970235" y="2226236"/>
                  <a:pt x="983810" y="2209045"/>
                  <a:pt x="995881" y="2190938"/>
                </a:cubicBezTo>
                <a:cubicBezTo>
                  <a:pt x="1011577" y="2167394"/>
                  <a:pt x="1055851" y="2101563"/>
                  <a:pt x="1059255" y="2091350"/>
                </a:cubicBezTo>
                <a:cubicBezTo>
                  <a:pt x="1065291" y="2073243"/>
                  <a:pt x="1072733" y="2055546"/>
                  <a:pt x="1077362" y="2037030"/>
                </a:cubicBezTo>
                <a:cubicBezTo>
                  <a:pt x="1080380" y="2024959"/>
                  <a:pt x="1081514" y="2012253"/>
                  <a:pt x="1086416" y="2000816"/>
                </a:cubicBezTo>
                <a:cubicBezTo>
                  <a:pt x="1090702" y="1990815"/>
                  <a:pt x="1098487" y="1982709"/>
                  <a:pt x="1104523" y="1973655"/>
                </a:cubicBezTo>
                <a:cubicBezTo>
                  <a:pt x="1110559" y="1955548"/>
                  <a:pt x="1118001" y="1937851"/>
                  <a:pt x="1122630" y="1919334"/>
                </a:cubicBezTo>
                <a:cubicBezTo>
                  <a:pt x="1125648" y="1907263"/>
                  <a:pt x="1127748" y="1894925"/>
                  <a:pt x="1131683" y="1883121"/>
                </a:cubicBezTo>
                <a:cubicBezTo>
                  <a:pt x="1143243" y="1848441"/>
                  <a:pt x="1152122" y="1833190"/>
                  <a:pt x="1167897" y="1801639"/>
                </a:cubicBezTo>
                <a:cubicBezTo>
                  <a:pt x="1184095" y="1736846"/>
                  <a:pt x="1167749" y="1791101"/>
                  <a:pt x="1204111" y="1711105"/>
                </a:cubicBezTo>
                <a:cubicBezTo>
                  <a:pt x="1210836" y="1696310"/>
                  <a:pt x="1214950" y="1680373"/>
                  <a:pt x="1222218" y="1665837"/>
                </a:cubicBezTo>
                <a:cubicBezTo>
                  <a:pt x="1227084" y="1656105"/>
                  <a:pt x="1235459" y="1648409"/>
                  <a:pt x="1240325" y="1638677"/>
                </a:cubicBezTo>
                <a:cubicBezTo>
                  <a:pt x="1247593" y="1624141"/>
                  <a:pt x="1252726" y="1608627"/>
                  <a:pt x="1258432" y="1593410"/>
                </a:cubicBezTo>
                <a:cubicBezTo>
                  <a:pt x="1261783" y="1584474"/>
                  <a:pt x="1263217" y="1574785"/>
                  <a:pt x="1267485" y="1566249"/>
                </a:cubicBezTo>
                <a:cubicBezTo>
                  <a:pt x="1272351" y="1556517"/>
                  <a:pt x="1279268" y="1547943"/>
                  <a:pt x="1285592" y="1539089"/>
                </a:cubicBezTo>
                <a:cubicBezTo>
                  <a:pt x="1353057" y="1444637"/>
                  <a:pt x="1257771" y="1581530"/>
                  <a:pt x="1376127" y="1439501"/>
                </a:cubicBezTo>
                <a:cubicBezTo>
                  <a:pt x="1391216" y="1421394"/>
                  <a:pt x="1406670" y="1403585"/>
                  <a:pt x="1421394" y="1385180"/>
                </a:cubicBezTo>
                <a:cubicBezTo>
                  <a:pt x="1430820" y="1373397"/>
                  <a:pt x="1439784" y="1361244"/>
                  <a:pt x="1448554" y="1348966"/>
                </a:cubicBezTo>
                <a:cubicBezTo>
                  <a:pt x="1454878" y="1340112"/>
                  <a:pt x="1458967" y="1329500"/>
                  <a:pt x="1466661" y="1321806"/>
                </a:cubicBezTo>
                <a:cubicBezTo>
                  <a:pt x="1474355" y="1314112"/>
                  <a:pt x="1484768" y="1309735"/>
                  <a:pt x="1493822" y="1303699"/>
                </a:cubicBezTo>
                <a:cubicBezTo>
                  <a:pt x="1502875" y="1288610"/>
                  <a:pt x="1509717" y="1271950"/>
                  <a:pt x="1520982" y="1258432"/>
                </a:cubicBezTo>
                <a:cubicBezTo>
                  <a:pt x="1540107" y="1235481"/>
                  <a:pt x="1567784" y="1219914"/>
                  <a:pt x="1584356" y="1195057"/>
                </a:cubicBezTo>
                <a:cubicBezTo>
                  <a:pt x="1590392" y="1186004"/>
                  <a:pt x="1594769" y="1175591"/>
                  <a:pt x="1602463" y="1167897"/>
                </a:cubicBezTo>
                <a:cubicBezTo>
                  <a:pt x="1610157" y="1160203"/>
                  <a:pt x="1621435" y="1156955"/>
                  <a:pt x="1629624" y="1149790"/>
                </a:cubicBezTo>
                <a:cubicBezTo>
                  <a:pt x="1665809" y="1118128"/>
                  <a:pt x="1674343" y="1094022"/>
                  <a:pt x="1720158" y="1077362"/>
                </a:cubicBezTo>
                <a:cubicBezTo>
                  <a:pt x="1737410" y="1071089"/>
                  <a:pt x="1756372" y="1071327"/>
                  <a:pt x="1774479" y="1068309"/>
                </a:cubicBezTo>
                <a:cubicBezTo>
                  <a:pt x="1817569" y="1039583"/>
                  <a:pt x="1784707" y="1057092"/>
                  <a:pt x="1837853" y="1041148"/>
                </a:cubicBezTo>
                <a:cubicBezTo>
                  <a:pt x="1929735" y="1013583"/>
                  <a:pt x="1854945" y="1030486"/>
                  <a:pt x="1937441" y="1013988"/>
                </a:cubicBezTo>
                <a:cubicBezTo>
                  <a:pt x="2107780" y="928820"/>
                  <a:pt x="1965823" y="1007701"/>
                  <a:pt x="2073243" y="932507"/>
                </a:cubicBezTo>
                <a:cubicBezTo>
                  <a:pt x="2128499" y="893827"/>
                  <a:pt x="2106963" y="919124"/>
                  <a:pt x="2154725" y="878186"/>
                </a:cubicBezTo>
                <a:cubicBezTo>
                  <a:pt x="2189418" y="848449"/>
                  <a:pt x="2250144" y="767965"/>
                  <a:pt x="2263366" y="751437"/>
                </a:cubicBezTo>
                <a:cubicBezTo>
                  <a:pt x="2272792" y="739654"/>
                  <a:pt x="2283779" y="728720"/>
                  <a:pt x="2290527" y="715224"/>
                </a:cubicBezTo>
                <a:lnTo>
                  <a:pt x="2335794" y="624689"/>
                </a:lnTo>
                <a:cubicBezTo>
                  <a:pt x="2338812" y="606582"/>
                  <a:pt x="2344847" y="588725"/>
                  <a:pt x="2344847" y="570368"/>
                </a:cubicBezTo>
                <a:cubicBezTo>
                  <a:pt x="2344847" y="549614"/>
                  <a:pt x="2335099" y="472877"/>
                  <a:pt x="2326740" y="443620"/>
                </a:cubicBezTo>
                <a:cubicBezTo>
                  <a:pt x="2318875" y="416092"/>
                  <a:pt x="2299580" y="362138"/>
                  <a:pt x="2299580" y="362138"/>
                </a:cubicBezTo>
                <a:cubicBezTo>
                  <a:pt x="2295539" y="305564"/>
                  <a:pt x="2302640" y="257618"/>
                  <a:pt x="2281473" y="208230"/>
                </a:cubicBezTo>
                <a:cubicBezTo>
                  <a:pt x="2276156" y="195825"/>
                  <a:pt x="2268682" y="184421"/>
                  <a:pt x="2263366" y="172016"/>
                </a:cubicBezTo>
                <a:cubicBezTo>
                  <a:pt x="2259607" y="163244"/>
                  <a:pt x="2260172" y="152388"/>
                  <a:pt x="2254313" y="144855"/>
                </a:cubicBezTo>
                <a:cubicBezTo>
                  <a:pt x="2189440" y="61446"/>
                  <a:pt x="2222513" y="113828"/>
                  <a:pt x="2172832" y="72428"/>
                </a:cubicBezTo>
                <a:cubicBezTo>
                  <a:pt x="2157497" y="59649"/>
                  <a:pt x="2129403" y="23426"/>
                  <a:pt x="2109457" y="18107"/>
                </a:cubicBezTo>
                <a:cubicBezTo>
                  <a:pt x="2077250" y="9518"/>
                  <a:pt x="2042998" y="12734"/>
                  <a:pt x="2009869" y="9053"/>
                </a:cubicBezTo>
                <a:cubicBezTo>
                  <a:pt x="1988660" y="6696"/>
                  <a:pt x="1967620" y="3018"/>
                  <a:pt x="1946495" y="0"/>
                </a:cubicBezTo>
                <a:lnTo>
                  <a:pt x="1258432" y="9053"/>
                </a:lnTo>
                <a:cubicBezTo>
                  <a:pt x="1245993" y="9364"/>
                  <a:pt x="1234565" y="16564"/>
                  <a:pt x="1222218" y="18107"/>
                </a:cubicBezTo>
                <a:cubicBezTo>
                  <a:pt x="1186159" y="22614"/>
                  <a:pt x="1149912" y="26676"/>
                  <a:pt x="1113576" y="27160"/>
                </a:cubicBezTo>
                <a:lnTo>
                  <a:pt x="525101" y="181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3078178" y="3485584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4401914" y="2069489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5688945" y="3295461"/>
            <a:ext cx="1074348" cy="1095470"/>
          </a:xfrm>
          <a:custGeom>
            <a:avLst/>
            <a:gdLst>
              <a:gd name="connsiteX0" fmla="*/ 349716 w 1074348"/>
              <a:gd name="connsiteY0" fmla="*/ 72428 h 1095470"/>
              <a:gd name="connsiteX1" fmla="*/ 250128 w 1074348"/>
              <a:gd name="connsiteY1" fmla="*/ 99589 h 1095470"/>
              <a:gd name="connsiteX2" fmla="*/ 222968 w 1074348"/>
              <a:gd name="connsiteY2" fmla="*/ 117695 h 1095470"/>
              <a:gd name="connsiteX3" fmla="*/ 141487 w 1074348"/>
              <a:gd name="connsiteY3" fmla="*/ 190123 h 1095470"/>
              <a:gd name="connsiteX4" fmla="*/ 87166 w 1074348"/>
              <a:gd name="connsiteY4" fmla="*/ 271604 h 1095470"/>
              <a:gd name="connsiteX5" fmla="*/ 69059 w 1074348"/>
              <a:gd name="connsiteY5" fmla="*/ 298765 h 1095470"/>
              <a:gd name="connsiteX6" fmla="*/ 60005 w 1074348"/>
              <a:gd name="connsiteY6" fmla="*/ 325925 h 1095470"/>
              <a:gd name="connsiteX7" fmla="*/ 41899 w 1074348"/>
              <a:gd name="connsiteY7" fmla="*/ 353086 h 1095470"/>
              <a:gd name="connsiteX8" fmla="*/ 23792 w 1074348"/>
              <a:gd name="connsiteY8" fmla="*/ 416460 h 1095470"/>
              <a:gd name="connsiteX9" fmla="*/ 14738 w 1074348"/>
              <a:gd name="connsiteY9" fmla="*/ 443620 h 1095470"/>
              <a:gd name="connsiteX10" fmla="*/ 14738 w 1074348"/>
              <a:gd name="connsiteY10" fmla="*/ 742385 h 1095470"/>
              <a:gd name="connsiteX11" fmla="*/ 32845 w 1074348"/>
              <a:gd name="connsiteY11" fmla="*/ 796705 h 1095470"/>
              <a:gd name="connsiteX12" fmla="*/ 50952 w 1074348"/>
              <a:gd name="connsiteY12" fmla="*/ 823866 h 1095470"/>
              <a:gd name="connsiteX13" fmla="*/ 87166 w 1074348"/>
              <a:gd name="connsiteY13" fmla="*/ 905347 h 1095470"/>
              <a:gd name="connsiteX14" fmla="*/ 177701 w 1074348"/>
              <a:gd name="connsiteY14" fmla="*/ 977775 h 1095470"/>
              <a:gd name="connsiteX15" fmla="*/ 232021 w 1074348"/>
              <a:gd name="connsiteY15" fmla="*/ 1013989 h 1095470"/>
              <a:gd name="connsiteX16" fmla="*/ 259182 w 1074348"/>
              <a:gd name="connsiteY16" fmla="*/ 1032095 h 1095470"/>
              <a:gd name="connsiteX17" fmla="*/ 313503 w 1074348"/>
              <a:gd name="connsiteY17" fmla="*/ 1059256 h 1095470"/>
              <a:gd name="connsiteX18" fmla="*/ 340663 w 1074348"/>
              <a:gd name="connsiteY18" fmla="*/ 1068309 h 1095470"/>
              <a:gd name="connsiteX19" fmla="*/ 404037 w 1074348"/>
              <a:gd name="connsiteY19" fmla="*/ 1095470 h 1095470"/>
              <a:gd name="connsiteX20" fmla="*/ 675641 w 1074348"/>
              <a:gd name="connsiteY20" fmla="*/ 1086416 h 1095470"/>
              <a:gd name="connsiteX21" fmla="*/ 820497 w 1074348"/>
              <a:gd name="connsiteY21" fmla="*/ 1068309 h 1095470"/>
              <a:gd name="connsiteX22" fmla="*/ 874817 w 1074348"/>
              <a:gd name="connsiteY22" fmla="*/ 1041149 h 1095470"/>
              <a:gd name="connsiteX23" fmla="*/ 901978 w 1074348"/>
              <a:gd name="connsiteY23" fmla="*/ 1023042 h 1095470"/>
              <a:gd name="connsiteX24" fmla="*/ 956299 w 1074348"/>
              <a:gd name="connsiteY24" fmla="*/ 995882 h 1095470"/>
              <a:gd name="connsiteX25" fmla="*/ 1019673 w 1074348"/>
              <a:gd name="connsiteY25" fmla="*/ 923454 h 1095470"/>
              <a:gd name="connsiteX26" fmla="*/ 1037780 w 1074348"/>
              <a:gd name="connsiteY26" fmla="*/ 869133 h 1095470"/>
              <a:gd name="connsiteX27" fmla="*/ 1055887 w 1074348"/>
              <a:gd name="connsiteY27" fmla="*/ 796705 h 1095470"/>
              <a:gd name="connsiteX28" fmla="*/ 1073994 w 1074348"/>
              <a:gd name="connsiteY28" fmla="*/ 479834 h 1095470"/>
              <a:gd name="connsiteX29" fmla="*/ 1055887 w 1074348"/>
              <a:gd name="connsiteY29" fmla="*/ 253497 h 1095470"/>
              <a:gd name="connsiteX30" fmla="*/ 1046833 w 1074348"/>
              <a:gd name="connsiteY30" fmla="*/ 226337 h 1095470"/>
              <a:gd name="connsiteX31" fmla="*/ 1028726 w 1074348"/>
              <a:gd name="connsiteY31" fmla="*/ 199177 h 1095470"/>
              <a:gd name="connsiteX32" fmla="*/ 983459 w 1074348"/>
              <a:gd name="connsiteY32" fmla="*/ 117695 h 1095470"/>
              <a:gd name="connsiteX33" fmla="*/ 956299 w 1074348"/>
              <a:gd name="connsiteY33" fmla="*/ 99589 h 1095470"/>
              <a:gd name="connsiteX34" fmla="*/ 929138 w 1074348"/>
              <a:gd name="connsiteY34" fmla="*/ 72428 h 1095470"/>
              <a:gd name="connsiteX35" fmla="*/ 874817 w 1074348"/>
              <a:gd name="connsiteY35" fmla="*/ 36214 h 1095470"/>
              <a:gd name="connsiteX36" fmla="*/ 820497 w 1074348"/>
              <a:gd name="connsiteY36" fmla="*/ 9054 h 1095470"/>
              <a:gd name="connsiteX37" fmla="*/ 757122 w 1074348"/>
              <a:gd name="connsiteY37" fmla="*/ 0 h 1095470"/>
              <a:gd name="connsiteX38" fmla="*/ 440251 w 1074348"/>
              <a:gd name="connsiteY38" fmla="*/ 9054 h 1095470"/>
              <a:gd name="connsiteX39" fmla="*/ 413091 w 1074348"/>
              <a:gd name="connsiteY39" fmla="*/ 18107 h 1095470"/>
              <a:gd name="connsiteX40" fmla="*/ 385930 w 1074348"/>
              <a:gd name="connsiteY40" fmla="*/ 36214 h 1095470"/>
              <a:gd name="connsiteX41" fmla="*/ 349716 w 1074348"/>
              <a:gd name="connsiteY41" fmla="*/ 72428 h 10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74348" h="1095470">
                <a:moveTo>
                  <a:pt x="349716" y="72428"/>
                </a:moveTo>
                <a:cubicBezTo>
                  <a:pt x="325422" y="77287"/>
                  <a:pt x="269819" y="86462"/>
                  <a:pt x="250128" y="99589"/>
                </a:cubicBezTo>
                <a:cubicBezTo>
                  <a:pt x="241075" y="105624"/>
                  <a:pt x="231100" y="110466"/>
                  <a:pt x="222968" y="117695"/>
                </a:cubicBezTo>
                <a:cubicBezTo>
                  <a:pt x="129941" y="200385"/>
                  <a:pt x="203131" y="149026"/>
                  <a:pt x="141487" y="190123"/>
                </a:cubicBezTo>
                <a:lnTo>
                  <a:pt x="87166" y="271604"/>
                </a:lnTo>
                <a:cubicBezTo>
                  <a:pt x="81130" y="280658"/>
                  <a:pt x="72500" y="288442"/>
                  <a:pt x="69059" y="298765"/>
                </a:cubicBezTo>
                <a:cubicBezTo>
                  <a:pt x="66041" y="307818"/>
                  <a:pt x="64273" y="317389"/>
                  <a:pt x="60005" y="325925"/>
                </a:cubicBezTo>
                <a:cubicBezTo>
                  <a:pt x="55139" y="335657"/>
                  <a:pt x="46765" y="343354"/>
                  <a:pt x="41899" y="353086"/>
                </a:cubicBezTo>
                <a:cubicBezTo>
                  <a:pt x="34660" y="367565"/>
                  <a:pt x="27663" y="402913"/>
                  <a:pt x="23792" y="416460"/>
                </a:cubicBezTo>
                <a:cubicBezTo>
                  <a:pt x="21170" y="425636"/>
                  <a:pt x="17756" y="434567"/>
                  <a:pt x="14738" y="443620"/>
                </a:cubicBezTo>
                <a:cubicBezTo>
                  <a:pt x="-5657" y="565994"/>
                  <a:pt x="-4155" y="534562"/>
                  <a:pt x="14738" y="742385"/>
                </a:cubicBezTo>
                <a:cubicBezTo>
                  <a:pt x="16466" y="761393"/>
                  <a:pt x="22258" y="780824"/>
                  <a:pt x="32845" y="796705"/>
                </a:cubicBezTo>
                <a:lnTo>
                  <a:pt x="50952" y="823866"/>
                </a:lnTo>
                <a:cubicBezTo>
                  <a:pt x="63349" y="861056"/>
                  <a:pt x="63688" y="877957"/>
                  <a:pt x="87166" y="905347"/>
                </a:cubicBezTo>
                <a:cubicBezTo>
                  <a:pt x="121568" y="945483"/>
                  <a:pt x="131101" y="946708"/>
                  <a:pt x="177701" y="977775"/>
                </a:cubicBezTo>
                <a:lnTo>
                  <a:pt x="232021" y="1013989"/>
                </a:lnTo>
                <a:cubicBezTo>
                  <a:pt x="241075" y="1020025"/>
                  <a:pt x="249450" y="1027229"/>
                  <a:pt x="259182" y="1032095"/>
                </a:cubicBezTo>
                <a:cubicBezTo>
                  <a:pt x="277289" y="1041149"/>
                  <a:pt x="295004" y="1051034"/>
                  <a:pt x="313503" y="1059256"/>
                </a:cubicBezTo>
                <a:cubicBezTo>
                  <a:pt x="322224" y="1063132"/>
                  <a:pt x="331892" y="1064550"/>
                  <a:pt x="340663" y="1068309"/>
                </a:cubicBezTo>
                <a:cubicBezTo>
                  <a:pt x="418987" y="1101876"/>
                  <a:pt x="340333" y="1074234"/>
                  <a:pt x="404037" y="1095470"/>
                </a:cubicBezTo>
                <a:lnTo>
                  <a:pt x="675641" y="1086416"/>
                </a:lnTo>
                <a:cubicBezTo>
                  <a:pt x="737822" y="1083307"/>
                  <a:pt x="764477" y="1077646"/>
                  <a:pt x="820497" y="1068309"/>
                </a:cubicBezTo>
                <a:cubicBezTo>
                  <a:pt x="898330" y="1016420"/>
                  <a:pt x="799856" y="1078629"/>
                  <a:pt x="874817" y="1041149"/>
                </a:cubicBezTo>
                <a:cubicBezTo>
                  <a:pt x="884549" y="1036283"/>
                  <a:pt x="892466" y="1028326"/>
                  <a:pt x="901978" y="1023042"/>
                </a:cubicBezTo>
                <a:cubicBezTo>
                  <a:pt x="919675" y="1013211"/>
                  <a:pt x="938192" y="1004935"/>
                  <a:pt x="956299" y="995882"/>
                </a:cubicBezTo>
                <a:cubicBezTo>
                  <a:pt x="976615" y="975565"/>
                  <a:pt x="1006411" y="947767"/>
                  <a:pt x="1019673" y="923454"/>
                </a:cubicBezTo>
                <a:cubicBezTo>
                  <a:pt x="1028813" y="906698"/>
                  <a:pt x="1031744" y="887240"/>
                  <a:pt x="1037780" y="869133"/>
                </a:cubicBezTo>
                <a:cubicBezTo>
                  <a:pt x="1051698" y="827377"/>
                  <a:pt x="1044962" y="851327"/>
                  <a:pt x="1055887" y="796705"/>
                </a:cubicBezTo>
                <a:cubicBezTo>
                  <a:pt x="1063619" y="696186"/>
                  <a:pt x="1073994" y="577380"/>
                  <a:pt x="1073994" y="479834"/>
                </a:cubicBezTo>
                <a:cubicBezTo>
                  <a:pt x="1073994" y="373384"/>
                  <a:pt x="1078435" y="332416"/>
                  <a:pt x="1055887" y="253497"/>
                </a:cubicBezTo>
                <a:cubicBezTo>
                  <a:pt x="1053265" y="244321"/>
                  <a:pt x="1051101" y="234873"/>
                  <a:pt x="1046833" y="226337"/>
                </a:cubicBezTo>
                <a:cubicBezTo>
                  <a:pt x="1041967" y="216605"/>
                  <a:pt x="1034762" y="208230"/>
                  <a:pt x="1028726" y="199177"/>
                </a:cubicBezTo>
                <a:cubicBezTo>
                  <a:pt x="1019292" y="170873"/>
                  <a:pt x="1010144" y="135484"/>
                  <a:pt x="983459" y="117695"/>
                </a:cubicBezTo>
                <a:cubicBezTo>
                  <a:pt x="974406" y="111660"/>
                  <a:pt x="964658" y="106555"/>
                  <a:pt x="956299" y="99589"/>
                </a:cubicBezTo>
                <a:cubicBezTo>
                  <a:pt x="946463" y="91392"/>
                  <a:pt x="939245" y="80289"/>
                  <a:pt x="929138" y="72428"/>
                </a:cubicBezTo>
                <a:cubicBezTo>
                  <a:pt x="911960" y="59067"/>
                  <a:pt x="892924" y="48285"/>
                  <a:pt x="874817" y="36214"/>
                </a:cubicBezTo>
                <a:cubicBezTo>
                  <a:pt x="851926" y="20953"/>
                  <a:pt x="847272" y="14409"/>
                  <a:pt x="820497" y="9054"/>
                </a:cubicBezTo>
                <a:cubicBezTo>
                  <a:pt x="799572" y="4869"/>
                  <a:pt x="778247" y="3018"/>
                  <a:pt x="757122" y="0"/>
                </a:cubicBezTo>
                <a:cubicBezTo>
                  <a:pt x="651498" y="3018"/>
                  <a:pt x="545772" y="3500"/>
                  <a:pt x="440251" y="9054"/>
                </a:cubicBezTo>
                <a:cubicBezTo>
                  <a:pt x="430721" y="9556"/>
                  <a:pt x="421627" y="13839"/>
                  <a:pt x="413091" y="18107"/>
                </a:cubicBezTo>
                <a:cubicBezTo>
                  <a:pt x="403359" y="22973"/>
                  <a:pt x="394984" y="30178"/>
                  <a:pt x="385930" y="36214"/>
                </a:cubicBezTo>
                <a:lnTo>
                  <a:pt x="349716" y="72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9" idx="3"/>
            <a:endCxn id="3" idx="5"/>
          </p:cNvCxnSpPr>
          <p:nvPr/>
        </p:nvCxnSpPr>
        <p:spPr>
          <a:xfrm flipH="1">
            <a:off x="2319617" y="271797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" idx="7"/>
            <a:endCxn id="9" idx="1"/>
          </p:cNvCxnSpPr>
          <p:nvPr/>
        </p:nvCxnSpPr>
        <p:spPr>
          <a:xfrm>
            <a:off x="2319617" y="233386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836216" y="4591192"/>
            <a:ext cx="25971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SCC #1: {h, f, g}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36216" y="5015950"/>
            <a:ext cx="23210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SCC #2: {b, c}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36216" y="5440708"/>
            <a:ext cx="23358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SCC #3: {a, </a:t>
            </a:r>
            <a:r>
              <a:rPr lang="en-US" sz="2200" dirty="0">
                <a:latin typeface="Calisto MT" panose="02040603050505030304" pitchFamily="18" charset="0"/>
              </a:rPr>
              <a:t>e</a:t>
            </a:r>
            <a:r>
              <a:rPr lang="en-US" sz="2200" dirty="0" smtClean="0">
                <a:latin typeface="Calisto MT" panose="02040603050505030304" pitchFamily="18" charset="0"/>
              </a:rPr>
              <a:t>}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36216" y="5865466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SCC #4: {d}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29349" y="1982709"/>
            <a:ext cx="24288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Is {h, f} a SCC?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431807" y="2413596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NO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31807" y="2800309"/>
            <a:ext cx="4238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Though there is a directed path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830093" y="3167067"/>
            <a:ext cx="20703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b</a:t>
            </a:r>
            <a:r>
              <a:rPr lang="en-US" sz="2200" dirty="0" smtClean="0">
                <a:latin typeface="Calisto MT" panose="02040603050505030304" pitchFamily="18" charset="0"/>
              </a:rPr>
              <a:t>etween h and f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34824" y="3553780"/>
            <a:ext cx="39725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But g can be added to the list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431807" y="3974195"/>
            <a:ext cx="43652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Means {h, f} is not the maximal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804372" y="4559905"/>
            <a:ext cx="60438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Which one is the maximum among the SCCs?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243158" y="4993078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{h, f, g}</a:t>
            </a:r>
            <a:endParaRPr lang="en-US" sz="2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 animBg="1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COMPONENT  GRAPH</a:t>
            </a:r>
            <a:endParaRPr lang="en-US" sz="4200" dirty="0"/>
          </a:p>
        </p:txBody>
      </p:sp>
      <p:sp>
        <p:nvSpPr>
          <p:cNvPr id="3" name="Oval 2"/>
          <p:cNvSpPr/>
          <p:nvPr/>
        </p:nvSpPr>
        <p:spPr>
          <a:xfrm>
            <a:off x="1100750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9154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0750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7558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5962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39154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77558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15962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564407" y="289904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372354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643958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710758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982362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902811" y="392576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902811" y="430987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241215" y="251493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241215" y="289904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049162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387566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320766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523367" y="398201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9489" y="2506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h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5142" y="249865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49" y="390976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g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7893" y="390976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c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08693" y="389919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4312" y="24588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2716" y="245887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95513" y="391888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3" name="Freeform 52"/>
          <p:cNvSpPr/>
          <p:nvPr/>
        </p:nvSpPr>
        <p:spPr>
          <a:xfrm>
            <a:off x="838200" y="2181886"/>
            <a:ext cx="2344847" cy="2372008"/>
          </a:xfrm>
          <a:custGeom>
            <a:avLst/>
            <a:gdLst>
              <a:gd name="connsiteX0" fmla="*/ 525101 w 2344847"/>
              <a:gd name="connsiteY0" fmla="*/ 18107 h 2372008"/>
              <a:gd name="connsiteX1" fmla="*/ 443620 w 2344847"/>
              <a:gd name="connsiteY1" fmla="*/ 27160 h 2372008"/>
              <a:gd name="connsiteX2" fmla="*/ 416459 w 2344847"/>
              <a:gd name="connsiteY2" fmla="*/ 36214 h 2372008"/>
              <a:gd name="connsiteX3" fmla="*/ 389299 w 2344847"/>
              <a:gd name="connsiteY3" fmla="*/ 63374 h 2372008"/>
              <a:gd name="connsiteX4" fmla="*/ 307818 w 2344847"/>
              <a:gd name="connsiteY4" fmla="*/ 108641 h 2372008"/>
              <a:gd name="connsiteX5" fmla="*/ 217283 w 2344847"/>
              <a:gd name="connsiteY5" fmla="*/ 208230 h 2372008"/>
              <a:gd name="connsiteX6" fmla="*/ 153909 w 2344847"/>
              <a:gd name="connsiteY6" fmla="*/ 289711 h 2372008"/>
              <a:gd name="connsiteX7" fmla="*/ 135802 w 2344847"/>
              <a:gd name="connsiteY7" fmla="*/ 316871 h 2372008"/>
              <a:gd name="connsiteX8" fmla="*/ 99588 w 2344847"/>
              <a:gd name="connsiteY8" fmla="*/ 398352 h 2372008"/>
              <a:gd name="connsiteX9" fmla="*/ 81481 w 2344847"/>
              <a:gd name="connsiteY9" fmla="*/ 461727 h 2372008"/>
              <a:gd name="connsiteX10" fmla="*/ 63374 w 2344847"/>
              <a:gd name="connsiteY10" fmla="*/ 488887 h 2372008"/>
              <a:gd name="connsiteX11" fmla="*/ 36214 w 2344847"/>
              <a:gd name="connsiteY11" fmla="*/ 588475 h 2372008"/>
              <a:gd name="connsiteX12" fmla="*/ 27160 w 2344847"/>
              <a:gd name="connsiteY12" fmla="*/ 642796 h 2372008"/>
              <a:gd name="connsiteX13" fmla="*/ 0 w 2344847"/>
              <a:gd name="connsiteY13" fmla="*/ 932507 h 2372008"/>
              <a:gd name="connsiteX14" fmla="*/ 9053 w 2344847"/>
              <a:gd name="connsiteY14" fmla="*/ 1149790 h 2372008"/>
              <a:gd name="connsiteX15" fmla="*/ 18107 w 2344847"/>
              <a:gd name="connsiteY15" fmla="*/ 1810693 h 2372008"/>
              <a:gd name="connsiteX16" fmla="*/ 27160 w 2344847"/>
              <a:gd name="connsiteY16" fmla="*/ 1855960 h 2372008"/>
              <a:gd name="connsiteX17" fmla="*/ 36214 w 2344847"/>
              <a:gd name="connsiteY17" fmla="*/ 1910281 h 2372008"/>
              <a:gd name="connsiteX18" fmla="*/ 45267 w 2344847"/>
              <a:gd name="connsiteY18" fmla="*/ 1973655 h 2372008"/>
              <a:gd name="connsiteX19" fmla="*/ 63374 w 2344847"/>
              <a:gd name="connsiteY19" fmla="*/ 2037030 h 2372008"/>
              <a:gd name="connsiteX20" fmla="*/ 81481 w 2344847"/>
              <a:gd name="connsiteY20" fmla="*/ 2154725 h 2372008"/>
              <a:gd name="connsiteX21" fmla="*/ 135802 w 2344847"/>
              <a:gd name="connsiteY21" fmla="*/ 2263366 h 2372008"/>
              <a:gd name="connsiteX22" fmla="*/ 153909 w 2344847"/>
              <a:gd name="connsiteY22" fmla="*/ 2290527 h 2372008"/>
              <a:gd name="connsiteX23" fmla="*/ 217283 w 2344847"/>
              <a:gd name="connsiteY23" fmla="*/ 2326740 h 2372008"/>
              <a:gd name="connsiteX24" fmla="*/ 253497 w 2344847"/>
              <a:gd name="connsiteY24" fmla="*/ 2335794 h 2372008"/>
              <a:gd name="connsiteX25" fmla="*/ 307818 w 2344847"/>
              <a:gd name="connsiteY25" fmla="*/ 2353901 h 2372008"/>
              <a:gd name="connsiteX26" fmla="*/ 334978 w 2344847"/>
              <a:gd name="connsiteY26" fmla="*/ 2362954 h 2372008"/>
              <a:gd name="connsiteX27" fmla="*/ 389299 w 2344847"/>
              <a:gd name="connsiteY27" fmla="*/ 2372008 h 2372008"/>
              <a:gd name="connsiteX28" fmla="*/ 597529 w 2344847"/>
              <a:gd name="connsiteY28" fmla="*/ 2362954 h 2372008"/>
              <a:gd name="connsiteX29" fmla="*/ 633742 w 2344847"/>
              <a:gd name="connsiteY29" fmla="*/ 2353901 h 2372008"/>
              <a:gd name="connsiteX30" fmla="*/ 715224 w 2344847"/>
              <a:gd name="connsiteY30" fmla="*/ 2344847 h 2372008"/>
              <a:gd name="connsiteX31" fmla="*/ 896293 w 2344847"/>
              <a:gd name="connsiteY31" fmla="*/ 2308634 h 2372008"/>
              <a:gd name="connsiteX32" fmla="*/ 932507 w 2344847"/>
              <a:gd name="connsiteY32" fmla="*/ 2299580 h 2372008"/>
              <a:gd name="connsiteX33" fmla="*/ 950614 w 2344847"/>
              <a:gd name="connsiteY33" fmla="*/ 2272420 h 2372008"/>
              <a:gd name="connsiteX34" fmla="*/ 959667 w 2344847"/>
              <a:gd name="connsiteY34" fmla="*/ 2245259 h 2372008"/>
              <a:gd name="connsiteX35" fmla="*/ 995881 w 2344847"/>
              <a:gd name="connsiteY35" fmla="*/ 2190938 h 2372008"/>
              <a:gd name="connsiteX36" fmla="*/ 1059255 w 2344847"/>
              <a:gd name="connsiteY36" fmla="*/ 2091350 h 2372008"/>
              <a:gd name="connsiteX37" fmla="*/ 1077362 w 2344847"/>
              <a:gd name="connsiteY37" fmla="*/ 2037030 h 2372008"/>
              <a:gd name="connsiteX38" fmla="*/ 1086416 w 2344847"/>
              <a:gd name="connsiteY38" fmla="*/ 2000816 h 2372008"/>
              <a:gd name="connsiteX39" fmla="*/ 1104523 w 2344847"/>
              <a:gd name="connsiteY39" fmla="*/ 1973655 h 2372008"/>
              <a:gd name="connsiteX40" fmla="*/ 1122630 w 2344847"/>
              <a:gd name="connsiteY40" fmla="*/ 1919334 h 2372008"/>
              <a:gd name="connsiteX41" fmla="*/ 1131683 w 2344847"/>
              <a:gd name="connsiteY41" fmla="*/ 1883121 h 2372008"/>
              <a:gd name="connsiteX42" fmla="*/ 1167897 w 2344847"/>
              <a:gd name="connsiteY42" fmla="*/ 1801639 h 2372008"/>
              <a:gd name="connsiteX43" fmla="*/ 1204111 w 2344847"/>
              <a:gd name="connsiteY43" fmla="*/ 1711105 h 2372008"/>
              <a:gd name="connsiteX44" fmla="*/ 1222218 w 2344847"/>
              <a:gd name="connsiteY44" fmla="*/ 1665837 h 2372008"/>
              <a:gd name="connsiteX45" fmla="*/ 1240325 w 2344847"/>
              <a:gd name="connsiteY45" fmla="*/ 1638677 h 2372008"/>
              <a:gd name="connsiteX46" fmla="*/ 1258432 w 2344847"/>
              <a:gd name="connsiteY46" fmla="*/ 1593410 h 2372008"/>
              <a:gd name="connsiteX47" fmla="*/ 1267485 w 2344847"/>
              <a:gd name="connsiteY47" fmla="*/ 1566249 h 2372008"/>
              <a:gd name="connsiteX48" fmla="*/ 1285592 w 2344847"/>
              <a:gd name="connsiteY48" fmla="*/ 1539089 h 2372008"/>
              <a:gd name="connsiteX49" fmla="*/ 1376127 w 2344847"/>
              <a:gd name="connsiteY49" fmla="*/ 1439501 h 2372008"/>
              <a:gd name="connsiteX50" fmla="*/ 1421394 w 2344847"/>
              <a:gd name="connsiteY50" fmla="*/ 1385180 h 2372008"/>
              <a:gd name="connsiteX51" fmla="*/ 1448554 w 2344847"/>
              <a:gd name="connsiteY51" fmla="*/ 1348966 h 2372008"/>
              <a:gd name="connsiteX52" fmla="*/ 1466661 w 2344847"/>
              <a:gd name="connsiteY52" fmla="*/ 1321806 h 2372008"/>
              <a:gd name="connsiteX53" fmla="*/ 1493822 w 2344847"/>
              <a:gd name="connsiteY53" fmla="*/ 1303699 h 2372008"/>
              <a:gd name="connsiteX54" fmla="*/ 1520982 w 2344847"/>
              <a:gd name="connsiteY54" fmla="*/ 1258432 h 2372008"/>
              <a:gd name="connsiteX55" fmla="*/ 1584356 w 2344847"/>
              <a:gd name="connsiteY55" fmla="*/ 1195057 h 2372008"/>
              <a:gd name="connsiteX56" fmla="*/ 1602463 w 2344847"/>
              <a:gd name="connsiteY56" fmla="*/ 1167897 h 2372008"/>
              <a:gd name="connsiteX57" fmla="*/ 1629624 w 2344847"/>
              <a:gd name="connsiteY57" fmla="*/ 1149790 h 2372008"/>
              <a:gd name="connsiteX58" fmla="*/ 1720158 w 2344847"/>
              <a:gd name="connsiteY58" fmla="*/ 1077362 h 2372008"/>
              <a:gd name="connsiteX59" fmla="*/ 1774479 w 2344847"/>
              <a:gd name="connsiteY59" fmla="*/ 1068309 h 2372008"/>
              <a:gd name="connsiteX60" fmla="*/ 1837853 w 2344847"/>
              <a:gd name="connsiteY60" fmla="*/ 1041148 h 2372008"/>
              <a:gd name="connsiteX61" fmla="*/ 1937441 w 2344847"/>
              <a:gd name="connsiteY61" fmla="*/ 1013988 h 2372008"/>
              <a:gd name="connsiteX62" fmla="*/ 2073243 w 2344847"/>
              <a:gd name="connsiteY62" fmla="*/ 932507 h 2372008"/>
              <a:gd name="connsiteX63" fmla="*/ 2154725 w 2344847"/>
              <a:gd name="connsiteY63" fmla="*/ 878186 h 2372008"/>
              <a:gd name="connsiteX64" fmla="*/ 2263366 w 2344847"/>
              <a:gd name="connsiteY64" fmla="*/ 751437 h 2372008"/>
              <a:gd name="connsiteX65" fmla="*/ 2290527 w 2344847"/>
              <a:gd name="connsiteY65" fmla="*/ 715224 h 2372008"/>
              <a:gd name="connsiteX66" fmla="*/ 2335794 w 2344847"/>
              <a:gd name="connsiteY66" fmla="*/ 624689 h 2372008"/>
              <a:gd name="connsiteX67" fmla="*/ 2344847 w 2344847"/>
              <a:gd name="connsiteY67" fmla="*/ 570368 h 2372008"/>
              <a:gd name="connsiteX68" fmla="*/ 2326740 w 2344847"/>
              <a:gd name="connsiteY68" fmla="*/ 443620 h 2372008"/>
              <a:gd name="connsiteX69" fmla="*/ 2299580 w 2344847"/>
              <a:gd name="connsiteY69" fmla="*/ 362138 h 2372008"/>
              <a:gd name="connsiteX70" fmla="*/ 2281473 w 2344847"/>
              <a:gd name="connsiteY70" fmla="*/ 208230 h 2372008"/>
              <a:gd name="connsiteX71" fmla="*/ 2263366 w 2344847"/>
              <a:gd name="connsiteY71" fmla="*/ 172016 h 2372008"/>
              <a:gd name="connsiteX72" fmla="*/ 2254313 w 2344847"/>
              <a:gd name="connsiteY72" fmla="*/ 144855 h 2372008"/>
              <a:gd name="connsiteX73" fmla="*/ 2172832 w 2344847"/>
              <a:gd name="connsiteY73" fmla="*/ 72428 h 2372008"/>
              <a:gd name="connsiteX74" fmla="*/ 2109457 w 2344847"/>
              <a:gd name="connsiteY74" fmla="*/ 18107 h 2372008"/>
              <a:gd name="connsiteX75" fmla="*/ 2009869 w 2344847"/>
              <a:gd name="connsiteY75" fmla="*/ 9053 h 2372008"/>
              <a:gd name="connsiteX76" fmla="*/ 1946495 w 2344847"/>
              <a:gd name="connsiteY76" fmla="*/ 0 h 2372008"/>
              <a:gd name="connsiteX77" fmla="*/ 1258432 w 2344847"/>
              <a:gd name="connsiteY77" fmla="*/ 9053 h 2372008"/>
              <a:gd name="connsiteX78" fmla="*/ 1222218 w 2344847"/>
              <a:gd name="connsiteY78" fmla="*/ 18107 h 2372008"/>
              <a:gd name="connsiteX79" fmla="*/ 1113576 w 2344847"/>
              <a:gd name="connsiteY79" fmla="*/ 27160 h 2372008"/>
              <a:gd name="connsiteX80" fmla="*/ 525101 w 2344847"/>
              <a:gd name="connsiteY80" fmla="*/ 18107 h 23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344847" h="2372008">
                <a:moveTo>
                  <a:pt x="525101" y="18107"/>
                </a:moveTo>
                <a:cubicBezTo>
                  <a:pt x="413442" y="18107"/>
                  <a:pt x="470576" y="22667"/>
                  <a:pt x="443620" y="27160"/>
                </a:cubicBezTo>
                <a:cubicBezTo>
                  <a:pt x="434206" y="28729"/>
                  <a:pt x="424400" y="30920"/>
                  <a:pt x="416459" y="36214"/>
                </a:cubicBezTo>
                <a:cubicBezTo>
                  <a:pt x="405806" y="43316"/>
                  <a:pt x="399952" y="56272"/>
                  <a:pt x="389299" y="63374"/>
                </a:cubicBezTo>
                <a:cubicBezTo>
                  <a:pt x="344896" y="92977"/>
                  <a:pt x="362322" y="35970"/>
                  <a:pt x="307818" y="108641"/>
                </a:cubicBezTo>
                <a:cubicBezTo>
                  <a:pt x="262732" y="168754"/>
                  <a:pt x="291326" y="134187"/>
                  <a:pt x="217283" y="208230"/>
                </a:cubicBezTo>
                <a:cubicBezTo>
                  <a:pt x="174734" y="250780"/>
                  <a:pt x="197227" y="224734"/>
                  <a:pt x="153909" y="289711"/>
                </a:cubicBezTo>
                <a:cubicBezTo>
                  <a:pt x="147873" y="298764"/>
                  <a:pt x="139243" y="306549"/>
                  <a:pt x="135802" y="316871"/>
                </a:cubicBezTo>
                <a:cubicBezTo>
                  <a:pt x="114254" y="381514"/>
                  <a:pt x="128282" y="355311"/>
                  <a:pt x="99588" y="398352"/>
                </a:cubicBezTo>
                <a:cubicBezTo>
                  <a:pt x="93552" y="419477"/>
                  <a:pt x="89641" y="441328"/>
                  <a:pt x="81481" y="461727"/>
                </a:cubicBezTo>
                <a:cubicBezTo>
                  <a:pt x="77440" y="471830"/>
                  <a:pt x="67793" y="478944"/>
                  <a:pt x="63374" y="488887"/>
                </a:cubicBezTo>
                <a:cubicBezTo>
                  <a:pt x="48143" y="523156"/>
                  <a:pt x="42768" y="552427"/>
                  <a:pt x="36214" y="588475"/>
                </a:cubicBezTo>
                <a:cubicBezTo>
                  <a:pt x="32930" y="606536"/>
                  <a:pt x="30178" y="624689"/>
                  <a:pt x="27160" y="642796"/>
                </a:cubicBezTo>
                <a:cubicBezTo>
                  <a:pt x="7916" y="902585"/>
                  <a:pt x="25075" y="807121"/>
                  <a:pt x="0" y="932507"/>
                </a:cubicBezTo>
                <a:cubicBezTo>
                  <a:pt x="3018" y="1004935"/>
                  <a:pt x="7559" y="1077315"/>
                  <a:pt x="9053" y="1149790"/>
                </a:cubicBezTo>
                <a:cubicBezTo>
                  <a:pt x="13595" y="1370065"/>
                  <a:pt x="12460" y="1590444"/>
                  <a:pt x="18107" y="1810693"/>
                </a:cubicBezTo>
                <a:cubicBezTo>
                  <a:pt x="18501" y="1826076"/>
                  <a:pt x="24407" y="1840820"/>
                  <a:pt x="27160" y="1855960"/>
                </a:cubicBezTo>
                <a:cubicBezTo>
                  <a:pt x="30444" y="1874021"/>
                  <a:pt x="33423" y="1892138"/>
                  <a:pt x="36214" y="1910281"/>
                </a:cubicBezTo>
                <a:cubicBezTo>
                  <a:pt x="39459" y="1931372"/>
                  <a:pt x="41450" y="1952660"/>
                  <a:pt x="45267" y="1973655"/>
                </a:cubicBezTo>
                <a:cubicBezTo>
                  <a:pt x="49813" y="1998657"/>
                  <a:pt x="55619" y="2013764"/>
                  <a:pt x="63374" y="2037030"/>
                </a:cubicBezTo>
                <a:cubicBezTo>
                  <a:pt x="69749" y="2094401"/>
                  <a:pt x="67646" y="2108608"/>
                  <a:pt x="81481" y="2154725"/>
                </a:cubicBezTo>
                <a:cubicBezTo>
                  <a:pt x="101926" y="2222874"/>
                  <a:pt x="94182" y="2200936"/>
                  <a:pt x="135802" y="2263366"/>
                </a:cubicBezTo>
                <a:cubicBezTo>
                  <a:pt x="141838" y="2272420"/>
                  <a:pt x="144855" y="2284491"/>
                  <a:pt x="153909" y="2290527"/>
                </a:cubicBezTo>
                <a:cubicBezTo>
                  <a:pt x="176426" y="2305539"/>
                  <a:pt x="191023" y="2316893"/>
                  <a:pt x="217283" y="2326740"/>
                </a:cubicBezTo>
                <a:cubicBezTo>
                  <a:pt x="228934" y="2331109"/>
                  <a:pt x="241579" y="2332219"/>
                  <a:pt x="253497" y="2335794"/>
                </a:cubicBezTo>
                <a:cubicBezTo>
                  <a:pt x="271778" y="2341279"/>
                  <a:pt x="289711" y="2347865"/>
                  <a:pt x="307818" y="2353901"/>
                </a:cubicBezTo>
                <a:cubicBezTo>
                  <a:pt x="316871" y="2356919"/>
                  <a:pt x="325565" y="2361385"/>
                  <a:pt x="334978" y="2362954"/>
                </a:cubicBezTo>
                <a:lnTo>
                  <a:pt x="389299" y="2372008"/>
                </a:lnTo>
                <a:cubicBezTo>
                  <a:pt x="458709" y="2368990"/>
                  <a:pt x="528243" y="2368086"/>
                  <a:pt x="597529" y="2362954"/>
                </a:cubicBezTo>
                <a:cubicBezTo>
                  <a:pt x="609937" y="2362035"/>
                  <a:pt x="621444" y="2355793"/>
                  <a:pt x="633742" y="2353901"/>
                </a:cubicBezTo>
                <a:cubicBezTo>
                  <a:pt x="660752" y="2349746"/>
                  <a:pt x="688063" y="2347865"/>
                  <a:pt x="715224" y="2344847"/>
                </a:cubicBezTo>
                <a:cubicBezTo>
                  <a:pt x="809050" y="2321392"/>
                  <a:pt x="699915" y="2347910"/>
                  <a:pt x="896293" y="2308634"/>
                </a:cubicBezTo>
                <a:cubicBezTo>
                  <a:pt x="908494" y="2306194"/>
                  <a:pt x="920436" y="2302598"/>
                  <a:pt x="932507" y="2299580"/>
                </a:cubicBezTo>
                <a:cubicBezTo>
                  <a:pt x="938543" y="2290527"/>
                  <a:pt x="945748" y="2282152"/>
                  <a:pt x="950614" y="2272420"/>
                </a:cubicBezTo>
                <a:cubicBezTo>
                  <a:pt x="954882" y="2263884"/>
                  <a:pt x="955032" y="2253601"/>
                  <a:pt x="959667" y="2245259"/>
                </a:cubicBezTo>
                <a:cubicBezTo>
                  <a:pt x="970235" y="2226236"/>
                  <a:pt x="983810" y="2209045"/>
                  <a:pt x="995881" y="2190938"/>
                </a:cubicBezTo>
                <a:cubicBezTo>
                  <a:pt x="1011577" y="2167394"/>
                  <a:pt x="1055851" y="2101563"/>
                  <a:pt x="1059255" y="2091350"/>
                </a:cubicBezTo>
                <a:cubicBezTo>
                  <a:pt x="1065291" y="2073243"/>
                  <a:pt x="1072733" y="2055546"/>
                  <a:pt x="1077362" y="2037030"/>
                </a:cubicBezTo>
                <a:cubicBezTo>
                  <a:pt x="1080380" y="2024959"/>
                  <a:pt x="1081514" y="2012253"/>
                  <a:pt x="1086416" y="2000816"/>
                </a:cubicBezTo>
                <a:cubicBezTo>
                  <a:pt x="1090702" y="1990815"/>
                  <a:pt x="1098487" y="1982709"/>
                  <a:pt x="1104523" y="1973655"/>
                </a:cubicBezTo>
                <a:cubicBezTo>
                  <a:pt x="1110559" y="1955548"/>
                  <a:pt x="1118001" y="1937851"/>
                  <a:pt x="1122630" y="1919334"/>
                </a:cubicBezTo>
                <a:cubicBezTo>
                  <a:pt x="1125648" y="1907263"/>
                  <a:pt x="1127748" y="1894925"/>
                  <a:pt x="1131683" y="1883121"/>
                </a:cubicBezTo>
                <a:cubicBezTo>
                  <a:pt x="1143243" y="1848441"/>
                  <a:pt x="1152122" y="1833190"/>
                  <a:pt x="1167897" y="1801639"/>
                </a:cubicBezTo>
                <a:cubicBezTo>
                  <a:pt x="1184095" y="1736846"/>
                  <a:pt x="1167749" y="1791101"/>
                  <a:pt x="1204111" y="1711105"/>
                </a:cubicBezTo>
                <a:cubicBezTo>
                  <a:pt x="1210836" y="1696310"/>
                  <a:pt x="1214950" y="1680373"/>
                  <a:pt x="1222218" y="1665837"/>
                </a:cubicBezTo>
                <a:cubicBezTo>
                  <a:pt x="1227084" y="1656105"/>
                  <a:pt x="1235459" y="1648409"/>
                  <a:pt x="1240325" y="1638677"/>
                </a:cubicBezTo>
                <a:cubicBezTo>
                  <a:pt x="1247593" y="1624141"/>
                  <a:pt x="1252726" y="1608627"/>
                  <a:pt x="1258432" y="1593410"/>
                </a:cubicBezTo>
                <a:cubicBezTo>
                  <a:pt x="1261783" y="1584474"/>
                  <a:pt x="1263217" y="1574785"/>
                  <a:pt x="1267485" y="1566249"/>
                </a:cubicBezTo>
                <a:cubicBezTo>
                  <a:pt x="1272351" y="1556517"/>
                  <a:pt x="1279268" y="1547943"/>
                  <a:pt x="1285592" y="1539089"/>
                </a:cubicBezTo>
                <a:cubicBezTo>
                  <a:pt x="1353057" y="1444637"/>
                  <a:pt x="1257771" y="1581530"/>
                  <a:pt x="1376127" y="1439501"/>
                </a:cubicBezTo>
                <a:cubicBezTo>
                  <a:pt x="1391216" y="1421394"/>
                  <a:pt x="1406670" y="1403585"/>
                  <a:pt x="1421394" y="1385180"/>
                </a:cubicBezTo>
                <a:cubicBezTo>
                  <a:pt x="1430820" y="1373397"/>
                  <a:pt x="1439784" y="1361244"/>
                  <a:pt x="1448554" y="1348966"/>
                </a:cubicBezTo>
                <a:cubicBezTo>
                  <a:pt x="1454878" y="1340112"/>
                  <a:pt x="1458967" y="1329500"/>
                  <a:pt x="1466661" y="1321806"/>
                </a:cubicBezTo>
                <a:cubicBezTo>
                  <a:pt x="1474355" y="1314112"/>
                  <a:pt x="1484768" y="1309735"/>
                  <a:pt x="1493822" y="1303699"/>
                </a:cubicBezTo>
                <a:cubicBezTo>
                  <a:pt x="1502875" y="1288610"/>
                  <a:pt x="1509717" y="1271950"/>
                  <a:pt x="1520982" y="1258432"/>
                </a:cubicBezTo>
                <a:cubicBezTo>
                  <a:pt x="1540107" y="1235481"/>
                  <a:pt x="1567784" y="1219914"/>
                  <a:pt x="1584356" y="1195057"/>
                </a:cubicBezTo>
                <a:cubicBezTo>
                  <a:pt x="1590392" y="1186004"/>
                  <a:pt x="1594769" y="1175591"/>
                  <a:pt x="1602463" y="1167897"/>
                </a:cubicBezTo>
                <a:cubicBezTo>
                  <a:pt x="1610157" y="1160203"/>
                  <a:pt x="1621435" y="1156955"/>
                  <a:pt x="1629624" y="1149790"/>
                </a:cubicBezTo>
                <a:cubicBezTo>
                  <a:pt x="1665809" y="1118128"/>
                  <a:pt x="1674343" y="1094022"/>
                  <a:pt x="1720158" y="1077362"/>
                </a:cubicBezTo>
                <a:cubicBezTo>
                  <a:pt x="1737410" y="1071089"/>
                  <a:pt x="1756372" y="1071327"/>
                  <a:pt x="1774479" y="1068309"/>
                </a:cubicBezTo>
                <a:cubicBezTo>
                  <a:pt x="1817569" y="1039583"/>
                  <a:pt x="1784707" y="1057092"/>
                  <a:pt x="1837853" y="1041148"/>
                </a:cubicBezTo>
                <a:cubicBezTo>
                  <a:pt x="1929735" y="1013583"/>
                  <a:pt x="1854945" y="1030486"/>
                  <a:pt x="1937441" y="1013988"/>
                </a:cubicBezTo>
                <a:cubicBezTo>
                  <a:pt x="2107780" y="928820"/>
                  <a:pt x="1965823" y="1007701"/>
                  <a:pt x="2073243" y="932507"/>
                </a:cubicBezTo>
                <a:cubicBezTo>
                  <a:pt x="2128499" y="893827"/>
                  <a:pt x="2106963" y="919124"/>
                  <a:pt x="2154725" y="878186"/>
                </a:cubicBezTo>
                <a:cubicBezTo>
                  <a:pt x="2189418" y="848449"/>
                  <a:pt x="2250144" y="767965"/>
                  <a:pt x="2263366" y="751437"/>
                </a:cubicBezTo>
                <a:cubicBezTo>
                  <a:pt x="2272792" y="739654"/>
                  <a:pt x="2283779" y="728720"/>
                  <a:pt x="2290527" y="715224"/>
                </a:cubicBezTo>
                <a:lnTo>
                  <a:pt x="2335794" y="624689"/>
                </a:lnTo>
                <a:cubicBezTo>
                  <a:pt x="2338812" y="606582"/>
                  <a:pt x="2344847" y="588725"/>
                  <a:pt x="2344847" y="570368"/>
                </a:cubicBezTo>
                <a:cubicBezTo>
                  <a:pt x="2344847" y="549614"/>
                  <a:pt x="2335099" y="472877"/>
                  <a:pt x="2326740" y="443620"/>
                </a:cubicBezTo>
                <a:cubicBezTo>
                  <a:pt x="2318875" y="416092"/>
                  <a:pt x="2299580" y="362138"/>
                  <a:pt x="2299580" y="362138"/>
                </a:cubicBezTo>
                <a:cubicBezTo>
                  <a:pt x="2295539" y="305564"/>
                  <a:pt x="2302640" y="257618"/>
                  <a:pt x="2281473" y="208230"/>
                </a:cubicBezTo>
                <a:cubicBezTo>
                  <a:pt x="2276156" y="195825"/>
                  <a:pt x="2268682" y="184421"/>
                  <a:pt x="2263366" y="172016"/>
                </a:cubicBezTo>
                <a:cubicBezTo>
                  <a:pt x="2259607" y="163244"/>
                  <a:pt x="2260172" y="152388"/>
                  <a:pt x="2254313" y="144855"/>
                </a:cubicBezTo>
                <a:cubicBezTo>
                  <a:pt x="2189440" y="61446"/>
                  <a:pt x="2222513" y="113828"/>
                  <a:pt x="2172832" y="72428"/>
                </a:cubicBezTo>
                <a:cubicBezTo>
                  <a:pt x="2157497" y="59649"/>
                  <a:pt x="2129403" y="23426"/>
                  <a:pt x="2109457" y="18107"/>
                </a:cubicBezTo>
                <a:cubicBezTo>
                  <a:pt x="2077250" y="9518"/>
                  <a:pt x="2042998" y="12734"/>
                  <a:pt x="2009869" y="9053"/>
                </a:cubicBezTo>
                <a:cubicBezTo>
                  <a:pt x="1988660" y="6696"/>
                  <a:pt x="1967620" y="3018"/>
                  <a:pt x="1946495" y="0"/>
                </a:cubicBezTo>
                <a:lnTo>
                  <a:pt x="1258432" y="9053"/>
                </a:lnTo>
                <a:cubicBezTo>
                  <a:pt x="1245993" y="9364"/>
                  <a:pt x="1234565" y="16564"/>
                  <a:pt x="1222218" y="18107"/>
                </a:cubicBezTo>
                <a:cubicBezTo>
                  <a:pt x="1186159" y="22614"/>
                  <a:pt x="1149912" y="26676"/>
                  <a:pt x="1113576" y="27160"/>
                </a:cubicBezTo>
                <a:lnTo>
                  <a:pt x="525101" y="181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22968" y="3666654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646704" y="2250559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933735" y="3476531"/>
            <a:ext cx="1074348" cy="1095470"/>
          </a:xfrm>
          <a:custGeom>
            <a:avLst/>
            <a:gdLst>
              <a:gd name="connsiteX0" fmla="*/ 349716 w 1074348"/>
              <a:gd name="connsiteY0" fmla="*/ 72428 h 1095470"/>
              <a:gd name="connsiteX1" fmla="*/ 250128 w 1074348"/>
              <a:gd name="connsiteY1" fmla="*/ 99589 h 1095470"/>
              <a:gd name="connsiteX2" fmla="*/ 222968 w 1074348"/>
              <a:gd name="connsiteY2" fmla="*/ 117695 h 1095470"/>
              <a:gd name="connsiteX3" fmla="*/ 141487 w 1074348"/>
              <a:gd name="connsiteY3" fmla="*/ 190123 h 1095470"/>
              <a:gd name="connsiteX4" fmla="*/ 87166 w 1074348"/>
              <a:gd name="connsiteY4" fmla="*/ 271604 h 1095470"/>
              <a:gd name="connsiteX5" fmla="*/ 69059 w 1074348"/>
              <a:gd name="connsiteY5" fmla="*/ 298765 h 1095470"/>
              <a:gd name="connsiteX6" fmla="*/ 60005 w 1074348"/>
              <a:gd name="connsiteY6" fmla="*/ 325925 h 1095470"/>
              <a:gd name="connsiteX7" fmla="*/ 41899 w 1074348"/>
              <a:gd name="connsiteY7" fmla="*/ 353086 h 1095470"/>
              <a:gd name="connsiteX8" fmla="*/ 23792 w 1074348"/>
              <a:gd name="connsiteY8" fmla="*/ 416460 h 1095470"/>
              <a:gd name="connsiteX9" fmla="*/ 14738 w 1074348"/>
              <a:gd name="connsiteY9" fmla="*/ 443620 h 1095470"/>
              <a:gd name="connsiteX10" fmla="*/ 14738 w 1074348"/>
              <a:gd name="connsiteY10" fmla="*/ 742385 h 1095470"/>
              <a:gd name="connsiteX11" fmla="*/ 32845 w 1074348"/>
              <a:gd name="connsiteY11" fmla="*/ 796705 h 1095470"/>
              <a:gd name="connsiteX12" fmla="*/ 50952 w 1074348"/>
              <a:gd name="connsiteY12" fmla="*/ 823866 h 1095470"/>
              <a:gd name="connsiteX13" fmla="*/ 87166 w 1074348"/>
              <a:gd name="connsiteY13" fmla="*/ 905347 h 1095470"/>
              <a:gd name="connsiteX14" fmla="*/ 177701 w 1074348"/>
              <a:gd name="connsiteY14" fmla="*/ 977775 h 1095470"/>
              <a:gd name="connsiteX15" fmla="*/ 232021 w 1074348"/>
              <a:gd name="connsiteY15" fmla="*/ 1013989 h 1095470"/>
              <a:gd name="connsiteX16" fmla="*/ 259182 w 1074348"/>
              <a:gd name="connsiteY16" fmla="*/ 1032095 h 1095470"/>
              <a:gd name="connsiteX17" fmla="*/ 313503 w 1074348"/>
              <a:gd name="connsiteY17" fmla="*/ 1059256 h 1095470"/>
              <a:gd name="connsiteX18" fmla="*/ 340663 w 1074348"/>
              <a:gd name="connsiteY18" fmla="*/ 1068309 h 1095470"/>
              <a:gd name="connsiteX19" fmla="*/ 404037 w 1074348"/>
              <a:gd name="connsiteY19" fmla="*/ 1095470 h 1095470"/>
              <a:gd name="connsiteX20" fmla="*/ 675641 w 1074348"/>
              <a:gd name="connsiteY20" fmla="*/ 1086416 h 1095470"/>
              <a:gd name="connsiteX21" fmla="*/ 820497 w 1074348"/>
              <a:gd name="connsiteY21" fmla="*/ 1068309 h 1095470"/>
              <a:gd name="connsiteX22" fmla="*/ 874817 w 1074348"/>
              <a:gd name="connsiteY22" fmla="*/ 1041149 h 1095470"/>
              <a:gd name="connsiteX23" fmla="*/ 901978 w 1074348"/>
              <a:gd name="connsiteY23" fmla="*/ 1023042 h 1095470"/>
              <a:gd name="connsiteX24" fmla="*/ 956299 w 1074348"/>
              <a:gd name="connsiteY24" fmla="*/ 995882 h 1095470"/>
              <a:gd name="connsiteX25" fmla="*/ 1019673 w 1074348"/>
              <a:gd name="connsiteY25" fmla="*/ 923454 h 1095470"/>
              <a:gd name="connsiteX26" fmla="*/ 1037780 w 1074348"/>
              <a:gd name="connsiteY26" fmla="*/ 869133 h 1095470"/>
              <a:gd name="connsiteX27" fmla="*/ 1055887 w 1074348"/>
              <a:gd name="connsiteY27" fmla="*/ 796705 h 1095470"/>
              <a:gd name="connsiteX28" fmla="*/ 1073994 w 1074348"/>
              <a:gd name="connsiteY28" fmla="*/ 479834 h 1095470"/>
              <a:gd name="connsiteX29" fmla="*/ 1055887 w 1074348"/>
              <a:gd name="connsiteY29" fmla="*/ 253497 h 1095470"/>
              <a:gd name="connsiteX30" fmla="*/ 1046833 w 1074348"/>
              <a:gd name="connsiteY30" fmla="*/ 226337 h 1095470"/>
              <a:gd name="connsiteX31" fmla="*/ 1028726 w 1074348"/>
              <a:gd name="connsiteY31" fmla="*/ 199177 h 1095470"/>
              <a:gd name="connsiteX32" fmla="*/ 983459 w 1074348"/>
              <a:gd name="connsiteY32" fmla="*/ 117695 h 1095470"/>
              <a:gd name="connsiteX33" fmla="*/ 956299 w 1074348"/>
              <a:gd name="connsiteY33" fmla="*/ 99589 h 1095470"/>
              <a:gd name="connsiteX34" fmla="*/ 929138 w 1074348"/>
              <a:gd name="connsiteY34" fmla="*/ 72428 h 1095470"/>
              <a:gd name="connsiteX35" fmla="*/ 874817 w 1074348"/>
              <a:gd name="connsiteY35" fmla="*/ 36214 h 1095470"/>
              <a:gd name="connsiteX36" fmla="*/ 820497 w 1074348"/>
              <a:gd name="connsiteY36" fmla="*/ 9054 h 1095470"/>
              <a:gd name="connsiteX37" fmla="*/ 757122 w 1074348"/>
              <a:gd name="connsiteY37" fmla="*/ 0 h 1095470"/>
              <a:gd name="connsiteX38" fmla="*/ 440251 w 1074348"/>
              <a:gd name="connsiteY38" fmla="*/ 9054 h 1095470"/>
              <a:gd name="connsiteX39" fmla="*/ 413091 w 1074348"/>
              <a:gd name="connsiteY39" fmla="*/ 18107 h 1095470"/>
              <a:gd name="connsiteX40" fmla="*/ 385930 w 1074348"/>
              <a:gd name="connsiteY40" fmla="*/ 36214 h 1095470"/>
              <a:gd name="connsiteX41" fmla="*/ 349716 w 1074348"/>
              <a:gd name="connsiteY41" fmla="*/ 72428 h 10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74348" h="1095470">
                <a:moveTo>
                  <a:pt x="349716" y="72428"/>
                </a:moveTo>
                <a:cubicBezTo>
                  <a:pt x="325422" y="77287"/>
                  <a:pt x="269819" y="86462"/>
                  <a:pt x="250128" y="99589"/>
                </a:cubicBezTo>
                <a:cubicBezTo>
                  <a:pt x="241075" y="105624"/>
                  <a:pt x="231100" y="110466"/>
                  <a:pt x="222968" y="117695"/>
                </a:cubicBezTo>
                <a:cubicBezTo>
                  <a:pt x="129941" y="200385"/>
                  <a:pt x="203131" y="149026"/>
                  <a:pt x="141487" y="190123"/>
                </a:cubicBezTo>
                <a:lnTo>
                  <a:pt x="87166" y="271604"/>
                </a:lnTo>
                <a:cubicBezTo>
                  <a:pt x="81130" y="280658"/>
                  <a:pt x="72500" y="288442"/>
                  <a:pt x="69059" y="298765"/>
                </a:cubicBezTo>
                <a:cubicBezTo>
                  <a:pt x="66041" y="307818"/>
                  <a:pt x="64273" y="317389"/>
                  <a:pt x="60005" y="325925"/>
                </a:cubicBezTo>
                <a:cubicBezTo>
                  <a:pt x="55139" y="335657"/>
                  <a:pt x="46765" y="343354"/>
                  <a:pt x="41899" y="353086"/>
                </a:cubicBezTo>
                <a:cubicBezTo>
                  <a:pt x="34660" y="367565"/>
                  <a:pt x="27663" y="402913"/>
                  <a:pt x="23792" y="416460"/>
                </a:cubicBezTo>
                <a:cubicBezTo>
                  <a:pt x="21170" y="425636"/>
                  <a:pt x="17756" y="434567"/>
                  <a:pt x="14738" y="443620"/>
                </a:cubicBezTo>
                <a:cubicBezTo>
                  <a:pt x="-5657" y="565994"/>
                  <a:pt x="-4155" y="534562"/>
                  <a:pt x="14738" y="742385"/>
                </a:cubicBezTo>
                <a:cubicBezTo>
                  <a:pt x="16466" y="761393"/>
                  <a:pt x="22258" y="780824"/>
                  <a:pt x="32845" y="796705"/>
                </a:cubicBezTo>
                <a:lnTo>
                  <a:pt x="50952" y="823866"/>
                </a:lnTo>
                <a:cubicBezTo>
                  <a:pt x="63349" y="861056"/>
                  <a:pt x="63688" y="877957"/>
                  <a:pt x="87166" y="905347"/>
                </a:cubicBezTo>
                <a:cubicBezTo>
                  <a:pt x="121568" y="945483"/>
                  <a:pt x="131101" y="946708"/>
                  <a:pt x="177701" y="977775"/>
                </a:cubicBezTo>
                <a:lnTo>
                  <a:pt x="232021" y="1013989"/>
                </a:lnTo>
                <a:cubicBezTo>
                  <a:pt x="241075" y="1020025"/>
                  <a:pt x="249450" y="1027229"/>
                  <a:pt x="259182" y="1032095"/>
                </a:cubicBezTo>
                <a:cubicBezTo>
                  <a:pt x="277289" y="1041149"/>
                  <a:pt x="295004" y="1051034"/>
                  <a:pt x="313503" y="1059256"/>
                </a:cubicBezTo>
                <a:cubicBezTo>
                  <a:pt x="322224" y="1063132"/>
                  <a:pt x="331892" y="1064550"/>
                  <a:pt x="340663" y="1068309"/>
                </a:cubicBezTo>
                <a:cubicBezTo>
                  <a:pt x="418987" y="1101876"/>
                  <a:pt x="340333" y="1074234"/>
                  <a:pt x="404037" y="1095470"/>
                </a:cubicBezTo>
                <a:lnTo>
                  <a:pt x="675641" y="1086416"/>
                </a:lnTo>
                <a:cubicBezTo>
                  <a:pt x="737822" y="1083307"/>
                  <a:pt x="764477" y="1077646"/>
                  <a:pt x="820497" y="1068309"/>
                </a:cubicBezTo>
                <a:cubicBezTo>
                  <a:pt x="898330" y="1016420"/>
                  <a:pt x="799856" y="1078629"/>
                  <a:pt x="874817" y="1041149"/>
                </a:cubicBezTo>
                <a:cubicBezTo>
                  <a:pt x="884549" y="1036283"/>
                  <a:pt x="892466" y="1028326"/>
                  <a:pt x="901978" y="1023042"/>
                </a:cubicBezTo>
                <a:cubicBezTo>
                  <a:pt x="919675" y="1013211"/>
                  <a:pt x="938192" y="1004935"/>
                  <a:pt x="956299" y="995882"/>
                </a:cubicBezTo>
                <a:cubicBezTo>
                  <a:pt x="976615" y="975565"/>
                  <a:pt x="1006411" y="947767"/>
                  <a:pt x="1019673" y="923454"/>
                </a:cubicBezTo>
                <a:cubicBezTo>
                  <a:pt x="1028813" y="906698"/>
                  <a:pt x="1031744" y="887240"/>
                  <a:pt x="1037780" y="869133"/>
                </a:cubicBezTo>
                <a:cubicBezTo>
                  <a:pt x="1051698" y="827377"/>
                  <a:pt x="1044962" y="851327"/>
                  <a:pt x="1055887" y="796705"/>
                </a:cubicBezTo>
                <a:cubicBezTo>
                  <a:pt x="1063619" y="696186"/>
                  <a:pt x="1073994" y="577380"/>
                  <a:pt x="1073994" y="479834"/>
                </a:cubicBezTo>
                <a:cubicBezTo>
                  <a:pt x="1073994" y="373384"/>
                  <a:pt x="1078435" y="332416"/>
                  <a:pt x="1055887" y="253497"/>
                </a:cubicBezTo>
                <a:cubicBezTo>
                  <a:pt x="1053265" y="244321"/>
                  <a:pt x="1051101" y="234873"/>
                  <a:pt x="1046833" y="226337"/>
                </a:cubicBezTo>
                <a:cubicBezTo>
                  <a:pt x="1041967" y="216605"/>
                  <a:pt x="1034762" y="208230"/>
                  <a:pt x="1028726" y="199177"/>
                </a:cubicBezTo>
                <a:cubicBezTo>
                  <a:pt x="1019292" y="170873"/>
                  <a:pt x="1010144" y="135484"/>
                  <a:pt x="983459" y="117695"/>
                </a:cubicBezTo>
                <a:cubicBezTo>
                  <a:pt x="974406" y="111660"/>
                  <a:pt x="964658" y="106555"/>
                  <a:pt x="956299" y="99589"/>
                </a:cubicBezTo>
                <a:cubicBezTo>
                  <a:pt x="946463" y="91392"/>
                  <a:pt x="939245" y="80289"/>
                  <a:pt x="929138" y="72428"/>
                </a:cubicBezTo>
                <a:cubicBezTo>
                  <a:pt x="911960" y="59067"/>
                  <a:pt x="892924" y="48285"/>
                  <a:pt x="874817" y="36214"/>
                </a:cubicBezTo>
                <a:cubicBezTo>
                  <a:pt x="851926" y="20953"/>
                  <a:pt x="847272" y="14409"/>
                  <a:pt x="820497" y="9054"/>
                </a:cubicBezTo>
                <a:cubicBezTo>
                  <a:pt x="799572" y="4869"/>
                  <a:pt x="778247" y="3018"/>
                  <a:pt x="757122" y="0"/>
                </a:cubicBezTo>
                <a:cubicBezTo>
                  <a:pt x="651498" y="3018"/>
                  <a:pt x="545772" y="3500"/>
                  <a:pt x="440251" y="9054"/>
                </a:cubicBezTo>
                <a:cubicBezTo>
                  <a:pt x="430721" y="9556"/>
                  <a:pt x="421627" y="13839"/>
                  <a:pt x="413091" y="18107"/>
                </a:cubicBezTo>
                <a:cubicBezTo>
                  <a:pt x="403359" y="22973"/>
                  <a:pt x="394984" y="30178"/>
                  <a:pt x="385930" y="36214"/>
                </a:cubicBezTo>
                <a:lnTo>
                  <a:pt x="349716" y="72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643958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03279" y="292083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03410" y="214311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370678" y="291089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03410" y="372258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725970" y="310801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h,f,g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3589" y="389919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b,c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23589" y="230652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a,e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472418" y="309807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{d}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464331" y="253034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464331" y="358188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377881" y="253034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377881" y="347653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8990646" y="291758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914433" y="174226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P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R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38200" y="4881318"/>
            <a:ext cx="436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The component graph is a DAG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70909" y="4900017"/>
            <a:ext cx="552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The SCCs have been marked as P, Q, R, S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8200" y="5316223"/>
            <a:ext cx="265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Why is it a DAG?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78071" y="5313615"/>
            <a:ext cx="4229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First try to make it a Not DAG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8012" y="5316043"/>
            <a:ext cx="336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Add an edge from a to f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cxnSp>
        <p:nvCxnSpPr>
          <p:cNvPr id="35" name="Curved Connector 34"/>
          <p:cNvCxnSpPr>
            <a:stCxn id="11" idx="0"/>
            <a:endCxn id="9" idx="0"/>
          </p:cNvCxnSpPr>
          <p:nvPr/>
        </p:nvCxnSpPr>
        <p:spPr>
          <a:xfrm rot="16200000" flipV="1">
            <a:off x="3379960" y="1766181"/>
            <a:ext cx="12700" cy="1338404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8199" y="5751128"/>
            <a:ext cx="7778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So there will be an edge from Q to P in the component graph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cxnSp>
        <p:nvCxnSpPr>
          <p:cNvPr id="39" name="Curved Connector 38"/>
          <p:cNvCxnSpPr>
            <a:stCxn id="59" idx="1"/>
            <a:endCxn id="55" idx="0"/>
          </p:cNvCxnSpPr>
          <p:nvPr/>
        </p:nvCxnSpPr>
        <p:spPr>
          <a:xfrm rot="16200000" flipH="1" flipV="1">
            <a:off x="7621522" y="1825524"/>
            <a:ext cx="664299" cy="1526314"/>
          </a:xfrm>
          <a:prstGeom prst="curvedConnector3">
            <a:avLst>
              <a:gd name="adj1" fmla="val -514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8198" y="6166317"/>
            <a:ext cx="11188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But in that case, {</a:t>
            </a:r>
            <a:r>
              <a:rPr lang="en-US" sz="2200" dirty="0" err="1" smtClean="0">
                <a:latin typeface="Calisto MT" panose="02040603050505030304" pitchFamily="18" charset="0"/>
              </a:rPr>
              <a:t>h,f,g</a:t>
            </a:r>
            <a:r>
              <a:rPr lang="en-US" sz="2200" dirty="0" smtClean="0">
                <a:latin typeface="Calisto MT" panose="02040603050505030304" pitchFamily="18" charset="0"/>
              </a:rPr>
              <a:t>} and {</a:t>
            </a:r>
            <a:r>
              <a:rPr lang="en-US" sz="2200" dirty="0" err="1" smtClean="0">
                <a:latin typeface="Calisto MT" panose="02040603050505030304" pitchFamily="18" charset="0"/>
              </a:rPr>
              <a:t>a,e</a:t>
            </a:r>
            <a:r>
              <a:rPr lang="en-US" sz="2200" dirty="0" smtClean="0">
                <a:latin typeface="Calisto MT" panose="02040603050505030304" pitchFamily="18" charset="0"/>
              </a:rPr>
              <a:t>} will be a single component and P &amp; Q will be the same </a:t>
            </a:r>
            <a:endParaRPr lang="en-US" sz="2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7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 animBg="1"/>
      <p:bldP spid="55" grpId="0" animBg="1"/>
      <p:bldP spid="59" grpId="0" animBg="1"/>
      <p:bldP spid="60" grpId="0" animBg="1"/>
      <p:bldP spid="61" grpId="0" animBg="1"/>
      <p:bldP spid="62" grpId="0"/>
      <p:bldP spid="63" grpId="0"/>
      <p:bldP spid="65" grpId="0"/>
      <p:bldP spid="79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COMPONENT  GRAPH</a:t>
            </a:r>
            <a:endParaRPr lang="en-US" sz="4200" dirty="0"/>
          </a:p>
        </p:txBody>
      </p:sp>
      <p:sp>
        <p:nvSpPr>
          <p:cNvPr id="3" name="Oval 2"/>
          <p:cNvSpPr/>
          <p:nvPr/>
        </p:nvSpPr>
        <p:spPr>
          <a:xfrm>
            <a:off x="1100750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9154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0750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7558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5962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39154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77558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15962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564407" y="289904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372354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643958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710758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982362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902811" y="392576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902811" y="430987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241215" y="251493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241215" y="289904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049162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387566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320766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523367" y="398201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9489" y="2506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h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5142" y="249865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49" y="390976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g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7893" y="390976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c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08693" y="389919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4312" y="24588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2716" y="245887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95513" y="391888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53" name="Freeform 52"/>
          <p:cNvSpPr/>
          <p:nvPr/>
        </p:nvSpPr>
        <p:spPr>
          <a:xfrm>
            <a:off x="838200" y="2181886"/>
            <a:ext cx="2344847" cy="2372008"/>
          </a:xfrm>
          <a:custGeom>
            <a:avLst/>
            <a:gdLst>
              <a:gd name="connsiteX0" fmla="*/ 525101 w 2344847"/>
              <a:gd name="connsiteY0" fmla="*/ 18107 h 2372008"/>
              <a:gd name="connsiteX1" fmla="*/ 443620 w 2344847"/>
              <a:gd name="connsiteY1" fmla="*/ 27160 h 2372008"/>
              <a:gd name="connsiteX2" fmla="*/ 416459 w 2344847"/>
              <a:gd name="connsiteY2" fmla="*/ 36214 h 2372008"/>
              <a:gd name="connsiteX3" fmla="*/ 389299 w 2344847"/>
              <a:gd name="connsiteY3" fmla="*/ 63374 h 2372008"/>
              <a:gd name="connsiteX4" fmla="*/ 307818 w 2344847"/>
              <a:gd name="connsiteY4" fmla="*/ 108641 h 2372008"/>
              <a:gd name="connsiteX5" fmla="*/ 217283 w 2344847"/>
              <a:gd name="connsiteY5" fmla="*/ 208230 h 2372008"/>
              <a:gd name="connsiteX6" fmla="*/ 153909 w 2344847"/>
              <a:gd name="connsiteY6" fmla="*/ 289711 h 2372008"/>
              <a:gd name="connsiteX7" fmla="*/ 135802 w 2344847"/>
              <a:gd name="connsiteY7" fmla="*/ 316871 h 2372008"/>
              <a:gd name="connsiteX8" fmla="*/ 99588 w 2344847"/>
              <a:gd name="connsiteY8" fmla="*/ 398352 h 2372008"/>
              <a:gd name="connsiteX9" fmla="*/ 81481 w 2344847"/>
              <a:gd name="connsiteY9" fmla="*/ 461727 h 2372008"/>
              <a:gd name="connsiteX10" fmla="*/ 63374 w 2344847"/>
              <a:gd name="connsiteY10" fmla="*/ 488887 h 2372008"/>
              <a:gd name="connsiteX11" fmla="*/ 36214 w 2344847"/>
              <a:gd name="connsiteY11" fmla="*/ 588475 h 2372008"/>
              <a:gd name="connsiteX12" fmla="*/ 27160 w 2344847"/>
              <a:gd name="connsiteY12" fmla="*/ 642796 h 2372008"/>
              <a:gd name="connsiteX13" fmla="*/ 0 w 2344847"/>
              <a:gd name="connsiteY13" fmla="*/ 932507 h 2372008"/>
              <a:gd name="connsiteX14" fmla="*/ 9053 w 2344847"/>
              <a:gd name="connsiteY14" fmla="*/ 1149790 h 2372008"/>
              <a:gd name="connsiteX15" fmla="*/ 18107 w 2344847"/>
              <a:gd name="connsiteY15" fmla="*/ 1810693 h 2372008"/>
              <a:gd name="connsiteX16" fmla="*/ 27160 w 2344847"/>
              <a:gd name="connsiteY16" fmla="*/ 1855960 h 2372008"/>
              <a:gd name="connsiteX17" fmla="*/ 36214 w 2344847"/>
              <a:gd name="connsiteY17" fmla="*/ 1910281 h 2372008"/>
              <a:gd name="connsiteX18" fmla="*/ 45267 w 2344847"/>
              <a:gd name="connsiteY18" fmla="*/ 1973655 h 2372008"/>
              <a:gd name="connsiteX19" fmla="*/ 63374 w 2344847"/>
              <a:gd name="connsiteY19" fmla="*/ 2037030 h 2372008"/>
              <a:gd name="connsiteX20" fmla="*/ 81481 w 2344847"/>
              <a:gd name="connsiteY20" fmla="*/ 2154725 h 2372008"/>
              <a:gd name="connsiteX21" fmla="*/ 135802 w 2344847"/>
              <a:gd name="connsiteY21" fmla="*/ 2263366 h 2372008"/>
              <a:gd name="connsiteX22" fmla="*/ 153909 w 2344847"/>
              <a:gd name="connsiteY22" fmla="*/ 2290527 h 2372008"/>
              <a:gd name="connsiteX23" fmla="*/ 217283 w 2344847"/>
              <a:gd name="connsiteY23" fmla="*/ 2326740 h 2372008"/>
              <a:gd name="connsiteX24" fmla="*/ 253497 w 2344847"/>
              <a:gd name="connsiteY24" fmla="*/ 2335794 h 2372008"/>
              <a:gd name="connsiteX25" fmla="*/ 307818 w 2344847"/>
              <a:gd name="connsiteY25" fmla="*/ 2353901 h 2372008"/>
              <a:gd name="connsiteX26" fmla="*/ 334978 w 2344847"/>
              <a:gd name="connsiteY26" fmla="*/ 2362954 h 2372008"/>
              <a:gd name="connsiteX27" fmla="*/ 389299 w 2344847"/>
              <a:gd name="connsiteY27" fmla="*/ 2372008 h 2372008"/>
              <a:gd name="connsiteX28" fmla="*/ 597529 w 2344847"/>
              <a:gd name="connsiteY28" fmla="*/ 2362954 h 2372008"/>
              <a:gd name="connsiteX29" fmla="*/ 633742 w 2344847"/>
              <a:gd name="connsiteY29" fmla="*/ 2353901 h 2372008"/>
              <a:gd name="connsiteX30" fmla="*/ 715224 w 2344847"/>
              <a:gd name="connsiteY30" fmla="*/ 2344847 h 2372008"/>
              <a:gd name="connsiteX31" fmla="*/ 896293 w 2344847"/>
              <a:gd name="connsiteY31" fmla="*/ 2308634 h 2372008"/>
              <a:gd name="connsiteX32" fmla="*/ 932507 w 2344847"/>
              <a:gd name="connsiteY32" fmla="*/ 2299580 h 2372008"/>
              <a:gd name="connsiteX33" fmla="*/ 950614 w 2344847"/>
              <a:gd name="connsiteY33" fmla="*/ 2272420 h 2372008"/>
              <a:gd name="connsiteX34" fmla="*/ 959667 w 2344847"/>
              <a:gd name="connsiteY34" fmla="*/ 2245259 h 2372008"/>
              <a:gd name="connsiteX35" fmla="*/ 995881 w 2344847"/>
              <a:gd name="connsiteY35" fmla="*/ 2190938 h 2372008"/>
              <a:gd name="connsiteX36" fmla="*/ 1059255 w 2344847"/>
              <a:gd name="connsiteY36" fmla="*/ 2091350 h 2372008"/>
              <a:gd name="connsiteX37" fmla="*/ 1077362 w 2344847"/>
              <a:gd name="connsiteY37" fmla="*/ 2037030 h 2372008"/>
              <a:gd name="connsiteX38" fmla="*/ 1086416 w 2344847"/>
              <a:gd name="connsiteY38" fmla="*/ 2000816 h 2372008"/>
              <a:gd name="connsiteX39" fmla="*/ 1104523 w 2344847"/>
              <a:gd name="connsiteY39" fmla="*/ 1973655 h 2372008"/>
              <a:gd name="connsiteX40" fmla="*/ 1122630 w 2344847"/>
              <a:gd name="connsiteY40" fmla="*/ 1919334 h 2372008"/>
              <a:gd name="connsiteX41" fmla="*/ 1131683 w 2344847"/>
              <a:gd name="connsiteY41" fmla="*/ 1883121 h 2372008"/>
              <a:gd name="connsiteX42" fmla="*/ 1167897 w 2344847"/>
              <a:gd name="connsiteY42" fmla="*/ 1801639 h 2372008"/>
              <a:gd name="connsiteX43" fmla="*/ 1204111 w 2344847"/>
              <a:gd name="connsiteY43" fmla="*/ 1711105 h 2372008"/>
              <a:gd name="connsiteX44" fmla="*/ 1222218 w 2344847"/>
              <a:gd name="connsiteY44" fmla="*/ 1665837 h 2372008"/>
              <a:gd name="connsiteX45" fmla="*/ 1240325 w 2344847"/>
              <a:gd name="connsiteY45" fmla="*/ 1638677 h 2372008"/>
              <a:gd name="connsiteX46" fmla="*/ 1258432 w 2344847"/>
              <a:gd name="connsiteY46" fmla="*/ 1593410 h 2372008"/>
              <a:gd name="connsiteX47" fmla="*/ 1267485 w 2344847"/>
              <a:gd name="connsiteY47" fmla="*/ 1566249 h 2372008"/>
              <a:gd name="connsiteX48" fmla="*/ 1285592 w 2344847"/>
              <a:gd name="connsiteY48" fmla="*/ 1539089 h 2372008"/>
              <a:gd name="connsiteX49" fmla="*/ 1376127 w 2344847"/>
              <a:gd name="connsiteY49" fmla="*/ 1439501 h 2372008"/>
              <a:gd name="connsiteX50" fmla="*/ 1421394 w 2344847"/>
              <a:gd name="connsiteY50" fmla="*/ 1385180 h 2372008"/>
              <a:gd name="connsiteX51" fmla="*/ 1448554 w 2344847"/>
              <a:gd name="connsiteY51" fmla="*/ 1348966 h 2372008"/>
              <a:gd name="connsiteX52" fmla="*/ 1466661 w 2344847"/>
              <a:gd name="connsiteY52" fmla="*/ 1321806 h 2372008"/>
              <a:gd name="connsiteX53" fmla="*/ 1493822 w 2344847"/>
              <a:gd name="connsiteY53" fmla="*/ 1303699 h 2372008"/>
              <a:gd name="connsiteX54" fmla="*/ 1520982 w 2344847"/>
              <a:gd name="connsiteY54" fmla="*/ 1258432 h 2372008"/>
              <a:gd name="connsiteX55" fmla="*/ 1584356 w 2344847"/>
              <a:gd name="connsiteY55" fmla="*/ 1195057 h 2372008"/>
              <a:gd name="connsiteX56" fmla="*/ 1602463 w 2344847"/>
              <a:gd name="connsiteY56" fmla="*/ 1167897 h 2372008"/>
              <a:gd name="connsiteX57" fmla="*/ 1629624 w 2344847"/>
              <a:gd name="connsiteY57" fmla="*/ 1149790 h 2372008"/>
              <a:gd name="connsiteX58" fmla="*/ 1720158 w 2344847"/>
              <a:gd name="connsiteY58" fmla="*/ 1077362 h 2372008"/>
              <a:gd name="connsiteX59" fmla="*/ 1774479 w 2344847"/>
              <a:gd name="connsiteY59" fmla="*/ 1068309 h 2372008"/>
              <a:gd name="connsiteX60" fmla="*/ 1837853 w 2344847"/>
              <a:gd name="connsiteY60" fmla="*/ 1041148 h 2372008"/>
              <a:gd name="connsiteX61" fmla="*/ 1937441 w 2344847"/>
              <a:gd name="connsiteY61" fmla="*/ 1013988 h 2372008"/>
              <a:gd name="connsiteX62" fmla="*/ 2073243 w 2344847"/>
              <a:gd name="connsiteY62" fmla="*/ 932507 h 2372008"/>
              <a:gd name="connsiteX63" fmla="*/ 2154725 w 2344847"/>
              <a:gd name="connsiteY63" fmla="*/ 878186 h 2372008"/>
              <a:gd name="connsiteX64" fmla="*/ 2263366 w 2344847"/>
              <a:gd name="connsiteY64" fmla="*/ 751437 h 2372008"/>
              <a:gd name="connsiteX65" fmla="*/ 2290527 w 2344847"/>
              <a:gd name="connsiteY65" fmla="*/ 715224 h 2372008"/>
              <a:gd name="connsiteX66" fmla="*/ 2335794 w 2344847"/>
              <a:gd name="connsiteY66" fmla="*/ 624689 h 2372008"/>
              <a:gd name="connsiteX67" fmla="*/ 2344847 w 2344847"/>
              <a:gd name="connsiteY67" fmla="*/ 570368 h 2372008"/>
              <a:gd name="connsiteX68" fmla="*/ 2326740 w 2344847"/>
              <a:gd name="connsiteY68" fmla="*/ 443620 h 2372008"/>
              <a:gd name="connsiteX69" fmla="*/ 2299580 w 2344847"/>
              <a:gd name="connsiteY69" fmla="*/ 362138 h 2372008"/>
              <a:gd name="connsiteX70" fmla="*/ 2281473 w 2344847"/>
              <a:gd name="connsiteY70" fmla="*/ 208230 h 2372008"/>
              <a:gd name="connsiteX71" fmla="*/ 2263366 w 2344847"/>
              <a:gd name="connsiteY71" fmla="*/ 172016 h 2372008"/>
              <a:gd name="connsiteX72" fmla="*/ 2254313 w 2344847"/>
              <a:gd name="connsiteY72" fmla="*/ 144855 h 2372008"/>
              <a:gd name="connsiteX73" fmla="*/ 2172832 w 2344847"/>
              <a:gd name="connsiteY73" fmla="*/ 72428 h 2372008"/>
              <a:gd name="connsiteX74" fmla="*/ 2109457 w 2344847"/>
              <a:gd name="connsiteY74" fmla="*/ 18107 h 2372008"/>
              <a:gd name="connsiteX75" fmla="*/ 2009869 w 2344847"/>
              <a:gd name="connsiteY75" fmla="*/ 9053 h 2372008"/>
              <a:gd name="connsiteX76" fmla="*/ 1946495 w 2344847"/>
              <a:gd name="connsiteY76" fmla="*/ 0 h 2372008"/>
              <a:gd name="connsiteX77" fmla="*/ 1258432 w 2344847"/>
              <a:gd name="connsiteY77" fmla="*/ 9053 h 2372008"/>
              <a:gd name="connsiteX78" fmla="*/ 1222218 w 2344847"/>
              <a:gd name="connsiteY78" fmla="*/ 18107 h 2372008"/>
              <a:gd name="connsiteX79" fmla="*/ 1113576 w 2344847"/>
              <a:gd name="connsiteY79" fmla="*/ 27160 h 2372008"/>
              <a:gd name="connsiteX80" fmla="*/ 525101 w 2344847"/>
              <a:gd name="connsiteY80" fmla="*/ 18107 h 2372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344847" h="2372008">
                <a:moveTo>
                  <a:pt x="525101" y="18107"/>
                </a:moveTo>
                <a:cubicBezTo>
                  <a:pt x="413442" y="18107"/>
                  <a:pt x="470576" y="22667"/>
                  <a:pt x="443620" y="27160"/>
                </a:cubicBezTo>
                <a:cubicBezTo>
                  <a:pt x="434206" y="28729"/>
                  <a:pt x="424400" y="30920"/>
                  <a:pt x="416459" y="36214"/>
                </a:cubicBezTo>
                <a:cubicBezTo>
                  <a:pt x="405806" y="43316"/>
                  <a:pt x="399952" y="56272"/>
                  <a:pt x="389299" y="63374"/>
                </a:cubicBezTo>
                <a:cubicBezTo>
                  <a:pt x="344896" y="92977"/>
                  <a:pt x="362322" y="35970"/>
                  <a:pt x="307818" y="108641"/>
                </a:cubicBezTo>
                <a:cubicBezTo>
                  <a:pt x="262732" y="168754"/>
                  <a:pt x="291326" y="134187"/>
                  <a:pt x="217283" y="208230"/>
                </a:cubicBezTo>
                <a:cubicBezTo>
                  <a:pt x="174734" y="250780"/>
                  <a:pt x="197227" y="224734"/>
                  <a:pt x="153909" y="289711"/>
                </a:cubicBezTo>
                <a:cubicBezTo>
                  <a:pt x="147873" y="298764"/>
                  <a:pt x="139243" y="306549"/>
                  <a:pt x="135802" y="316871"/>
                </a:cubicBezTo>
                <a:cubicBezTo>
                  <a:pt x="114254" y="381514"/>
                  <a:pt x="128282" y="355311"/>
                  <a:pt x="99588" y="398352"/>
                </a:cubicBezTo>
                <a:cubicBezTo>
                  <a:pt x="93552" y="419477"/>
                  <a:pt x="89641" y="441328"/>
                  <a:pt x="81481" y="461727"/>
                </a:cubicBezTo>
                <a:cubicBezTo>
                  <a:pt x="77440" y="471830"/>
                  <a:pt x="67793" y="478944"/>
                  <a:pt x="63374" y="488887"/>
                </a:cubicBezTo>
                <a:cubicBezTo>
                  <a:pt x="48143" y="523156"/>
                  <a:pt x="42768" y="552427"/>
                  <a:pt x="36214" y="588475"/>
                </a:cubicBezTo>
                <a:cubicBezTo>
                  <a:pt x="32930" y="606536"/>
                  <a:pt x="30178" y="624689"/>
                  <a:pt x="27160" y="642796"/>
                </a:cubicBezTo>
                <a:cubicBezTo>
                  <a:pt x="7916" y="902585"/>
                  <a:pt x="25075" y="807121"/>
                  <a:pt x="0" y="932507"/>
                </a:cubicBezTo>
                <a:cubicBezTo>
                  <a:pt x="3018" y="1004935"/>
                  <a:pt x="7559" y="1077315"/>
                  <a:pt x="9053" y="1149790"/>
                </a:cubicBezTo>
                <a:cubicBezTo>
                  <a:pt x="13595" y="1370065"/>
                  <a:pt x="12460" y="1590444"/>
                  <a:pt x="18107" y="1810693"/>
                </a:cubicBezTo>
                <a:cubicBezTo>
                  <a:pt x="18501" y="1826076"/>
                  <a:pt x="24407" y="1840820"/>
                  <a:pt x="27160" y="1855960"/>
                </a:cubicBezTo>
                <a:cubicBezTo>
                  <a:pt x="30444" y="1874021"/>
                  <a:pt x="33423" y="1892138"/>
                  <a:pt x="36214" y="1910281"/>
                </a:cubicBezTo>
                <a:cubicBezTo>
                  <a:pt x="39459" y="1931372"/>
                  <a:pt x="41450" y="1952660"/>
                  <a:pt x="45267" y="1973655"/>
                </a:cubicBezTo>
                <a:cubicBezTo>
                  <a:pt x="49813" y="1998657"/>
                  <a:pt x="55619" y="2013764"/>
                  <a:pt x="63374" y="2037030"/>
                </a:cubicBezTo>
                <a:cubicBezTo>
                  <a:pt x="69749" y="2094401"/>
                  <a:pt x="67646" y="2108608"/>
                  <a:pt x="81481" y="2154725"/>
                </a:cubicBezTo>
                <a:cubicBezTo>
                  <a:pt x="101926" y="2222874"/>
                  <a:pt x="94182" y="2200936"/>
                  <a:pt x="135802" y="2263366"/>
                </a:cubicBezTo>
                <a:cubicBezTo>
                  <a:pt x="141838" y="2272420"/>
                  <a:pt x="144855" y="2284491"/>
                  <a:pt x="153909" y="2290527"/>
                </a:cubicBezTo>
                <a:cubicBezTo>
                  <a:pt x="176426" y="2305539"/>
                  <a:pt x="191023" y="2316893"/>
                  <a:pt x="217283" y="2326740"/>
                </a:cubicBezTo>
                <a:cubicBezTo>
                  <a:pt x="228934" y="2331109"/>
                  <a:pt x="241579" y="2332219"/>
                  <a:pt x="253497" y="2335794"/>
                </a:cubicBezTo>
                <a:cubicBezTo>
                  <a:pt x="271778" y="2341279"/>
                  <a:pt x="289711" y="2347865"/>
                  <a:pt x="307818" y="2353901"/>
                </a:cubicBezTo>
                <a:cubicBezTo>
                  <a:pt x="316871" y="2356919"/>
                  <a:pt x="325565" y="2361385"/>
                  <a:pt x="334978" y="2362954"/>
                </a:cubicBezTo>
                <a:lnTo>
                  <a:pt x="389299" y="2372008"/>
                </a:lnTo>
                <a:cubicBezTo>
                  <a:pt x="458709" y="2368990"/>
                  <a:pt x="528243" y="2368086"/>
                  <a:pt x="597529" y="2362954"/>
                </a:cubicBezTo>
                <a:cubicBezTo>
                  <a:pt x="609937" y="2362035"/>
                  <a:pt x="621444" y="2355793"/>
                  <a:pt x="633742" y="2353901"/>
                </a:cubicBezTo>
                <a:cubicBezTo>
                  <a:pt x="660752" y="2349746"/>
                  <a:pt x="688063" y="2347865"/>
                  <a:pt x="715224" y="2344847"/>
                </a:cubicBezTo>
                <a:cubicBezTo>
                  <a:pt x="809050" y="2321392"/>
                  <a:pt x="699915" y="2347910"/>
                  <a:pt x="896293" y="2308634"/>
                </a:cubicBezTo>
                <a:cubicBezTo>
                  <a:pt x="908494" y="2306194"/>
                  <a:pt x="920436" y="2302598"/>
                  <a:pt x="932507" y="2299580"/>
                </a:cubicBezTo>
                <a:cubicBezTo>
                  <a:pt x="938543" y="2290527"/>
                  <a:pt x="945748" y="2282152"/>
                  <a:pt x="950614" y="2272420"/>
                </a:cubicBezTo>
                <a:cubicBezTo>
                  <a:pt x="954882" y="2263884"/>
                  <a:pt x="955032" y="2253601"/>
                  <a:pt x="959667" y="2245259"/>
                </a:cubicBezTo>
                <a:cubicBezTo>
                  <a:pt x="970235" y="2226236"/>
                  <a:pt x="983810" y="2209045"/>
                  <a:pt x="995881" y="2190938"/>
                </a:cubicBezTo>
                <a:cubicBezTo>
                  <a:pt x="1011577" y="2167394"/>
                  <a:pt x="1055851" y="2101563"/>
                  <a:pt x="1059255" y="2091350"/>
                </a:cubicBezTo>
                <a:cubicBezTo>
                  <a:pt x="1065291" y="2073243"/>
                  <a:pt x="1072733" y="2055546"/>
                  <a:pt x="1077362" y="2037030"/>
                </a:cubicBezTo>
                <a:cubicBezTo>
                  <a:pt x="1080380" y="2024959"/>
                  <a:pt x="1081514" y="2012253"/>
                  <a:pt x="1086416" y="2000816"/>
                </a:cubicBezTo>
                <a:cubicBezTo>
                  <a:pt x="1090702" y="1990815"/>
                  <a:pt x="1098487" y="1982709"/>
                  <a:pt x="1104523" y="1973655"/>
                </a:cubicBezTo>
                <a:cubicBezTo>
                  <a:pt x="1110559" y="1955548"/>
                  <a:pt x="1118001" y="1937851"/>
                  <a:pt x="1122630" y="1919334"/>
                </a:cubicBezTo>
                <a:cubicBezTo>
                  <a:pt x="1125648" y="1907263"/>
                  <a:pt x="1127748" y="1894925"/>
                  <a:pt x="1131683" y="1883121"/>
                </a:cubicBezTo>
                <a:cubicBezTo>
                  <a:pt x="1143243" y="1848441"/>
                  <a:pt x="1152122" y="1833190"/>
                  <a:pt x="1167897" y="1801639"/>
                </a:cubicBezTo>
                <a:cubicBezTo>
                  <a:pt x="1184095" y="1736846"/>
                  <a:pt x="1167749" y="1791101"/>
                  <a:pt x="1204111" y="1711105"/>
                </a:cubicBezTo>
                <a:cubicBezTo>
                  <a:pt x="1210836" y="1696310"/>
                  <a:pt x="1214950" y="1680373"/>
                  <a:pt x="1222218" y="1665837"/>
                </a:cubicBezTo>
                <a:cubicBezTo>
                  <a:pt x="1227084" y="1656105"/>
                  <a:pt x="1235459" y="1648409"/>
                  <a:pt x="1240325" y="1638677"/>
                </a:cubicBezTo>
                <a:cubicBezTo>
                  <a:pt x="1247593" y="1624141"/>
                  <a:pt x="1252726" y="1608627"/>
                  <a:pt x="1258432" y="1593410"/>
                </a:cubicBezTo>
                <a:cubicBezTo>
                  <a:pt x="1261783" y="1584474"/>
                  <a:pt x="1263217" y="1574785"/>
                  <a:pt x="1267485" y="1566249"/>
                </a:cubicBezTo>
                <a:cubicBezTo>
                  <a:pt x="1272351" y="1556517"/>
                  <a:pt x="1279268" y="1547943"/>
                  <a:pt x="1285592" y="1539089"/>
                </a:cubicBezTo>
                <a:cubicBezTo>
                  <a:pt x="1353057" y="1444637"/>
                  <a:pt x="1257771" y="1581530"/>
                  <a:pt x="1376127" y="1439501"/>
                </a:cubicBezTo>
                <a:cubicBezTo>
                  <a:pt x="1391216" y="1421394"/>
                  <a:pt x="1406670" y="1403585"/>
                  <a:pt x="1421394" y="1385180"/>
                </a:cubicBezTo>
                <a:cubicBezTo>
                  <a:pt x="1430820" y="1373397"/>
                  <a:pt x="1439784" y="1361244"/>
                  <a:pt x="1448554" y="1348966"/>
                </a:cubicBezTo>
                <a:cubicBezTo>
                  <a:pt x="1454878" y="1340112"/>
                  <a:pt x="1458967" y="1329500"/>
                  <a:pt x="1466661" y="1321806"/>
                </a:cubicBezTo>
                <a:cubicBezTo>
                  <a:pt x="1474355" y="1314112"/>
                  <a:pt x="1484768" y="1309735"/>
                  <a:pt x="1493822" y="1303699"/>
                </a:cubicBezTo>
                <a:cubicBezTo>
                  <a:pt x="1502875" y="1288610"/>
                  <a:pt x="1509717" y="1271950"/>
                  <a:pt x="1520982" y="1258432"/>
                </a:cubicBezTo>
                <a:cubicBezTo>
                  <a:pt x="1540107" y="1235481"/>
                  <a:pt x="1567784" y="1219914"/>
                  <a:pt x="1584356" y="1195057"/>
                </a:cubicBezTo>
                <a:cubicBezTo>
                  <a:pt x="1590392" y="1186004"/>
                  <a:pt x="1594769" y="1175591"/>
                  <a:pt x="1602463" y="1167897"/>
                </a:cubicBezTo>
                <a:cubicBezTo>
                  <a:pt x="1610157" y="1160203"/>
                  <a:pt x="1621435" y="1156955"/>
                  <a:pt x="1629624" y="1149790"/>
                </a:cubicBezTo>
                <a:cubicBezTo>
                  <a:pt x="1665809" y="1118128"/>
                  <a:pt x="1674343" y="1094022"/>
                  <a:pt x="1720158" y="1077362"/>
                </a:cubicBezTo>
                <a:cubicBezTo>
                  <a:pt x="1737410" y="1071089"/>
                  <a:pt x="1756372" y="1071327"/>
                  <a:pt x="1774479" y="1068309"/>
                </a:cubicBezTo>
                <a:cubicBezTo>
                  <a:pt x="1817569" y="1039583"/>
                  <a:pt x="1784707" y="1057092"/>
                  <a:pt x="1837853" y="1041148"/>
                </a:cubicBezTo>
                <a:cubicBezTo>
                  <a:pt x="1929735" y="1013583"/>
                  <a:pt x="1854945" y="1030486"/>
                  <a:pt x="1937441" y="1013988"/>
                </a:cubicBezTo>
                <a:cubicBezTo>
                  <a:pt x="2107780" y="928820"/>
                  <a:pt x="1965823" y="1007701"/>
                  <a:pt x="2073243" y="932507"/>
                </a:cubicBezTo>
                <a:cubicBezTo>
                  <a:pt x="2128499" y="893827"/>
                  <a:pt x="2106963" y="919124"/>
                  <a:pt x="2154725" y="878186"/>
                </a:cubicBezTo>
                <a:cubicBezTo>
                  <a:pt x="2189418" y="848449"/>
                  <a:pt x="2250144" y="767965"/>
                  <a:pt x="2263366" y="751437"/>
                </a:cubicBezTo>
                <a:cubicBezTo>
                  <a:pt x="2272792" y="739654"/>
                  <a:pt x="2283779" y="728720"/>
                  <a:pt x="2290527" y="715224"/>
                </a:cubicBezTo>
                <a:lnTo>
                  <a:pt x="2335794" y="624689"/>
                </a:lnTo>
                <a:cubicBezTo>
                  <a:pt x="2338812" y="606582"/>
                  <a:pt x="2344847" y="588725"/>
                  <a:pt x="2344847" y="570368"/>
                </a:cubicBezTo>
                <a:cubicBezTo>
                  <a:pt x="2344847" y="549614"/>
                  <a:pt x="2335099" y="472877"/>
                  <a:pt x="2326740" y="443620"/>
                </a:cubicBezTo>
                <a:cubicBezTo>
                  <a:pt x="2318875" y="416092"/>
                  <a:pt x="2299580" y="362138"/>
                  <a:pt x="2299580" y="362138"/>
                </a:cubicBezTo>
                <a:cubicBezTo>
                  <a:pt x="2295539" y="305564"/>
                  <a:pt x="2302640" y="257618"/>
                  <a:pt x="2281473" y="208230"/>
                </a:cubicBezTo>
                <a:cubicBezTo>
                  <a:pt x="2276156" y="195825"/>
                  <a:pt x="2268682" y="184421"/>
                  <a:pt x="2263366" y="172016"/>
                </a:cubicBezTo>
                <a:cubicBezTo>
                  <a:pt x="2259607" y="163244"/>
                  <a:pt x="2260172" y="152388"/>
                  <a:pt x="2254313" y="144855"/>
                </a:cubicBezTo>
                <a:cubicBezTo>
                  <a:pt x="2189440" y="61446"/>
                  <a:pt x="2222513" y="113828"/>
                  <a:pt x="2172832" y="72428"/>
                </a:cubicBezTo>
                <a:cubicBezTo>
                  <a:pt x="2157497" y="59649"/>
                  <a:pt x="2129403" y="23426"/>
                  <a:pt x="2109457" y="18107"/>
                </a:cubicBezTo>
                <a:cubicBezTo>
                  <a:pt x="2077250" y="9518"/>
                  <a:pt x="2042998" y="12734"/>
                  <a:pt x="2009869" y="9053"/>
                </a:cubicBezTo>
                <a:cubicBezTo>
                  <a:pt x="1988660" y="6696"/>
                  <a:pt x="1967620" y="3018"/>
                  <a:pt x="1946495" y="0"/>
                </a:cubicBezTo>
                <a:lnTo>
                  <a:pt x="1258432" y="9053"/>
                </a:lnTo>
                <a:cubicBezTo>
                  <a:pt x="1245993" y="9364"/>
                  <a:pt x="1234565" y="16564"/>
                  <a:pt x="1222218" y="18107"/>
                </a:cubicBezTo>
                <a:cubicBezTo>
                  <a:pt x="1186159" y="22614"/>
                  <a:pt x="1149912" y="26676"/>
                  <a:pt x="1113576" y="27160"/>
                </a:cubicBezTo>
                <a:lnTo>
                  <a:pt x="525101" y="18107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322968" y="3666654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3646704" y="2250559"/>
            <a:ext cx="2163778" cy="896293"/>
          </a:xfrm>
          <a:custGeom>
            <a:avLst/>
            <a:gdLst>
              <a:gd name="connsiteX0" fmla="*/ 688064 w 2163778"/>
              <a:gd name="connsiteY0" fmla="*/ 90535 h 896293"/>
              <a:gd name="connsiteX1" fmla="*/ 642796 w 2163778"/>
              <a:gd name="connsiteY1" fmla="*/ 54321 h 896293"/>
              <a:gd name="connsiteX2" fmla="*/ 615636 w 2163778"/>
              <a:gd name="connsiteY2" fmla="*/ 27161 h 896293"/>
              <a:gd name="connsiteX3" fmla="*/ 516048 w 2163778"/>
              <a:gd name="connsiteY3" fmla="*/ 0 h 896293"/>
              <a:gd name="connsiteX4" fmla="*/ 280658 w 2163778"/>
              <a:gd name="connsiteY4" fmla="*/ 9054 h 896293"/>
              <a:gd name="connsiteX5" fmla="*/ 217283 w 2163778"/>
              <a:gd name="connsiteY5" fmla="*/ 27161 h 896293"/>
              <a:gd name="connsiteX6" fmla="*/ 199176 w 2163778"/>
              <a:gd name="connsiteY6" fmla="*/ 54321 h 896293"/>
              <a:gd name="connsiteX7" fmla="*/ 117695 w 2163778"/>
              <a:gd name="connsiteY7" fmla="*/ 126749 h 896293"/>
              <a:gd name="connsiteX8" fmla="*/ 90535 w 2163778"/>
              <a:gd name="connsiteY8" fmla="*/ 181069 h 896293"/>
              <a:gd name="connsiteX9" fmla="*/ 45268 w 2163778"/>
              <a:gd name="connsiteY9" fmla="*/ 235390 h 896293"/>
              <a:gd name="connsiteX10" fmla="*/ 27161 w 2163778"/>
              <a:gd name="connsiteY10" fmla="*/ 289711 h 896293"/>
              <a:gd name="connsiteX11" fmla="*/ 9054 w 2163778"/>
              <a:gd name="connsiteY11" fmla="*/ 344032 h 896293"/>
              <a:gd name="connsiteX12" fmla="*/ 0 w 2163778"/>
              <a:gd name="connsiteY12" fmla="*/ 371192 h 896293"/>
              <a:gd name="connsiteX13" fmla="*/ 9054 w 2163778"/>
              <a:gd name="connsiteY13" fmla="*/ 814812 h 896293"/>
              <a:gd name="connsiteX14" fmla="*/ 36214 w 2163778"/>
              <a:gd name="connsiteY14" fmla="*/ 841972 h 896293"/>
              <a:gd name="connsiteX15" fmla="*/ 63374 w 2163778"/>
              <a:gd name="connsiteY15" fmla="*/ 860079 h 896293"/>
              <a:gd name="connsiteX16" fmla="*/ 172016 w 2163778"/>
              <a:gd name="connsiteY16" fmla="*/ 887240 h 896293"/>
              <a:gd name="connsiteX17" fmla="*/ 217283 w 2163778"/>
              <a:gd name="connsiteY17" fmla="*/ 896293 h 896293"/>
              <a:gd name="connsiteX18" fmla="*/ 552262 w 2163778"/>
              <a:gd name="connsiteY18" fmla="*/ 887240 h 896293"/>
              <a:gd name="connsiteX19" fmla="*/ 660903 w 2163778"/>
              <a:gd name="connsiteY19" fmla="*/ 869133 h 896293"/>
              <a:gd name="connsiteX20" fmla="*/ 688064 w 2163778"/>
              <a:gd name="connsiteY20" fmla="*/ 851026 h 896293"/>
              <a:gd name="connsiteX21" fmla="*/ 715224 w 2163778"/>
              <a:gd name="connsiteY21" fmla="*/ 823866 h 896293"/>
              <a:gd name="connsiteX22" fmla="*/ 751438 w 2163778"/>
              <a:gd name="connsiteY22" fmla="*/ 814812 h 896293"/>
              <a:gd name="connsiteX23" fmla="*/ 814812 w 2163778"/>
              <a:gd name="connsiteY23" fmla="*/ 787652 h 896293"/>
              <a:gd name="connsiteX24" fmla="*/ 1158844 w 2163778"/>
              <a:gd name="connsiteY24" fmla="*/ 796705 h 896293"/>
              <a:gd name="connsiteX25" fmla="*/ 1186004 w 2163778"/>
              <a:gd name="connsiteY25" fmla="*/ 805759 h 896293"/>
              <a:gd name="connsiteX26" fmla="*/ 1249378 w 2163778"/>
              <a:gd name="connsiteY26" fmla="*/ 814812 h 896293"/>
              <a:gd name="connsiteX27" fmla="*/ 1358020 w 2163778"/>
              <a:gd name="connsiteY27" fmla="*/ 832919 h 896293"/>
              <a:gd name="connsiteX28" fmla="*/ 2018923 w 2163778"/>
              <a:gd name="connsiteY28" fmla="*/ 823866 h 896293"/>
              <a:gd name="connsiteX29" fmla="*/ 2073244 w 2163778"/>
              <a:gd name="connsiteY29" fmla="*/ 796705 h 896293"/>
              <a:gd name="connsiteX30" fmla="*/ 2100404 w 2163778"/>
              <a:gd name="connsiteY30" fmla="*/ 769545 h 896293"/>
              <a:gd name="connsiteX31" fmla="*/ 2136618 w 2163778"/>
              <a:gd name="connsiteY31" fmla="*/ 688064 h 896293"/>
              <a:gd name="connsiteX32" fmla="*/ 2145672 w 2163778"/>
              <a:gd name="connsiteY32" fmla="*/ 615636 h 896293"/>
              <a:gd name="connsiteX33" fmla="*/ 2154725 w 2163778"/>
              <a:gd name="connsiteY33" fmla="*/ 588475 h 896293"/>
              <a:gd name="connsiteX34" fmla="*/ 2163778 w 2163778"/>
              <a:gd name="connsiteY34" fmla="*/ 543208 h 896293"/>
              <a:gd name="connsiteX35" fmla="*/ 2154725 w 2163778"/>
              <a:gd name="connsiteY35" fmla="*/ 380246 h 896293"/>
              <a:gd name="connsiteX36" fmla="*/ 2136618 w 2163778"/>
              <a:gd name="connsiteY36" fmla="*/ 325925 h 896293"/>
              <a:gd name="connsiteX37" fmla="*/ 2091351 w 2163778"/>
              <a:gd name="connsiteY37" fmla="*/ 244444 h 896293"/>
              <a:gd name="connsiteX38" fmla="*/ 2064190 w 2163778"/>
              <a:gd name="connsiteY38" fmla="*/ 208230 h 896293"/>
              <a:gd name="connsiteX39" fmla="*/ 1973656 w 2163778"/>
              <a:gd name="connsiteY39" fmla="*/ 144856 h 896293"/>
              <a:gd name="connsiteX40" fmla="*/ 1910281 w 2163778"/>
              <a:gd name="connsiteY40" fmla="*/ 108642 h 896293"/>
              <a:gd name="connsiteX41" fmla="*/ 1883121 w 2163778"/>
              <a:gd name="connsiteY41" fmla="*/ 90535 h 896293"/>
              <a:gd name="connsiteX42" fmla="*/ 1819747 w 2163778"/>
              <a:gd name="connsiteY42" fmla="*/ 63374 h 896293"/>
              <a:gd name="connsiteX43" fmla="*/ 1430448 w 2163778"/>
              <a:gd name="connsiteY43" fmla="*/ 72428 h 896293"/>
              <a:gd name="connsiteX44" fmla="*/ 1394234 w 2163778"/>
              <a:gd name="connsiteY44" fmla="*/ 81481 h 896293"/>
              <a:gd name="connsiteX45" fmla="*/ 1312753 w 2163778"/>
              <a:gd name="connsiteY45" fmla="*/ 108642 h 896293"/>
              <a:gd name="connsiteX46" fmla="*/ 1285592 w 2163778"/>
              <a:gd name="connsiteY46" fmla="*/ 117695 h 896293"/>
              <a:gd name="connsiteX47" fmla="*/ 1167897 w 2163778"/>
              <a:gd name="connsiteY47" fmla="*/ 135802 h 896293"/>
              <a:gd name="connsiteX48" fmla="*/ 1122630 w 2163778"/>
              <a:gd name="connsiteY48" fmla="*/ 144856 h 896293"/>
              <a:gd name="connsiteX49" fmla="*/ 688064 w 2163778"/>
              <a:gd name="connsiteY49" fmla="*/ 90535 h 896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778" h="896293">
                <a:moveTo>
                  <a:pt x="688064" y="90535"/>
                </a:moveTo>
                <a:cubicBezTo>
                  <a:pt x="608092" y="75446"/>
                  <a:pt x="657339" y="67046"/>
                  <a:pt x="642796" y="54321"/>
                </a:cubicBezTo>
                <a:cubicBezTo>
                  <a:pt x="633160" y="45890"/>
                  <a:pt x="626828" y="33379"/>
                  <a:pt x="615636" y="27161"/>
                </a:cubicBezTo>
                <a:cubicBezTo>
                  <a:pt x="589793" y="12804"/>
                  <a:pt x="545302" y="5851"/>
                  <a:pt x="516048" y="0"/>
                </a:cubicBezTo>
                <a:cubicBezTo>
                  <a:pt x="437585" y="3018"/>
                  <a:pt x="359005" y="3831"/>
                  <a:pt x="280658" y="9054"/>
                </a:cubicBezTo>
                <a:cubicBezTo>
                  <a:pt x="266444" y="10002"/>
                  <a:pt x="232273" y="22164"/>
                  <a:pt x="217283" y="27161"/>
                </a:cubicBezTo>
                <a:cubicBezTo>
                  <a:pt x="211247" y="36214"/>
                  <a:pt x="206405" y="46189"/>
                  <a:pt x="199176" y="54321"/>
                </a:cubicBezTo>
                <a:cubicBezTo>
                  <a:pt x="154073" y="105062"/>
                  <a:pt x="158976" y="99229"/>
                  <a:pt x="117695" y="126749"/>
                </a:cubicBezTo>
                <a:cubicBezTo>
                  <a:pt x="108621" y="153971"/>
                  <a:pt x="110036" y="157668"/>
                  <a:pt x="90535" y="181069"/>
                </a:cubicBezTo>
                <a:cubicBezTo>
                  <a:pt x="70229" y="205436"/>
                  <a:pt x="58113" y="206489"/>
                  <a:pt x="45268" y="235390"/>
                </a:cubicBezTo>
                <a:cubicBezTo>
                  <a:pt x="37516" y="252831"/>
                  <a:pt x="33197" y="271604"/>
                  <a:pt x="27161" y="289711"/>
                </a:cubicBezTo>
                <a:lnTo>
                  <a:pt x="9054" y="344032"/>
                </a:lnTo>
                <a:lnTo>
                  <a:pt x="0" y="371192"/>
                </a:lnTo>
                <a:cubicBezTo>
                  <a:pt x="3018" y="519065"/>
                  <a:pt x="-2290" y="667344"/>
                  <a:pt x="9054" y="814812"/>
                </a:cubicBezTo>
                <a:cubicBezTo>
                  <a:pt x="10036" y="827578"/>
                  <a:pt x="26378" y="833775"/>
                  <a:pt x="36214" y="841972"/>
                </a:cubicBezTo>
                <a:cubicBezTo>
                  <a:pt x="44573" y="848938"/>
                  <a:pt x="53431" y="855660"/>
                  <a:pt x="63374" y="860079"/>
                </a:cubicBezTo>
                <a:cubicBezTo>
                  <a:pt x="109145" y="880422"/>
                  <a:pt x="123841" y="878481"/>
                  <a:pt x="172016" y="887240"/>
                </a:cubicBezTo>
                <a:cubicBezTo>
                  <a:pt x="187156" y="889993"/>
                  <a:pt x="202194" y="893275"/>
                  <a:pt x="217283" y="896293"/>
                </a:cubicBezTo>
                <a:lnTo>
                  <a:pt x="552262" y="887240"/>
                </a:lnTo>
                <a:cubicBezTo>
                  <a:pt x="621999" y="884208"/>
                  <a:pt x="615231" y="884356"/>
                  <a:pt x="660903" y="869133"/>
                </a:cubicBezTo>
                <a:cubicBezTo>
                  <a:pt x="669957" y="863097"/>
                  <a:pt x="679705" y="857992"/>
                  <a:pt x="688064" y="851026"/>
                </a:cubicBezTo>
                <a:cubicBezTo>
                  <a:pt x="697900" y="842830"/>
                  <a:pt x="704108" y="830218"/>
                  <a:pt x="715224" y="823866"/>
                </a:cubicBezTo>
                <a:cubicBezTo>
                  <a:pt x="726027" y="817693"/>
                  <a:pt x="739474" y="818230"/>
                  <a:pt x="751438" y="814812"/>
                </a:cubicBezTo>
                <a:cubicBezTo>
                  <a:pt x="782523" y="805930"/>
                  <a:pt x="782618" y="803749"/>
                  <a:pt x="814812" y="787652"/>
                </a:cubicBezTo>
                <a:cubicBezTo>
                  <a:pt x="929489" y="790670"/>
                  <a:pt x="1044263" y="791116"/>
                  <a:pt x="1158844" y="796705"/>
                </a:cubicBezTo>
                <a:cubicBezTo>
                  <a:pt x="1168376" y="797170"/>
                  <a:pt x="1176646" y="803887"/>
                  <a:pt x="1186004" y="805759"/>
                </a:cubicBezTo>
                <a:cubicBezTo>
                  <a:pt x="1206929" y="809944"/>
                  <a:pt x="1228383" y="810995"/>
                  <a:pt x="1249378" y="814812"/>
                </a:cubicBezTo>
                <a:cubicBezTo>
                  <a:pt x="1380981" y="838740"/>
                  <a:pt x="1132878" y="804778"/>
                  <a:pt x="1358020" y="832919"/>
                </a:cubicBezTo>
                <a:lnTo>
                  <a:pt x="2018923" y="823866"/>
                </a:lnTo>
                <a:cubicBezTo>
                  <a:pt x="2035787" y="823422"/>
                  <a:pt x="2061652" y="806365"/>
                  <a:pt x="2073244" y="796705"/>
                </a:cubicBezTo>
                <a:cubicBezTo>
                  <a:pt x="2083080" y="788509"/>
                  <a:pt x="2091351" y="778598"/>
                  <a:pt x="2100404" y="769545"/>
                </a:cubicBezTo>
                <a:cubicBezTo>
                  <a:pt x="2121952" y="704902"/>
                  <a:pt x="2107924" y="731105"/>
                  <a:pt x="2136618" y="688064"/>
                </a:cubicBezTo>
                <a:cubicBezTo>
                  <a:pt x="2139636" y="663921"/>
                  <a:pt x="2141320" y="639574"/>
                  <a:pt x="2145672" y="615636"/>
                </a:cubicBezTo>
                <a:cubicBezTo>
                  <a:pt x="2147379" y="606247"/>
                  <a:pt x="2152411" y="597733"/>
                  <a:pt x="2154725" y="588475"/>
                </a:cubicBezTo>
                <a:cubicBezTo>
                  <a:pt x="2158457" y="573547"/>
                  <a:pt x="2160760" y="558297"/>
                  <a:pt x="2163778" y="543208"/>
                </a:cubicBezTo>
                <a:cubicBezTo>
                  <a:pt x="2160760" y="488887"/>
                  <a:pt x="2161473" y="434230"/>
                  <a:pt x="2154725" y="380246"/>
                </a:cubicBezTo>
                <a:cubicBezTo>
                  <a:pt x="2152358" y="361307"/>
                  <a:pt x="2142654" y="344032"/>
                  <a:pt x="2136618" y="325925"/>
                </a:cubicBezTo>
                <a:cubicBezTo>
                  <a:pt x="2122503" y="283580"/>
                  <a:pt x="2128709" y="294254"/>
                  <a:pt x="2091351" y="244444"/>
                </a:cubicBezTo>
                <a:cubicBezTo>
                  <a:pt x="2082297" y="232373"/>
                  <a:pt x="2074860" y="218900"/>
                  <a:pt x="2064190" y="208230"/>
                </a:cubicBezTo>
                <a:cubicBezTo>
                  <a:pt x="2048729" y="192769"/>
                  <a:pt x="1985495" y="153736"/>
                  <a:pt x="1973656" y="144856"/>
                </a:cubicBezTo>
                <a:cubicBezTo>
                  <a:pt x="1929807" y="111969"/>
                  <a:pt x="1951757" y="122466"/>
                  <a:pt x="1910281" y="108642"/>
                </a:cubicBezTo>
                <a:cubicBezTo>
                  <a:pt x="1901228" y="102606"/>
                  <a:pt x="1893122" y="94821"/>
                  <a:pt x="1883121" y="90535"/>
                </a:cubicBezTo>
                <a:cubicBezTo>
                  <a:pt x="1801274" y="55457"/>
                  <a:pt x="1887933" y="108832"/>
                  <a:pt x="1819747" y="63374"/>
                </a:cubicBezTo>
                <a:lnTo>
                  <a:pt x="1430448" y="72428"/>
                </a:lnTo>
                <a:cubicBezTo>
                  <a:pt x="1418016" y="72957"/>
                  <a:pt x="1406152" y="77906"/>
                  <a:pt x="1394234" y="81481"/>
                </a:cubicBezTo>
                <a:cubicBezTo>
                  <a:pt x="1394167" y="81501"/>
                  <a:pt x="1326366" y="104104"/>
                  <a:pt x="1312753" y="108642"/>
                </a:cubicBezTo>
                <a:cubicBezTo>
                  <a:pt x="1303699" y="111660"/>
                  <a:pt x="1294850" y="115380"/>
                  <a:pt x="1285592" y="117695"/>
                </a:cubicBezTo>
                <a:cubicBezTo>
                  <a:pt x="1210204" y="136543"/>
                  <a:pt x="1289554" y="118422"/>
                  <a:pt x="1167897" y="135802"/>
                </a:cubicBezTo>
                <a:cubicBezTo>
                  <a:pt x="1152664" y="137978"/>
                  <a:pt x="1137719" y="141838"/>
                  <a:pt x="1122630" y="144856"/>
                </a:cubicBezTo>
                <a:cubicBezTo>
                  <a:pt x="708478" y="135652"/>
                  <a:pt x="768036" y="105624"/>
                  <a:pt x="688064" y="90535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933735" y="3476531"/>
            <a:ext cx="1074348" cy="1095470"/>
          </a:xfrm>
          <a:custGeom>
            <a:avLst/>
            <a:gdLst>
              <a:gd name="connsiteX0" fmla="*/ 349716 w 1074348"/>
              <a:gd name="connsiteY0" fmla="*/ 72428 h 1095470"/>
              <a:gd name="connsiteX1" fmla="*/ 250128 w 1074348"/>
              <a:gd name="connsiteY1" fmla="*/ 99589 h 1095470"/>
              <a:gd name="connsiteX2" fmla="*/ 222968 w 1074348"/>
              <a:gd name="connsiteY2" fmla="*/ 117695 h 1095470"/>
              <a:gd name="connsiteX3" fmla="*/ 141487 w 1074348"/>
              <a:gd name="connsiteY3" fmla="*/ 190123 h 1095470"/>
              <a:gd name="connsiteX4" fmla="*/ 87166 w 1074348"/>
              <a:gd name="connsiteY4" fmla="*/ 271604 h 1095470"/>
              <a:gd name="connsiteX5" fmla="*/ 69059 w 1074348"/>
              <a:gd name="connsiteY5" fmla="*/ 298765 h 1095470"/>
              <a:gd name="connsiteX6" fmla="*/ 60005 w 1074348"/>
              <a:gd name="connsiteY6" fmla="*/ 325925 h 1095470"/>
              <a:gd name="connsiteX7" fmla="*/ 41899 w 1074348"/>
              <a:gd name="connsiteY7" fmla="*/ 353086 h 1095470"/>
              <a:gd name="connsiteX8" fmla="*/ 23792 w 1074348"/>
              <a:gd name="connsiteY8" fmla="*/ 416460 h 1095470"/>
              <a:gd name="connsiteX9" fmla="*/ 14738 w 1074348"/>
              <a:gd name="connsiteY9" fmla="*/ 443620 h 1095470"/>
              <a:gd name="connsiteX10" fmla="*/ 14738 w 1074348"/>
              <a:gd name="connsiteY10" fmla="*/ 742385 h 1095470"/>
              <a:gd name="connsiteX11" fmla="*/ 32845 w 1074348"/>
              <a:gd name="connsiteY11" fmla="*/ 796705 h 1095470"/>
              <a:gd name="connsiteX12" fmla="*/ 50952 w 1074348"/>
              <a:gd name="connsiteY12" fmla="*/ 823866 h 1095470"/>
              <a:gd name="connsiteX13" fmla="*/ 87166 w 1074348"/>
              <a:gd name="connsiteY13" fmla="*/ 905347 h 1095470"/>
              <a:gd name="connsiteX14" fmla="*/ 177701 w 1074348"/>
              <a:gd name="connsiteY14" fmla="*/ 977775 h 1095470"/>
              <a:gd name="connsiteX15" fmla="*/ 232021 w 1074348"/>
              <a:gd name="connsiteY15" fmla="*/ 1013989 h 1095470"/>
              <a:gd name="connsiteX16" fmla="*/ 259182 w 1074348"/>
              <a:gd name="connsiteY16" fmla="*/ 1032095 h 1095470"/>
              <a:gd name="connsiteX17" fmla="*/ 313503 w 1074348"/>
              <a:gd name="connsiteY17" fmla="*/ 1059256 h 1095470"/>
              <a:gd name="connsiteX18" fmla="*/ 340663 w 1074348"/>
              <a:gd name="connsiteY18" fmla="*/ 1068309 h 1095470"/>
              <a:gd name="connsiteX19" fmla="*/ 404037 w 1074348"/>
              <a:gd name="connsiteY19" fmla="*/ 1095470 h 1095470"/>
              <a:gd name="connsiteX20" fmla="*/ 675641 w 1074348"/>
              <a:gd name="connsiteY20" fmla="*/ 1086416 h 1095470"/>
              <a:gd name="connsiteX21" fmla="*/ 820497 w 1074348"/>
              <a:gd name="connsiteY21" fmla="*/ 1068309 h 1095470"/>
              <a:gd name="connsiteX22" fmla="*/ 874817 w 1074348"/>
              <a:gd name="connsiteY22" fmla="*/ 1041149 h 1095470"/>
              <a:gd name="connsiteX23" fmla="*/ 901978 w 1074348"/>
              <a:gd name="connsiteY23" fmla="*/ 1023042 h 1095470"/>
              <a:gd name="connsiteX24" fmla="*/ 956299 w 1074348"/>
              <a:gd name="connsiteY24" fmla="*/ 995882 h 1095470"/>
              <a:gd name="connsiteX25" fmla="*/ 1019673 w 1074348"/>
              <a:gd name="connsiteY25" fmla="*/ 923454 h 1095470"/>
              <a:gd name="connsiteX26" fmla="*/ 1037780 w 1074348"/>
              <a:gd name="connsiteY26" fmla="*/ 869133 h 1095470"/>
              <a:gd name="connsiteX27" fmla="*/ 1055887 w 1074348"/>
              <a:gd name="connsiteY27" fmla="*/ 796705 h 1095470"/>
              <a:gd name="connsiteX28" fmla="*/ 1073994 w 1074348"/>
              <a:gd name="connsiteY28" fmla="*/ 479834 h 1095470"/>
              <a:gd name="connsiteX29" fmla="*/ 1055887 w 1074348"/>
              <a:gd name="connsiteY29" fmla="*/ 253497 h 1095470"/>
              <a:gd name="connsiteX30" fmla="*/ 1046833 w 1074348"/>
              <a:gd name="connsiteY30" fmla="*/ 226337 h 1095470"/>
              <a:gd name="connsiteX31" fmla="*/ 1028726 w 1074348"/>
              <a:gd name="connsiteY31" fmla="*/ 199177 h 1095470"/>
              <a:gd name="connsiteX32" fmla="*/ 983459 w 1074348"/>
              <a:gd name="connsiteY32" fmla="*/ 117695 h 1095470"/>
              <a:gd name="connsiteX33" fmla="*/ 956299 w 1074348"/>
              <a:gd name="connsiteY33" fmla="*/ 99589 h 1095470"/>
              <a:gd name="connsiteX34" fmla="*/ 929138 w 1074348"/>
              <a:gd name="connsiteY34" fmla="*/ 72428 h 1095470"/>
              <a:gd name="connsiteX35" fmla="*/ 874817 w 1074348"/>
              <a:gd name="connsiteY35" fmla="*/ 36214 h 1095470"/>
              <a:gd name="connsiteX36" fmla="*/ 820497 w 1074348"/>
              <a:gd name="connsiteY36" fmla="*/ 9054 h 1095470"/>
              <a:gd name="connsiteX37" fmla="*/ 757122 w 1074348"/>
              <a:gd name="connsiteY37" fmla="*/ 0 h 1095470"/>
              <a:gd name="connsiteX38" fmla="*/ 440251 w 1074348"/>
              <a:gd name="connsiteY38" fmla="*/ 9054 h 1095470"/>
              <a:gd name="connsiteX39" fmla="*/ 413091 w 1074348"/>
              <a:gd name="connsiteY39" fmla="*/ 18107 h 1095470"/>
              <a:gd name="connsiteX40" fmla="*/ 385930 w 1074348"/>
              <a:gd name="connsiteY40" fmla="*/ 36214 h 1095470"/>
              <a:gd name="connsiteX41" fmla="*/ 349716 w 1074348"/>
              <a:gd name="connsiteY41" fmla="*/ 72428 h 1095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74348" h="1095470">
                <a:moveTo>
                  <a:pt x="349716" y="72428"/>
                </a:moveTo>
                <a:cubicBezTo>
                  <a:pt x="325422" y="77287"/>
                  <a:pt x="269819" y="86462"/>
                  <a:pt x="250128" y="99589"/>
                </a:cubicBezTo>
                <a:cubicBezTo>
                  <a:pt x="241075" y="105624"/>
                  <a:pt x="231100" y="110466"/>
                  <a:pt x="222968" y="117695"/>
                </a:cubicBezTo>
                <a:cubicBezTo>
                  <a:pt x="129941" y="200385"/>
                  <a:pt x="203131" y="149026"/>
                  <a:pt x="141487" y="190123"/>
                </a:cubicBezTo>
                <a:lnTo>
                  <a:pt x="87166" y="271604"/>
                </a:lnTo>
                <a:cubicBezTo>
                  <a:pt x="81130" y="280658"/>
                  <a:pt x="72500" y="288442"/>
                  <a:pt x="69059" y="298765"/>
                </a:cubicBezTo>
                <a:cubicBezTo>
                  <a:pt x="66041" y="307818"/>
                  <a:pt x="64273" y="317389"/>
                  <a:pt x="60005" y="325925"/>
                </a:cubicBezTo>
                <a:cubicBezTo>
                  <a:pt x="55139" y="335657"/>
                  <a:pt x="46765" y="343354"/>
                  <a:pt x="41899" y="353086"/>
                </a:cubicBezTo>
                <a:cubicBezTo>
                  <a:pt x="34660" y="367565"/>
                  <a:pt x="27663" y="402913"/>
                  <a:pt x="23792" y="416460"/>
                </a:cubicBezTo>
                <a:cubicBezTo>
                  <a:pt x="21170" y="425636"/>
                  <a:pt x="17756" y="434567"/>
                  <a:pt x="14738" y="443620"/>
                </a:cubicBezTo>
                <a:cubicBezTo>
                  <a:pt x="-5657" y="565994"/>
                  <a:pt x="-4155" y="534562"/>
                  <a:pt x="14738" y="742385"/>
                </a:cubicBezTo>
                <a:cubicBezTo>
                  <a:pt x="16466" y="761393"/>
                  <a:pt x="22258" y="780824"/>
                  <a:pt x="32845" y="796705"/>
                </a:cubicBezTo>
                <a:lnTo>
                  <a:pt x="50952" y="823866"/>
                </a:lnTo>
                <a:cubicBezTo>
                  <a:pt x="63349" y="861056"/>
                  <a:pt x="63688" y="877957"/>
                  <a:pt x="87166" y="905347"/>
                </a:cubicBezTo>
                <a:cubicBezTo>
                  <a:pt x="121568" y="945483"/>
                  <a:pt x="131101" y="946708"/>
                  <a:pt x="177701" y="977775"/>
                </a:cubicBezTo>
                <a:lnTo>
                  <a:pt x="232021" y="1013989"/>
                </a:lnTo>
                <a:cubicBezTo>
                  <a:pt x="241075" y="1020025"/>
                  <a:pt x="249450" y="1027229"/>
                  <a:pt x="259182" y="1032095"/>
                </a:cubicBezTo>
                <a:cubicBezTo>
                  <a:pt x="277289" y="1041149"/>
                  <a:pt x="295004" y="1051034"/>
                  <a:pt x="313503" y="1059256"/>
                </a:cubicBezTo>
                <a:cubicBezTo>
                  <a:pt x="322224" y="1063132"/>
                  <a:pt x="331892" y="1064550"/>
                  <a:pt x="340663" y="1068309"/>
                </a:cubicBezTo>
                <a:cubicBezTo>
                  <a:pt x="418987" y="1101876"/>
                  <a:pt x="340333" y="1074234"/>
                  <a:pt x="404037" y="1095470"/>
                </a:cubicBezTo>
                <a:lnTo>
                  <a:pt x="675641" y="1086416"/>
                </a:lnTo>
                <a:cubicBezTo>
                  <a:pt x="737822" y="1083307"/>
                  <a:pt x="764477" y="1077646"/>
                  <a:pt x="820497" y="1068309"/>
                </a:cubicBezTo>
                <a:cubicBezTo>
                  <a:pt x="898330" y="1016420"/>
                  <a:pt x="799856" y="1078629"/>
                  <a:pt x="874817" y="1041149"/>
                </a:cubicBezTo>
                <a:cubicBezTo>
                  <a:pt x="884549" y="1036283"/>
                  <a:pt x="892466" y="1028326"/>
                  <a:pt x="901978" y="1023042"/>
                </a:cubicBezTo>
                <a:cubicBezTo>
                  <a:pt x="919675" y="1013211"/>
                  <a:pt x="938192" y="1004935"/>
                  <a:pt x="956299" y="995882"/>
                </a:cubicBezTo>
                <a:cubicBezTo>
                  <a:pt x="976615" y="975565"/>
                  <a:pt x="1006411" y="947767"/>
                  <a:pt x="1019673" y="923454"/>
                </a:cubicBezTo>
                <a:cubicBezTo>
                  <a:pt x="1028813" y="906698"/>
                  <a:pt x="1031744" y="887240"/>
                  <a:pt x="1037780" y="869133"/>
                </a:cubicBezTo>
                <a:cubicBezTo>
                  <a:pt x="1051698" y="827377"/>
                  <a:pt x="1044962" y="851327"/>
                  <a:pt x="1055887" y="796705"/>
                </a:cubicBezTo>
                <a:cubicBezTo>
                  <a:pt x="1063619" y="696186"/>
                  <a:pt x="1073994" y="577380"/>
                  <a:pt x="1073994" y="479834"/>
                </a:cubicBezTo>
                <a:cubicBezTo>
                  <a:pt x="1073994" y="373384"/>
                  <a:pt x="1078435" y="332416"/>
                  <a:pt x="1055887" y="253497"/>
                </a:cubicBezTo>
                <a:cubicBezTo>
                  <a:pt x="1053265" y="244321"/>
                  <a:pt x="1051101" y="234873"/>
                  <a:pt x="1046833" y="226337"/>
                </a:cubicBezTo>
                <a:cubicBezTo>
                  <a:pt x="1041967" y="216605"/>
                  <a:pt x="1034762" y="208230"/>
                  <a:pt x="1028726" y="199177"/>
                </a:cubicBezTo>
                <a:cubicBezTo>
                  <a:pt x="1019292" y="170873"/>
                  <a:pt x="1010144" y="135484"/>
                  <a:pt x="983459" y="117695"/>
                </a:cubicBezTo>
                <a:cubicBezTo>
                  <a:pt x="974406" y="111660"/>
                  <a:pt x="964658" y="106555"/>
                  <a:pt x="956299" y="99589"/>
                </a:cubicBezTo>
                <a:cubicBezTo>
                  <a:pt x="946463" y="91392"/>
                  <a:pt x="939245" y="80289"/>
                  <a:pt x="929138" y="72428"/>
                </a:cubicBezTo>
                <a:cubicBezTo>
                  <a:pt x="911960" y="59067"/>
                  <a:pt x="892924" y="48285"/>
                  <a:pt x="874817" y="36214"/>
                </a:cubicBezTo>
                <a:cubicBezTo>
                  <a:pt x="851926" y="20953"/>
                  <a:pt x="847272" y="14409"/>
                  <a:pt x="820497" y="9054"/>
                </a:cubicBezTo>
                <a:cubicBezTo>
                  <a:pt x="799572" y="4869"/>
                  <a:pt x="778247" y="3018"/>
                  <a:pt x="757122" y="0"/>
                </a:cubicBezTo>
                <a:cubicBezTo>
                  <a:pt x="651498" y="3018"/>
                  <a:pt x="545772" y="3500"/>
                  <a:pt x="440251" y="9054"/>
                </a:cubicBezTo>
                <a:cubicBezTo>
                  <a:pt x="430721" y="9556"/>
                  <a:pt x="421627" y="13839"/>
                  <a:pt x="413091" y="18107"/>
                </a:cubicBezTo>
                <a:cubicBezTo>
                  <a:pt x="403359" y="22973"/>
                  <a:pt x="394984" y="30178"/>
                  <a:pt x="385930" y="36214"/>
                </a:cubicBezTo>
                <a:lnTo>
                  <a:pt x="349716" y="7242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643958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03279" y="292083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03410" y="214311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370678" y="291089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03410" y="372258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725970" y="310801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h,f,g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3589" y="389919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b,c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23589" y="230652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a,e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472418" y="309807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{d}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464331" y="253034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464331" y="358188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377881" y="253034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377881" y="347653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8990646" y="291758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914433" y="174226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P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R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38200" y="4881318"/>
            <a:ext cx="4368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The component graph is a DAG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470909" y="4900017"/>
            <a:ext cx="55243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The SCCs have been marked as P, Q, R, S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8200" y="5316223"/>
            <a:ext cx="265777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Why is it a DAG?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878071" y="5313615"/>
            <a:ext cx="42299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First try to make it a Not DAG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08012" y="5316043"/>
            <a:ext cx="336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Add an edge from a to f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cxnSp>
        <p:nvCxnSpPr>
          <p:cNvPr id="35" name="Curved Connector 34"/>
          <p:cNvCxnSpPr>
            <a:stCxn id="11" idx="0"/>
            <a:endCxn id="9" idx="0"/>
          </p:cNvCxnSpPr>
          <p:nvPr/>
        </p:nvCxnSpPr>
        <p:spPr>
          <a:xfrm rot="16200000" flipV="1">
            <a:off x="3379960" y="1766181"/>
            <a:ext cx="12700" cy="1338404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8199" y="5751128"/>
            <a:ext cx="77780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So there will be an edge from Q to P in the component graph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cxnSp>
        <p:nvCxnSpPr>
          <p:cNvPr id="39" name="Curved Connector 38"/>
          <p:cNvCxnSpPr>
            <a:stCxn id="59" idx="1"/>
            <a:endCxn id="55" idx="0"/>
          </p:cNvCxnSpPr>
          <p:nvPr/>
        </p:nvCxnSpPr>
        <p:spPr>
          <a:xfrm rot="16200000" flipH="1" flipV="1">
            <a:off x="7621522" y="1825524"/>
            <a:ext cx="664299" cy="1526314"/>
          </a:xfrm>
          <a:prstGeom prst="curvedConnector3">
            <a:avLst>
              <a:gd name="adj1" fmla="val -51486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838198" y="6166317"/>
            <a:ext cx="11188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But in that case, {</a:t>
            </a:r>
            <a:r>
              <a:rPr lang="en-US" sz="2200" dirty="0" err="1" smtClean="0">
                <a:latin typeface="Calisto MT" panose="02040603050505030304" pitchFamily="18" charset="0"/>
              </a:rPr>
              <a:t>h,f,g</a:t>
            </a:r>
            <a:r>
              <a:rPr lang="en-US" sz="2200" dirty="0" smtClean="0">
                <a:latin typeface="Calisto MT" panose="02040603050505030304" pitchFamily="18" charset="0"/>
              </a:rPr>
              <a:t>} and {</a:t>
            </a:r>
            <a:r>
              <a:rPr lang="en-US" sz="2200" dirty="0" err="1" smtClean="0">
                <a:latin typeface="Calisto MT" panose="02040603050505030304" pitchFamily="18" charset="0"/>
              </a:rPr>
              <a:t>a,e</a:t>
            </a:r>
            <a:r>
              <a:rPr lang="en-US" sz="2200" dirty="0" smtClean="0">
                <a:latin typeface="Calisto MT" panose="02040603050505030304" pitchFamily="18" charset="0"/>
              </a:rPr>
              <a:t>} will be a single component and P &amp; Q will be the same </a:t>
            </a:r>
            <a:endParaRPr lang="en-US" sz="2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16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58" grpId="0" animBg="1"/>
      <p:bldP spid="55" grpId="0" animBg="1"/>
      <p:bldP spid="59" grpId="0" animBg="1"/>
      <p:bldP spid="60" grpId="0" animBg="1"/>
      <p:bldP spid="61" grpId="0" animBg="1"/>
      <p:bldP spid="62" grpId="0"/>
      <p:bldP spid="63" grpId="0"/>
      <p:bldP spid="65" grpId="0"/>
      <p:bldP spid="79" grpId="0"/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SCC ALGORITHM</a:t>
            </a:r>
            <a:endParaRPr lang="en-US" sz="4200" dirty="0"/>
          </a:p>
        </p:txBody>
      </p:sp>
      <p:sp>
        <p:nvSpPr>
          <p:cNvPr id="3" name="Oval 2"/>
          <p:cNvSpPr/>
          <p:nvPr/>
        </p:nvSpPr>
        <p:spPr>
          <a:xfrm>
            <a:off x="1100750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9154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100750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77558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15962" y="243538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39154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77558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115962" y="384621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564407" y="289904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372354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643958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710758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982362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902811" y="392576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902811" y="430987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241215" y="251493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241215" y="289904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4049162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387566" y="297859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320766" y="411781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523367" y="398201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209489" y="25069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h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75142" y="2498651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41549" y="3909761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g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47893" y="3909761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c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908693" y="3899198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894312" y="245887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32716" y="245887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95513" y="391888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643958" y="270698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803279" y="292083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603410" y="214311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370678" y="291089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603410" y="372258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725970" y="310801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h,f,g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623589" y="389919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b,c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623589" y="230652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a,e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472418" y="309807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{d}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464331" y="253034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464331" y="358188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377881" y="253034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377881" y="347653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8990646" y="291758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6914433" y="174226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P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R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838200" y="4881318"/>
            <a:ext cx="36366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Apply </a:t>
            </a:r>
            <a:r>
              <a:rPr lang="en-US" sz="2200" dirty="0" err="1" smtClean="0">
                <a:latin typeface="Calisto MT" panose="02040603050505030304" pitchFamily="18" charset="0"/>
              </a:rPr>
              <a:t>dfs</a:t>
            </a:r>
            <a:r>
              <a:rPr lang="en-US" sz="2200" dirty="0" smtClean="0">
                <a:latin typeface="Calisto MT" panose="02040603050505030304" pitchFamily="18" charset="0"/>
              </a:rPr>
              <a:t> from any vertex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38200" y="5316223"/>
            <a:ext cx="85186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Add a vertex at the front of a list when all the children are visited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38199" y="5751128"/>
            <a:ext cx="2945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Transpose the graph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38198" y="6166317"/>
            <a:ext cx="52520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Apply </a:t>
            </a:r>
            <a:r>
              <a:rPr lang="en-US" sz="2200" dirty="0" err="1" smtClean="0">
                <a:latin typeface="Calisto MT" panose="02040603050505030304" pitchFamily="18" charset="0"/>
              </a:rPr>
              <a:t>dfs</a:t>
            </a:r>
            <a:r>
              <a:rPr lang="en-US" sz="2200" dirty="0" smtClean="0">
                <a:latin typeface="Calisto MT" panose="02040603050505030304" pitchFamily="18" charset="0"/>
              </a:rPr>
              <a:t> as per the sequence of the list</a:t>
            </a:r>
            <a:endParaRPr lang="en-US" sz="2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79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6" grpId="0"/>
      <p:bldP spid="89" grpId="0"/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PRE-REQUISITION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918161" y="2701002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18161" y="279971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29404" y="2701002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47927" y="279971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29404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47927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918161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36684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450113" y="2701002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68636" y="279971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>
          <a:xfrm>
            <a:off x="4515689" y="2999766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2" idx="6"/>
            <a:endCxn id="18" idx="2"/>
          </p:cNvCxnSpPr>
          <p:nvPr/>
        </p:nvCxnSpPr>
        <p:spPr>
          <a:xfrm>
            <a:off x="5826932" y="2999766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6" idx="0"/>
          </p:cNvCxnSpPr>
          <p:nvPr/>
        </p:nvCxnSpPr>
        <p:spPr>
          <a:xfrm>
            <a:off x="4216925" y="3298530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6" idx="6"/>
            <a:endCxn id="14" idx="2"/>
          </p:cNvCxnSpPr>
          <p:nvPr/>
        </p:nvCxnSpPr>
        <p:spPr>
          <a:xfrm>
            <a:off x="4515689" y="3928798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2" idx="4"/>
            <a:endCxn id="14" idx="0"/>
          </p:cNvCxnSpPr>
          <p:nvPr/>
        </p:nvCxnSpPr>
        <p:spPr>
          <a:xfrm>
            <a:off x="5528168" y="3298530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38199" y="1690761"/>
            <a:ext cx="103123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In the following graph a directed edge (u, v) denotes that u is a pre-requisition of v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6450113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68636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670822" y="3630034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89345" y="372874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36" name="Straight Arrow Connector 35"/>
          <p:cNvCxnSpPr>
            <a:stCxn id="32" idx="6"/>
            <a:endCxn id="34" idx="2"/>
          </p:cNvCxnSpPr>
          <p:nvPr/>
        </p:nvCxnSpPr>
        <p:spPr>
          <a:xfrm>
            <a:off x="7047641" y="3928798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38198" y="2100915"/>
            <a:ext cx="100536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Suggest a linear ordering of courses so that there is no conflict of pre-requisition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2192738" y="4528886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192738" y="4627595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3214271" y="452906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214271" y="462776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4240740" y="4528886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40740" y="4627595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262273" y="452906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62273" y="462776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7328299" y="4526326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328299" y="4625035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8349832" y="452650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349832" y="462520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2192738" y="5319158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192738" y="5417867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214271" y="531933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14271" y="541804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240740" y="5319158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240740" y="5417867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5262273" y="531933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62273" y="541804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6301830" y="531677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301830" y="541548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7328299" y="5316598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28299" y="5415307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349832" y="5316772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349832" y="5415481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7519" y="4594258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alisto MT" panose="02040603050505030304" pitchFamily="18" charset="0"/>
              </a:rPr>
              <a:t>Seq</a:t>
            </a:r>
            <a:r>
              <a:rPr lang="en-US" sz="2200" dirty="0" smtClean="0">
                <a:latin typeface="Calisto MT" panose="02040603050505030304" pitchFamily="18" charset="0"/>
              </a:rPr>
              <a:t> 1: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017518" y="5316598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alisto MT" panose="02040603050505030304" pitchFamily="18" charset="0"/>
              </a:rPr>
              <a:t>Seq</a:t>
            </a:r>
            <a:r>
              <a:rPr lang="en-US" sz="2200" dirty="0" smtClean="0">
                <a:latin typeface="Calisto MT" panose="02040603050505030304" pitchFamily="18" charset="0"/>
              </a:rPr>
              <a:t> 2: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05" name="Oval 104"/>
          <p:cNvSpPr/>
          <p:nvPr/>
        </p:nvSpPr>
        <p:spPr>
          <a:xfrm>
            <a:off x="2192738" y="6115853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92738" y="6214562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3214271" y="6116027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214271" y="6214736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4240740" y="6115853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240740" y="6214562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2</a:t>
            </a:r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5262273" y="6116027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62273" y="6214736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6301830" y="6113467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301830" y="6212176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017518" y="6113293"/>
            <a:ext cx="9124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 smtClean="0">
                <a:latin typeface="Calisto MT" panose="02040603050505030304" pitchFamily="18" charset="0"/>
              </a:rPr>
              <a:t>Seq</a:t>
            </a:r>
            <a:r>
              <a:rPr lang="en-US" sz="2200" dirty="0" smtClean="0">
                <a:latin typeface="Calisto MT" panose="02040603050505030304" pitchFamily="18" charset="0"/>
              </a:rPr>
              <a:t> 3: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6282921" y="4526500"/>
            <a:ext cx="609992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282921" y="4625209"/>
            <a:ext cx="59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951274" y="6181399"/>
            <a:ext cx="30485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u="sng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WRONG SEQUENCE</a:t>
            </a:r>
            <a:endParaRPr lang="en-US" sz="2200" b="1" u="sng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360191" y="6126220"/>
            <a:ext cx="591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listo MT" panose="02040603050505030304" pitchFamily="18" charset="0"/>
              </a:rPr>
              <a:t>X</a:t>
            </a:r>
            <a:endParaRPr lang="en-US" sz="3200" b="1" dirty="0">
              <a:latin typeface="Calisto MT" panose="02040603050505030304" pitchFamily="18" charset="0"/>
            </a:endParaRPr>
          </a:p>
        </p:txBody>
      </p:sp>
      <p:sp>
        <p:nvSpPr>
          <p:cNvPr id="124" name="Slide Number Placeholder 1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31" grpId="0"/>
      <p:bldP spid="32" grpId="0" animBg="1"/>
      <p:bldP spid="33" grpId="0"/>
      <p:bldP spid="34" grpId="0" animBg="1"/>
      <p:bldP spid="35" grpId="0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/>
      <p:bldP spid="73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9" grpId="0"/>
      <p:bldP spid="120" grpId="0" animBg="1"/>
      <p:bldP spid="121" grpId="0"/>
      <p:bldP spid="122" grpId="0"/>
      <p:bldP spid="1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SCC ALGORITHM</a:t>
            </a:r>
            <a:endParaRPr lang="en-US" sz="4200" dirty="0"/>
          </a:p>
        </p:txBody>
      </p:sp>
      <p:sp>
        <p:nvSpPr>
          <p:cNvPr id="3" name="Oval 2"/>
          <p:cNvSpPr/>
          <p:nvPr/>
        </p:nvSpPr>
        <p:spPr>
          <a:xfrm>
            <a:off x="886809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25213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86809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563617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902021" y="2004103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225213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63617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902021" y="3414934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9" idx="3"/>
            <a:endCxn id="10" idx="7"/>
          </p:cNvCxnSpPr>
          <p:nvPr/>
        </p:nvCxnSpPr>
        <p:spPr>
          <a:xfrm flipH="1">
            <a:off x="1350466" y="2467760"/>
            <a:ext cx="954298" cy="10267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  <a:endCxn id="3" idx="4"/>
          </p:cNvCxnSpPr>
          <p:nvPr/>
        </p:nvCxnSpPr>
        <p:spPr>
          <a:xfrm flipV="1">
            <a:off x="1158413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6"/>
            <a:endCxn id="16" idx="2"/>
          </p:cNvCxnSpPr>
          <p:nvPr/>
        </p:nvCxnSpPr>
        <p:spPr>
          <a:xfrm>
            <a:off x="1430017" y="368653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6" idx="0"/>
          </p:cNvCxnSpPr>
          <p:nvPr/>
        </p:nvCxnSpPr>
        <p:spPr>
          <a:xfrm>
            <a:off x="2496817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1" idx="2"/>
          </p:cNvCxnSpPr>
          <p:nvPr/>
        </p:nvCxnSpPr>
        <p:spPr>
          <a:xfrm>
            <a:off x="2768421" y="227570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7"/>
            <a:endCxn id="17" idx="1"/>
          </p:cNvCxnSpPr>
          <p:nvPr/>
        </p:nvCxnSpPr>
        <p:spPr>
          <a:xfrm>
            <a:off x="2688870" y="3494485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6" idx="5"/>
          </p:cNvCxnSpPr>
          <p:nvPr/>
        </p:nvCxnSpPr>
        <p:spPr>
          <a:xfrm flipH="1">
            <a:off x="2688870" y="3878591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1" idx="7"/>
            <a:endCxn id="12" idx="1"/>
          </p:cNvCxnSpPr>
          <p:nvPr/>
        </p:nvCxnSpPr>
        <p:spPr>
          <a:xfrm>
            <a:off x="4027274" y="2083654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3"/>
            <a:endCxn id="11" idx="5"/>
          </p:cNvCxnSpPr>
          <p:nvPr/>
        </p:nvCxnSpPr>
        <p:spPr>
          <a:xfrm flipH="1">
            <a:off x="4027274" y="2467760"/>
            <a:ext cx="9542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4"/>
            <a:endCxn id="17" idx="0"/>
          </p:cNvCxnSpPr>
          <p:nvPr/>
        </p:nvCxnSpPr>
        <p:spPr>
          <a:xfrm>
            <a:off x="3835221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2" idx="4"/>
            <a:endCxn id="18" idx="0"/>
          </p:cNvCxnSpPr>
          <p:nvPr/>
        </p:nvCxnSpPr>
        <p:spPr>
          <a:xfrm>
            <a:off x="5173625" y="2547311"/>
            <a:ext cx="0" cy="8676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  <a:endCxn id="18" idx="2"/>
          </p:cNvCxnSpPr>
          <p:nvPr/>
        </p:nvCxnSpPr>
        <p:spPr>
          <a:xfrm>
            <a:off x="4106825" y="3686538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18" idx="7"/>
            <a:endCxn id="18" idx="6"/>
          </p:cNvCxnSpPr>
          <p:nvPr/>
        </p:nvCxnSpPr>
        <p:spPr>
          <a:xfrm rot="16200000" flipH="1">
            <a:off x="5309426" y="3550736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" idx="6"/>
            <a:endCxn id="9" idx="2"/>
          </p:cNvCxnSpPr>
          <p:nvPr/>
        </p:nvCxnSpPr>
        <p:spPr>
          <a:xfrm>
            <a:off x="1430017" y="2275707"/>
            <a:ext cx="795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7015606" y="2504891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8815737" y="1727173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583005" y="2494959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8815737" y="3306640"/>
            <a:ext cx="774471" cy="77447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938297" y="2692071"/>
            <a:ext cx="918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h,f,g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835916" y="3483258"/>
            <a:ext cx="73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b,c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35916" y="1890584"/>
            <a:ext cx="745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</a:t>
            </a:r>
            <a:r>
              <a:rPr lang="en-US" sz="2000" dirty="0" err="1" smtClean="0">
                <a:latin typeface="Calisto MT" panose="02040603050505030304" pitchFamily="18" charset="0"/>
              </a:rPr>
              <a:t>a,e</a:t>
            </a:r>
            <a:r>
              <a:rPr lang="en-US" sz="2000" dirty="0" smtClean="0">
                <a:latin typeface="Calisto MT" panose="02040603050505030304" pitchFamily="18" charset="0"/>
              </a:rPr>
              <a:t>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684745" y="2682139"/>
            <a:ext cx="570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{d}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8" name="Straight Arrow Connector 7"/>
          <p:cNvCxnSpPr>
            <a:stCxn id="55" idx="7"/>
            <a:endCxn id="59" idx="2"/>
          </p:cNvCxnSpPr>
          <p:nvPr/>
        </p:nvCxnSpPr>
        <p:spPr>
          <a:xfrm flipV="1">
            <a:off x="7676658" y="2114409"/>
            <a:ext cx="1139079" cy="503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5" idx="5"/>
            <a:endCxn id="61" idx="2"/>
          </p:cNvCxnSpPr>
          <p:nvPr/>
        </p:nvCxnSpPr>
        <p:spPr>
          <a:xfrm>
            <a:off x="7676658" y="3165943"/>
            <a:ext cx="1139079" cy="527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9" idx="6"/>
            <a:endCxn id="60" idx="1"/>
          </p:cNvCxnSpPr>
          <p:nvPr/>
        </p:nvCxnSpPr>
        <p:spPr>
          <a:xfrm>
            <a:off x="9590208" y="2114409"/>
            <a:ext cx="1106216" cy="493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1" idx="6"/>
          </p:cNvCxnSpPr>
          <p:nvPr/>
        </p:nvCxnSpPr>
        <p:spPr>
          <a:xfrm flipV="1">
            <a:off x="9590208" y="3060591"/>
            <a:ext cx="1094537" cy="633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9" idx="4"/>
            <a:endCxn id="61" idx="0"/>
          </p:cNvCxnSpPr>
          <p:nvPr/>
        </p:nvCxnSpPr>
        <p:spPr>
          <a:xfrm>
            <a:off x="9202973" y="2501644"/>
            <a:ext cx="0" cy="8049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126760" y="1326328"/>
            <a:ext cx="3993520" cy="3162233"/>
            <a:chOff x="6914433" y="1742268"/>
            <a:chExt cx="3993520" cy="3162233"/>
          </a:xfrm>
        </p:grpSpPr>
        <p:sp>
          <p:nvSpPr>
            <p:cNvPr id="80" name="TextBox 79"/>
            <p:cNvSpPr txBox="1"/>
            <p:nvPr/>
          </p:nvSpPr>
          <p:spPr>
            <a:xfrm>
              <a:off x="6914433" y="2475801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P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802132" y="1742268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Q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802132" y="4442836"/>
              <a:ext cx="409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Calisto MT" panose="02040603050505030304" pitchFamily="18" charset="0"/>
                </a:rPr>
                <a:t>R</a:t>
              </a:r>
              <a:endParaRPr lang="en-US" sz="2400" b="1" dirty="0">
                <a:latin typeface="Calisto MT" panose="02040603050505030304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3369" y="2486453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alisto MT" panose="02040603050505030304" pitchFamily="18" charset="0"/>
                </a:rPr>
                <a:t>S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905379" y="4783587"/>
            <a:ext cx="720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List: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3563617" y="2004103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63616" y="3414934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223649" y="3414569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222085" y="3414569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3409918" y="4798975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c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4897849" y="3414569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4902020" y="3414569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109836" y="480241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d</a:t>
            </a:r>
          </a:p>
        </p:txBody>
      </p:sp>
      <p:sp>
        <p:nvSpPr>
          <p:cNvPr id="71" name="Oval 70"/>
          <p:cNvSpPr/>
          <p:nvPr/>
        </p:nvSpPr>
        <p:spPr>
          <a:xfrm>
            <a:off x="3560489" y="3414569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822387" y="4809260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b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4902020" y="2003738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4902019" y="2003373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2548663" y="4798975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77" name="Oval 76"/>
          <p:cNvSpPr/>
          <p:nvPr/>
        </p:nvSpPr>
        <p:spPr>
          <a:xfrm>
            <a:off x="3560489" y="2003373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2306247" y="4787306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a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85" name="Oval 84"/>
          <p:cNvSpPr/>
          <p:nvPr/>
        </p:nvSpPr>
        <p:spPr>
          <a:xfrm>
            <a:off x="2223649" y="2003373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891481" y="3414594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889937" y="2005111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889549" y="2000980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2047077" y="4798975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h</a:t>
            </a:r>
          </a:p>
        </p:txBody>
      </p:sp>
      <p:sp>
        <p:nvSpPr>
          <p:cNvPr id="93" name="Oval 92"/>
          <p:cNvSpPr/>
          <p:nvPr/>
        </p:nvSpPr>
        <p:spPr>
          <a:xfrm>
            <a:off x="881422" y="3420840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1812358" y="4783587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sto MT" panose="02040603050505030304" pitchFamily="18" charset="0"/>
              </a:rPr>
              <a:t>g</a:t>
            </a:r>
          </a:p>
        </p:txBody>
      </p:sp>
      <p:sp>
        <p:nvSpPr>
          <p:cNvPr id="95" name="Oval 94"/>
          <p:cNvSpPr/>
          <p:nvPr/>
        </p:nvSpPr>
        <p:spPr>
          <a:xfrm>
            <a:off x="2220926" y="2000980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/>
          <p:cNvSpPr txBox="1"/>
          <p:nvPr/>
        </p:nvSpPr>
        <p:spPr>
          <a:xfrm>
            <a:off x="1644853" y="4809260"/>
            <a:ext cx="261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f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82820" y="2061677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h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348473" y="2053396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14880" y="3464506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g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21224" y="3464506"/>
            <a:ext cx="311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c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682024" y="3453943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67643" y="201362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06047" y="2013621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968844" y="3473630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658" y="5183697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625448" y="545682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P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2444479" y="5183697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2294269" y="5456824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sto MT" panose="02040603050505030304" pitchFamily="18" charset="0"/>
              </a:rPr>
              <a:t>Q</a:t>
            </a:r>
            <a:endParaRPr lang="en-US" sz="2000" b="1" dirty="0">
              <a:latin typeface="Calisto MT" panose="02040603050505030304" pitchFamily="18" charset="0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2968068" y="5192277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817858" y="5465404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alisto MT" panose="02040603050505030304" pitchFamily="18" charset="0"/>
              </a:rPr>
              <a:t>R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3303042" y="5190445"/>
            <a:ext cx="0" cy="32159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3152832" y="546357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Calisto MT" panose="02040603050505030304" pitchFamily="18" charset="0"/>
              </a:rPr>
              <a:t>S</a:t>
            </a:r>
            <a:endParaRPr lang="en-US" sz="2000" b="1" dirty="0">
              <a:latin typeface="Calisto MT" panose="02040603050505030304" pitchFamily="18" charset="0"/>
            </a:endParaRPr>
          </a:p>
        </p:txBody>
      </p:sp>
      <p:sp>
        <p:nvSpPr>
          <p:cNvPr id="150" name="Oval 149"/>
          <p:cNvSpPr/>
          <p:nvPr/>
        </p:nvSpPr>
        <p:spPr>
          <a:xfrm>
            <a:off x="4107161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445565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107161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6783969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8122373" y="4506505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5445565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783969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8122373" y="5917336"/>
            <a:ext cx="543208" cy="54320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Arrow Connector 162"/>
          <p:cNvCxnSpPr>
            <a:stCxn id="155" idx="7"/>
            <a:endCxn id="156" idx="1"/>
          </p:cNvCxnSpPr>
          <p:nvPr/>
        </p:nvCxnSpPr>
        <p:spPr>
          <a:xfrm>
            <a:off x="5909222" y="5996887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6" idx="3"/>
            <a:endCxn id="155" idx="5"/>
          </p:cNvCxnSpPr>
          <p:nvPr/>
        </p:nvCxnSpPr>
        <p:spPr>
          <a:xfrm flipH="1">
            <a:off x="5909222" y="6380993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stCxn id="153" idx="7"/>
            <a:endCxn id="154" idx="1"/>
          </p:cNvCxnSpPr>
          <p:nvPr/>
        </p:nvCxnSpPr>
        <p:spPr>
          <a:xfrm>
            <a:off x="7247626" y="4586056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54" idx="3"/>
            <a:endCxn id="153" idx="5"/>
          </p:cNvCxnSpPr>
          <p:nvPr/>
        </p:nvCxnSpPr>
        <p:spPr>
          <a:xfrm flipH="1">
            <a:off x="7247626" y="4970162"/>
            <a:ext cx="95429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157" idx="7"/>
            <a:endCxn id="157" idx="6"/>
          </p:cNvCxnSpPr>
          <p:nvPr/>
        </p:nvCxnSpPr>
        <p:spPr>
          <a:xfrm rot="16200000" flipH="1">
            <a:off x="8529778" y="6053138"/>
            <a:ext cx="192053" cy="79551"/>
          </a:xfrm>
          <a:prstGeom prst="curvedConnector4">
            <a:avLst>
              <a:gd name="adj1" fmla="val -160451"/>
              <a:gd name="adj2" fmla="val 387363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57" idx="2"/>
            <a:endCxn id="156" idx="6"/>
          </p:cNvCxnSpPr>
          <p:nvPr/>
        </p:nvCxnSpPr>
        <p:spPr>
          <a:xfrm flipH="1">
            <a:off x="7327177" y="6188940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7" idx="0"/>
            <a:endCxn id="154" idx="4"/>
          </p:cNvCxnSpPr>
          <p:nvPr/>
        </p:nvCxnSpPr>
        <p:spPr>
          <a:xfrm flipV="1">
            <a:off x="8393977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6" idx="0"/>
            <a:endCxn id="153" idx="4"/>
          </p:cNvCxnSpPr>
          <p:nvPr/>
        </p:nvCxnSpPr>
        <p:spPr>
          <a:xfrm flipV="1">
            <a:off x="7055573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53" idx="2"/>
            <a:endCxn id="151" idx="6"/>
          </p:cNvCxnSpPr>
          <p:nvPr/>
        </p:nvCxnSpPr>
        <p:spPr>
          <a:xfrm flipH="1">
            <a:off x="5988773" y="4778109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55" idx="0"/>
            <a:endCxn id="151" idx="4"/>
          </p:cNvCxnSpPr>
          <p:nvPr/>
        </p:nvCxnSpPr>
        <p:spPr>
          <a:xfrm flipV="1">
            <a:off x="5717169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55" idx="2"/>
            <a:endCxn id="152" idx="6"/>
          </p:cNvCxnSpPr>
          <p:nvPr/>
        </p:nvCxnSpPr>
        <p:spPr>
          <a:xfrm flipH="1">
            <a:off x="4650369" y="6188940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2" idx="7"/>
            <a:endCxn id="151" idx="3"/>
          </p:cNvCxnSpPr>
          <p:nvPr/>
        </p:nvCxnSpPr>
        <p:spPr>
          <a:xfrm flipV="1">
            <a:off x="4570818" y="4970162"/>
            <a:ext cx="954298" cy="10267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51" idx="2"/>
            <a:endCxn id="150" idx="6"/>
          </p:cNvCxnSpPr>
          <p:nvPr/>
        </p:nvCxnSpPr>
        <p:spPr>
          <a:xfrm flipH="1">
            <a:off x="4650369" y="4778109"/>
            <a:ext cx="795196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0" idx="4"/>
            <a:endCxn id="152" idx="0"/>
          </p:cNvCxnSpPr>
          <p:nvPr/>
        </p:nvCxnSpPr>
        <p:spPr>
          <a:xfrm>
            <a:off x="4378765" y="5049713"/>
            <a:ext cx="0" cy="8676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5443833" y="4507524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4112548" y="450650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4107290" y="591491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4107032" y="5914915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" name="Straight Connector 211"/>
          <p:cNvCxnSpPr/>
          <p:nvPr/>
        </p:nvCxnSpPr>
        <p:spPr>
          <a:xfrm flipH="1">
            <a:off x="1875932" y="4836607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Oval 212"/>
          <p:cNvSpPr/>
          <p:nvPr/>
        </p:nvSpPr>
        <p:spPr>
          <a:xfrm>
            <a:off x="4103697" y="4507524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 flipH="1">
            <a:off x="2111948" y="4809616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5441712" y="4511873"/>
            <a:ext cx="543208" cy="54320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/>
          <p:cNvCxnSpPr/>
          <p:nvPr/>
        </p:nvCxnSpPr>
        <p:spPr>
          <a:xfrm flipH="1">
            <a:off x="1695622" y="4818583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H="1">
            <a:off x="1704810" y="5472885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Oval 217"/>
          <p:cNvSpPr/>
          <p:nvPr/>
        </p:nvSpPr>
        <p:spPr>
          <a:xfrm>
            <a:off x="6785629" y="450999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8122373" y="4506139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8120252" y="4506404"/>
            <a:ext cx="543208" cy="5432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/>
          <p:cNvCxnSpPr/>
          <p:nvPr/>
        </p:nvCxnSpPr>
        <p:spPr>
          <a:xfrm flipH="1">
            <a:off x="2637676" y="4773985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6778781" y="4513485"/>
            <a:ext cx="543208" cy="543208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372225" y="4783477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H="1">
            <a:off x="2411087" y="5489483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6784643" y="5917336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5443804" y="5918355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/>
          <p:cNvSpPr/>
          <p:nvPr/>
        </p:nvSpPr>
        <p:spPr>
          <a:xfrm>
            <a:off x="5439354" y="5918355"/>
            <a:ext cx="543208" cy="543208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 flipH="1">
            <a:off x="3478465" y="4809616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6777888" y="5910356"/>
            <a:ext cx="543208" cy="543208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2891530" y="4792448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flipH="1">
            <a:off x="2899165" y="5471791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Oval 231"/>
          <p:cNvSpPr/>
          <p:nvPr/>
        </p:nvSpPr>
        <p:spPr>
          <a:xfrm>
            <a:off x="8123588" y="5917336"/>
            <a:ext cx="543208" cy="54320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8120252" y="5910356"/>
            <a:ext cx="543208" cy="543208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Connector 233"/>
          <p:cNvCxnSpPr/>
          <p:nvPr/>
        </p:nvCxnSpPr>
        <p:spPr>
          <a:xfrm flipH="1">
            <a:off x="3180653" y="4810564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H="1">
            <a:off x="3225154" y="5489483"/>
            <a:ext cx="184764" cy="4164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4208686" y="4561933"/>
            <a:ext cx="3401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h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5574339" y="4553652"/>
            <a:ext cx="2824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f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4240746" y="5964762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g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547090" y="5964762"/>
            <a:ext cx="3113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c</a:t>
            </a:r>
            <a:endParaRPr lang="en-US" sz="22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6907890" y="5954199"/>
            <a:ext cx="3289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6893509" y="4513877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8231913" y="4513877"/>
            <a:ext cx="3177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e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8194710" y="5973886"/>
            <a:ext cx="336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  <a:latin typeface="Calisto MT" panose="02040603050505030304" pitchFamily="18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7738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9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5" fill="hold">
                      <p:stCondLst>
                        <p:cond delay="indefinite"/>
                      </p:stCondLst>
                      <p:childTnLst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64" grpId="0" animBg="1"/>
      <p:bldP spid="66" grpId="0" animBg="1"/>
      <p:bldP spid="67" grpId="0"/>
      <p:bldP spid="68" grpId="0" animBg="1"/>
      <p:bldP spid="69" grpId="0" animBg="1"/>
      <p:bldP spid="70" grpId="0"/>
      <p:bldP spid="71" grpId="0" animBg="1"/>
      <p:bldP spid="72" grpId="0"/>
      <p:bldP spid="74" grpId="0" animBg="1"/>
      <p:bldP spid="75" grpId="0" animBg="1"/>
      <p:bldP spid="76" grpId="0"/>
      <p:bldP spid="77" grpId="0" animBg="1"/>
      <p:bldP spid="78" grpId="0"/>
      <p:bldP spid="85" grpId="0" animBg="1"/>
      <p:bldP spid="87" grpId="0" animBg="1"/>
      <p:bldP spid="88" grpId="0" animBg="1"/>
      <p:bldP spid="91" grpId="0" animBg="1"/>
      <p:bldP spid="92" grpId="0"/>
      <p:bldP spid="93" grpId="0" animBg="1"/>
      <p:bldP spid="94" grpId="0"/>
      <p:bldP spid="95" grpId="0" animBg="1"/>
      <p:bldP spid="96" grpId="0"/>
      <p:bldP spid="97" grpId="0"/>
      <p:bldP spid="99" grpId="0"/>
      <p:bldP spid="101" grpId="0"/>
      <p:bldP spid="103" grpId="0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207" grpId="0" animBg="1"/>
      <p:bldP spid="208" grpId="0" animBg="1"/>
      <p:bldP spid="209" grpId="0" animBg="1"/>
      <p:bldP spid="211" grpId="0" animBg="1"/>
      <p:bldP spid="213" grpId="0" animBg="1"/>
      <p:bldP spid="215" grpId="0" animBg="1"/>
      <p:bldP spid="218" grpId="0" animBg="1"/>
      <p:bldP spid="219" grpId="0" animBg="1"/>
      <p:bldP spid="220" grpId="0" animBg="1"/>
      <p:bldP spid="222" grpId="0" animBg="1"/>
      <p:bldP spid="225" grpId="0" animBg="1"/>
      <p:bldP spid="226" grpId="0" animBg="1"/>
      <p:bldP spid="227" grpId="0" animBg="1"/>
      <p:bldP spid="229" grpId="0" animBg="1"/>
      <p:bldP spid="232" grpId="0" animBg="1"/>
      <p:bldP spid="233" grpId="0" animBg="1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Questions?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6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PRE-REQUISITION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199" y="1798860"/>
            <a:ext cx="68232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Is it possible to do any linear ordering in the graph?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598803" y="191559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98803" y="20143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910046" y="191559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28569" y="20143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31041" y="2998536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49564" y="309724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14" name="Straight Arrow Connector 13"/>
          <p:cNvCxnSpPr>
            <a:stCxn id="6" idx="6"/>
            <a:endCxn id="8" idx="2"/>
          </p:cNvCxnSpPr>
          <p:nvPr/>
        </p:nvCxnSpPr>
        <p:spPr>
          <a:xfrm>
            <a:off x="9196331" y="221435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</p:cNvCxnSpPr>
          <p:nvPr/>
        </p:nvCxnSpPr>
        <p:spPr>
          <a:xfrm flipH="1">
            <a:off x="9614781" y="2513123"/>
            <a:ext cx="594029" cy="485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0"/>
            <a:endCxn id="6" idx="4"/>
          </p:cNvCxnSpPr>
          <p:nvPr/>
        </p:nvCxnSpPr>
        <p:spPr>
          <a:xfrm flipH="1" flipV="1">
            <a:off x="8897567" y="2513123"/>
            <a:ext cx="732238" cy="485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38199" y="2297679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NO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60827" y="2297679"/>
            <a:ext cx="1297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But why?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198" y="2755829"/>
            <a:ext cx="55851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Because there exists a circular dependency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198" y="3186716"/>
            <a:ext cx="31468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Means there is a cycle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198" y="3617603"/>
            <a:ext cx="85847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But the linear ordering was done successfully in the following graph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3583183" y="41245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83183" y="422326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894426" y="41245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12949" y="422326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894426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912949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3583183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601706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115135" y="41245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3658" y="422326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4180711" y="4423319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5491954" y="44233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3881947" y="4722083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4180711" y="5352351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5193190" y="4722083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115135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133658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7335844" y="5053587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54367" y="515229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6712663" y="5352351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38198" y="5767174"/>
            <a:ext cx="4822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Aren’t the blue edges creating cycle?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803544" y="5767173"/>
            <a:ext cx="98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 smtClean="0">
                <a:latin typeface="Calisto MT" panose="02040603050505030304" pitchFamily="18" charset="0"/>
              </a:rPr>
              <a:t>NO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6676" y="6181997"/>
            <a:ext cx="9719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Because the edges are directed and the blue edges do not create directed cycle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2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  <p:bldP spid="8" grpId="0" animBg="1"/>
      <p:bldP spid="9" grpId="0"/>
      <p:bldP spid="12" grpId="0" animBg="1"/>
      <p:bldP spid="13" grpId="0"/>
      <p:bldP spid="23" grpId="0"/>
      <p:bldP spid="24" grpId="0"/>
      <p:bldP spid="25" grpId="0"/>
      <p:bldP spid="26" grpId="0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43" grpId="0" animBg="1"/>
      <p:bldP spid="44" grpId="0"/>
      <p:bldP spid="45" grpId="0" animBg="1"/>
      <p:bldP spid="46" grpId="0"/>
      <p:bldP spid="48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DIRECTED ACYCLIC GRAPH (DAG)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798860"/>
            <a:ext cx="8415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If a directed graph contains no cycle then the graph is called DAG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037847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349090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49090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037847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>
            <a:stCxn id="7" idx="6"/>
            <a:endCxn id="9" idx="2"/>
          </p:cNvCxnSpPr>
          <p:nvPr/>
        </p:nvCxnSpPr>
        <p:spPr>
          <a:xfrm>
            <a:off x="2635375" y="2832263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13" idx="0"/>
          </p:cNvCxnSpPr>
          <p:nvPr/>
        </p:nvCxnSpPr>
        <p:spPr>
          <a:xfrm>
            <a:off x="2336611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6"/>
            <a:endCxn id="11" idx="2"/>
          </p:cNvCxnSpPr>
          <p:nvPr/>
        </p:nvCxnSpPr>
        <p:spPr>
          <a:xfrm>
            <a:off x="2635375" y="3761295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1" idx="0"/>
          </p:cNvCxnSpPr>
          <p:nvPr/>
        </p:nvCxnSpPr>
        <p:spPr>
          <a:xfrm>
            <a:off x="3647854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57860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569103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6569103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257860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>
            <a:stCxn id="27" idx="6"/>
            <a:endCxn id="28" idx="2"/>
          </p:cNvCxnSpPr>
          <p:nvPr/>
        </p:nvCxnSpPr>
        <p:spPr>
          <a:xfrm>
            <a:off x="5855388" y="2832263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8" idx="4"/>
            <a:endCxn id="29" idx="0"/>
          </p:cNvCxnSpPr>
          <p:nvPr/>
        </p:nvCxnSpPr>
        <p:spPr>
          <a:xfrm>
            <a:off x="6867867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2"/>
            <a:endCxn id="30" idx="6"/>
          </p:cNvCxnSpPr>
          <p:nvPr/>
        </p:nvCxnSpPr>
        <p:spPr>
          <a:xfrm flipH="1">
            <a:off x="5855388" y="3761295"/>
            <a:ext cx="71371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0"/>
            <a:endCxn id="27" idx="4"/>
          </p:cNvCxnSpPr>
          <p:nvPr/>
        </p:nvCxnSpPr>
        <p:spPr>
          <a:xfrm flipV="1">
            <a:off x="5556624" y="3131027"/>
            <a:ext cx="0" cy="3315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8477873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9789116" y="2533499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9789116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8477873" y="3462531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3" name="Straight Arrow Connector 42"/>
          <p:cNvCxnSpPr>
            <a:stCxn id="39" idx="6"/>
            <a:endCxn id="40" idx="2"/>
          </p:cNvCxnSpPr>
          <p:nvPr/>
        </p:nvCxnSpPr>
        <p:spPr>
          <a:xfrm>
            <a:off x="9075401" y="2832263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9" idx="4"/>
            <a:endCxn id="42" idx="0"/>
          </p:cNvCxnSpPr>
          <p:nvPr/>
        </p:nvCxnSpPr>
        <p:spPr>
          <a:xfrm>
            <a:off x="8776637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6"/>
            <a:endCxn id="41" idx="2"/>
          </p:cNvCxnSpPr>
          <p:nvPr/>
        </p:nvCxnSpPr>
        <p:spPr>
          <a:xfrm>
            <a:off x="9075401" y="3761295"/>
            <a:ext cx="713715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0" idx="4"/>
            <a:endCxn id="41" idx="0"/>
          </p:cNvCxnSpPr>
          <p:nvPr/>
        </p:nvCxnSpPr>
        <p:spPr>
          <a:xfrm>
            <a:off x="10087880" y="3131027"/>
            <a:ext cx="0" cy="33150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40" idx="0"/>
            <a:endCxn id="40" idx="6"/>
          </p:cNvCxnSpPr>
          <p:nvPr/>
        </p:nvCxnSpPr>
        <p:spPr>
          <a:xfrm rot="16200000" flipH="1">
            <a:off x="10087880" y="2533499"/>
            <a:ext cx="298764" cy="298764"/>
          </a:xfrm>
          <a:prstGeom prst="curvedConnector4">
            <a:avLst>
              <a:gd name="adj1" fmla="val -76515"/>
              <a:gd name="adj2" fmla="val 176515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510912" y="4143379"/>
            <a:ext cx="8381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alisto MT" panose="02040603050505030304" pitchFamily="18" charset="0"/>
              </a:rPr>
              <a:t>DAG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07537" y="4143378"/>
            <a:ext cx="1609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alisto MT" panose="02040603050505030304" pitchFamily="18" charset="0"/>
              </a:rPr>
              <a:t>Not a DAG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27847" y="4143378"/>
            <a:ext cx="16094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Calisto MT" panose="02040603050505030304" pitchFamily="18" charset="0"/>
              </a:rPr>
              <a:t>Not a DAG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8199" y="4987302"/>
            <a:ext cx="89478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Linear ordering of vertices of a graph is possible if the graph is a DAG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1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9" grpId="0" animBg="1"/>
      <p:bldP spid="11" grpId="0" animBg="1"/>
      <p:bldP spid="13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40" grpId="0" animBg="1"/>
      <p:bldP spid="41" grpId="0" animBg="1"/>
      <p:bldP spid="42" grpId="0" animBg="1"/>
      <p:bldP spid="49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 SORT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798860"/>
            <a:ext cx="80307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Linear ordering of a DAG is called Topological Sort (Top Sort)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2615" y="2337919"/>
            <a:ext cx="70130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A linear ordering of all vertices of a graph G such that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6085" y="2768806"/>
            <a:ext cx="3791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</a:t>
            </a:r>
            <a:r>
              <a:rPr lang="en-US" sz="2200" dirty="0" smtClean="0">
                <a:latin typeface="Calisto MT" panose="02040603050505030304" pitchFamily="18" charset="0"/>
              </a:rPr>
              <a:t>ertex u comes before vertex v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6085" y="3199693"/>
            <a:ext cx="2958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If (u, v) is an edge in 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3963718"/>
            <a:ext cx="5415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DAG indicates precedence among events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62615" y="4445531"/>
            <a:ext cx="34948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Events are graph vertices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96085" y="4876418"/>
            <a:ext cx="75754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Edges (u, v) or (u to v) means that, u has a precedence over v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199" y="5589517"/>
            <a:ext cx="4074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Topological sort is not unique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8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 SORT ALGORITHM-1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199" y="1798860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Step-1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62615" y="2337919"/>
            <a:ext cx="4484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Apply </a:t>
            </a:r>
            <a:r>
              <a:rPr lang="en-US" sz="2200" dirty="0" err="1" smtClean="0">
                <a:latin typeface="Calisto MT" panose="02040603050505030304" pitchFamily="18" charset="0"/>
              </a:rPr>
              <a:t>dfs</a:t>
            </a:r>
            <a:r>
              <a:rPr lang="en-US" sz="2200" dirty="0" smtClean="0">
                <a:latin typeface="Calisto MT" panose="02040603050505030304" pitchFamily="18" charset="0"/>
              </a:rPr>
              <a:t> from a unvisited vertex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8199" y="3010516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Step-2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2615" y="3549575"/>
            <a:ext cx="65028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Add the vertex in a stack that is completely visited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8199" y="4330344"/>
            <a:ext cx="1280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Step-3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62615" y="4869403"/>
            <a:ext cx="25626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alisto MT" panose="02040603050505030304" pitchFamily="18" charset="0"/>
              </a:rPr>
              <a:t>Return to Step-1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</a:t>
            </a:r>
            <a:r>
              <a:rPr lang="en-US" dirty="0" smtClean="0"/>
              <a:t>ALGORITHM-1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Sorted list: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169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279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203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215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220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>
            <a:stCxn id="60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>
            <a:stCxn id="61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16662" y="3426078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6" name="Curved Connector 15"/>
          <p:cNvCxnSpPr>
            <a:stCxn id="63" idx="4"/>
            <a:endCxn id="34" idx="4"/>
          </p:cNvCxnSpPr>
          <p:nvPr/>
        </p:nvCxnSpPr>
        <p:spPr>
          <a:xfrm rot="5400000">
            <a:off x="2459805" y="3367862"/>
            <a:ext cx="12700" cy="131124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1500022" y="3432306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stCxn id="64" idx="2"/>
            <a:endCxn id="28" idx="2"/>
          </p:cNvCxnSpPr>
          <p:nvPr/>
        </p:nvCxnSpPr>
        <p:spPr>
          <a:xfrm rot="10800000" flipH="1">
            <a:off x="1500021" y="2795688"/>
            <a:ext cx="5397" cy="935383"/>
          </a:xfrm>
          <a:prstGeom prst="curvedConnector3">
            <a:avLst>
              <a:gd name="adj1" fmla="val -4235686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109297" y="2795750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816662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66" idx="6"/>
            <a:endCxn id="36" idx="2"/>
          </p:cNvCxnSpPr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037371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4037371" y="2496801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1" name="Curved Connector 70"/>
          <p:cNvCxnSpPr>
            <a:stCxn id="69" idx="0"/>
            <a:endCxn id="30" idx="0"/>
          </p:cNvCxnSpPr>
          <p:nvPr/>
        </p:nvCxnSpPr>
        <p:spPr>
          <a:xfrm rot="16200000" flipH="1" flipV="1">
            <a:off x="3725720" y="1886507"/>
            <a:ext cx="122" cy="1220709"/>
          </a:xfrm>
          <a:prstGeom prst="curvedConnector3">
            <a:avLst>
              <a:gd name="adj1" fmla="val -187377049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2816662" y="2492359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8" name="Curved Connector 77"/>
          <p:cNvCxnSpPr>
            <a:stCxn id="30" idx="0"/>
            <a:endCxn id="28" idx="0"/>
          </p:cNvCxnSpPr>
          <p:nvPr/>
        </p:nvCxnSpPr>
        <p:spPr>
          <a:xfrm rot="16200000" flipV="1">
            <a:off x="2459805" y="1841301"/>
            <a:ext cx="12700" cy="1311243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500022" y="2492359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4037371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>
            <a:stCxn id="80" idx="6"/>
            <a:endCxn id="45" idx="2"/>
          </p:cNvCxnSpPr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258080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5" name="Curved Connector 84"/>
          <p:cNvCxnSpPr>
            <a:stCxn id="45" idx="0"/>
            <a:endCxn id="43" idx="0"/>
          </p:cNvCxnSpPr>
          <p:nvPr/>
        </p:nvCxnSpPr>
        <p:spPr>
          <a:xfrm rot="16200000" flipV="1">
            <a:off x="4946490" y="2815600"/>
            <a:ext cx="12700" cy="1220709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/>
          <p:cNvSpPr/>
          <p:nvPr/>
        </p:nvSpPr>
        <p:spPr>
          <a:xfrm>
            <a:off x="5258080" y="343230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7" name="Oval 86"/>
          <p:cNvSpPr/>
          <p:nvPr/>
        </p:nvSpPr>
        <p:spPr>
          <a:xfrm>
            <a:off x="4037371" y="343230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6157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5923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5923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4680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6632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46632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67341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88" name="Slide Number Placeholder 8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4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8" grpId="0" animBg="1"/>
      <p:bldP spid="69" grpId="0" animBg="1"/>
      <p:bldP spid="76" grpId="0" animBg="1"/>
      <p:bldP spid="79" grpId="0" animBg="1"/>
      <p:bldP spid="80" grpId="0" animBg="1"/>
      <p:bldP spid="83" grpId="0" animBg="1"/>
      <p:bldP spid="86" grpId="0" animBg="1"/>
      <p:bldP spid="8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</a:t>
            </a:r>
            <a:r>
              <a:rPr lang="en-US" dirty="0" smtClean="0"/>
              <a:t>ALGORITHM-1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Sorted list: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169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279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203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215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220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6157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5923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5923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4680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6632" y="260833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46632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67341" y="3537366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216705" y="2496923"/>
            <a:ext cx="57010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A linear ordering of all vertices of G such that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216705" y="2922182"/>
            <a:ext cx="3791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sto MT" panose="02040603050505030304" pitchFamily="18" charset="0"/>
              </a:rPr>
              <a:t>v</a:t>
            </a:r>
            <a:r>
              <a:rPr lang="en-US" sz="2200" dirty="0" smtClean="0">
                <a:latin typeface="Calisto MT" panose="02040603050505030304" pitchFamily="18" charset="0"/>
              </a:rPr>
              <a:t>ertex u comes before vertex v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216705" y="3327242"/>
            <a:ext cx="29584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Calisto MT" panose="02040603050505030304" pitchFamily="18" charset="0"/>
              </a:rPr>
              <a:t>If (u, v) is an edge in G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55608" y="2097491"/>
            <a:ext cx="10999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1" dirty="0" err="1" smtClean="0">
                <a:latin typeface="Calisto MT" panose="02040603050505030304" pitchFamily="18" charset="0"/>
              </a:rPr>
              <a:t>Def</a:t>
            </a:r>
            <a:r>
              <a:rPr lang="en-US" sz="2200" b="1" baseline="30000" dirty="0" err="1" smtClean="0">
                <a:latin typeface="Calisto MT" panose="02040603050505030304" pitchFamily="18" charset="0"/>
              </a:rPr>
              <a:t>n</a:t>
            </a:r>
            <a:endParaRPr lang="en-US" sz="2200" b="1" dirty="0">
              <a:latin typeface="Calisto MT" panose="02040603050505030304" pitchFamily="18" charset="0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2109297" y="2795750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urved Connector 3"/>
          <p:cNvCxnSpPr>
            <a:stCxn id="54" idx="2"/>
            <a:endCxn id="55" idx="2"/>
          </p:cNvCxnSpPr>
          <p:nvPr/>
        </p:nvCxnSpPr>
        <p:spPr>
          <a:xfrm rot="5400000" flipH="1" flipV="1">
            <a:off x="4537847" y="4987175"/>
            <a:ext cx="1" cy="533478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/>
          <p:cNvCxnSpPr>
            <a:stCxn id="54" idx="0"/>
            <a:endCxn id="57" idx="0"/>
          </p:cNvCxnSpPr>
          <p:nvPr/>
        </p:nvCxnSpPr>
        <p:spPr>
          <a:xfrm rot="5400000" flipH="1" flipV="1">
            <a:off x="5095872" y="4029041"/>
            <a:ext cx="1" cy="1649526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109297" y="3724719"/>
            <a:ext cx="71371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>
            <a:stCxn id="57" idx="0"/>
            <a:endCxn id="58" idx="0"/>
          </p:cNvCxnSpPr>
          <p:nvPr/>
        </p:nvCxnSpPr>
        <p:spPr>
          <a:xfrm rot="5400000" flipH="1" flipV="1">
            <a:off x="6213421" y="4561017"/>
            <a:ext cx="1" cy="585573"/>
          </a:xfrm>
          <a:prstGeom prst="curvedConnector3">
            <a:avLst>
              <a:gd name="adj1" fmla="val 228601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2" idx="0"/>
            <a:endCxn id="53" idx="0"/>
          </p:cNvCxnSpPr>
          <p:nvPr/>
        </p:nvCxnSpPr>
        <p:spPr>
          <a:xfrm rot="5400000" flipH="1" flipV="1">
            <a:off x="3399999" y="4561441"/>
            <a:ext cx="12700" cy="584729"/>
          </a:xfrm>
          <a:prstGeom prst="curvedConnector3">
            <a:avLst>
              <a:gd name="adj1" fmla="val 18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55" idx="0"/>
            <a:endCxn id="56" idx="0"/>
          </p:cNvCxnSpPr>
          <p:nvPr/>
        </p:nvCxnSpPr>
        <p:spPr>
          <a:xfrm rot="5400000" flipH="1" flipV="1">
            <a:off x="5073719" y="4584671"/>
            <a:ext cx="12700" cy="538264"/>
          </a:xfrm>
          <a:prstGeom prst="curvedConnector3">
            <a:avLst>
              <a:gd name="adj1" fmla="val 1359181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3113984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55" idx="2"/>
            <a:endCxn id="58" idx="2"/>
          </p:cNvCxnSpPr>
          <p:nvPr/>
        </p:nvCxnSpPr>
        <p:spPr>
          <a:xfrm rot="5400000" flipH="1" flipV="1">
            <a:off x="5655396" y="4403102"/>
            <a:ext cx="1" cy="1701621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 SORT </a:t>
            </a:r>
            <a:r>
              <a:rPr lang="en-US" dirty="0" smtClean="0"/>
              <a:t>ALGORITHM-1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816662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816662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4037371" y="2496923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28" idx="6"/>
            <a:endCxn id="30" idx="2"/>
          </p:cNvCxnSpPr>
          <p:nvPr/>
        </p:nvCxnSpPr>
        <p:spPr>
          <a:xfrm>
            <a:off x="2102947" y="2795687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6"/>
            <a:endCxn id="36" idx="2"/>
          </p:cNvCxnSpPr>
          <p:nvPr/>
        </p:nvCxnSpPr>
        <p:spPr>
          <a:xfrm>
            <a:off x="3414190" y="2795687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6"/>
            <a:endCxn id="32" idx="2"/>
          </p:cNvCxnSpPr>
          <p:nvPr/>
        </p:nvCxnSpPr>
        <p:spPr>
          <a:xfrm>
            <a:off x="2102947" y="3724719"/>
            <a:ext cx="7137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>
            <a:off x="3115426" y="3094451"/>
            <a:ext cx="0" cy="331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4037371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58080" y="3425955"/>
            <a:ext cx="597528" cy="59752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stCxn id="43" idx="6"/>
            <a:endCxn id="45" idx="2"/>
          </p:cNvCxnSpPr>
          <p:nvPr/>
        </p:nvCxnSpPr>
        <p:spPr>
          <a:xfrm>
            <a:off x="4634899" y="3724719"/>
            <a:ext cx="6231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938784" y="4853805"/>
            <a:ext cx="1811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 smtClean="0">
                <a:latin typeface="Calisto MT" panose="02040603050505030304" pitchFamily="18" charset="0"/>
              </a:rPr>
              <a:t>Sorted list:</a:t>
            </a:r>
            <a:endParaRPr lang="en-US" sz="2200" dirty="0">
              <a:latin typeface="Calisto MT" panose="0204060305050503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18132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169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02861" y="4853805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279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81606" y="485380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105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515084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53348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203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631132" y="48538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220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216705" y="4853802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sto MT" panose="02040603050505030304" pitchFamily="18" charset="0"/>
              </a:rPr>
              <a:t>215</a:t>
            </a:r>
            <a:endParaRPr 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5" name="Straight Arrow Connector 4"/>
          <p:cNvCxnSpPr>
            <a:stCxn id="60" idx="4"/>
            <a:endCxn id="34" idx="0"/>
          </p:cNvCxnSpPr>
          <p:nvPr/>
        </p:nvCxnSpPr>
        <p:spPr>
          <a:xfrm>
            <a:off x="1804183" y="309445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505419" y="2496923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1" name="Oval 60"/>
          <p:cNvSpPr/>
          <p:nvPr/>
        </p:nvSpPr>
        <p:spPr>
          <a:xfrm>
            <a:off x="1505419" y="3425955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816662" y="3426078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9" name="Curved Connector 18"/>
          <p:cNvCxnSpPr>
            <a:endCxn id="28" idx="2"/>
          </p:cNvCxnSpPr>
          <p:nvPr/>
        </p:nvCxnSpPr>
        <p:spPr>
          <a:xfrm rot="10800000" flipH="1">
            <a:off x="1500021" y="2795688"/>
            <a:ext cx="5397" cy="935383"/>
          </a:xfrm>
          <a:prstGeom prst="curvedConnector3">
            <a:avLst>
              <a:gd name="adj1" fmla="val -4235686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2816662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>
            <a:stCxn id="66" idx="6"/>
            <a:endCxn id="36" idx="2"/>
          </p:cNvCxnSpPr>
          <p:nvPr/>
        </p:nvCxnSpPr>
        <p:spPr>
          <a:xfrm>
            <a:off x="3414190" y="2795626"/>
            <a:ext cx="623181" cy="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037371" y="2496862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1" name="Curved Connector 70"/>
          <p:cNvCxnSpPr>
            <a:endCxn id="30" idx="0"/>
          </p:cNvCxnSpPr>
          <p:nvPr/>
        </p:nvCxnSpPr>
        <p:spPr>
          <a:xfrm rot="16200000" flipH="1" flipV="1">
            <a:off x="3725720" y="1886507"/>
            <a:ext cx="122" cy="1220709"/>
          </a:xfrm>
          <a:prstGeom prst="curvedConnector3">
            <a:avLst>
              <a:gd name="adj1" fmla="val -187377049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037371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2" name="Straight Arrow Connector 81"/>
          <p:cNvCxnSpPr>
            <a:stCxn id="80" idx="6"/>
            <a:endCxn id="45" idx="2"/>
          </p:cNvCxnSpPr>
          <p:nvPr/>
        </p:nvCxnSpPr>
        <p:spPr>
          <a:xfrm flipV="1">
            <a:off x="4634899" y="3724719"/>
            <a:ext cx="623181" cy="63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5258080" y="3432306"/>
            <a:ext cx="597528" cy="597528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85" name="Curved Connector 84"/>
          <p:cNvCxnSpPr>
            <a:stCxn id="45" idx="0"/>
            <a:endCxn id="43" idx="0"/>
          </p:cNvCxnSpPr>
          <p:nvPr/>
        </p:nvCxnSpPr>
        <p:spPr>
          <a:xfrm rot="16200000" flipV="1">
            <a:off x="4946490" y="2815600"/>
            <a:ext cx="12700" cy="1220709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3112580" y="3100801"/>
            <a:ext cx="0" cy="3315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2813995" y="3419604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497355" y="3425955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4034704" y="2490450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2813995" y="2486008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1497355" y="2486008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5255413" y="3425954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7" name="Oval 76"/>
          <p:cNvSpPr/>
          <p:nvPr/>
        </p:nvSpPr>
        <p:spPr>
          <a:xfrm>
            <a:off x="4034704" y="3425954"/>
            <a:ext cx="597528" cy="597528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Curved Connector 9"/>
          <p:cNvCxnSpPr>
            <a:stCxn id="62" idx="6"/>
            <a:endCxn id="66" idx="6"/>
          </p:cNvCxnSpPr>
          <p:nvPr/>
        </p:nvCxnSpPr>
        <p:spPr>
          <a:xfrm flipV="1">
            <a:off x="3414190" y="2795626"/>
            <a:ext cx="12700" cy="929216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97355" y="259557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27121" y="259557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203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27121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220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15878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205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47830" y="2595571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215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47830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169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68539" y="3524603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alisto MT" panose="02040603050505030304" pitchFamily="18" charset="0"/>
              </a:rPr>
              <a:t>279</a:t>
            </a:r>
            <a:endParaRPr lang="en-US" sz="2000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38784" y="1728059"/>
            <a:ext cx="4481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u="sng" dirty="0" smtClean="0">
                <a:latin typeface="Calisto MT" panose="02040603050505030304" pitchFamily="18" charset="0"/>
              </a:rPr>
              <a:t>Consider “203” as starting vertex</a:t>
            </a:r>
            <a:endParaRPr lang="en-US" sz="2200" u="sng" dirty="0">
              <a:latin typeface="Calisto MT" panose="0204060305050503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F2F1-C158-4BD5-A297-9C1D5AE97D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56" grpId="0"/>
      <p:bldP spid="57" grpId="0"/>
      <p:bldP spid="58" grpId="0"/>
      <p:bldP spid="60" grpId="0" animBg="1"/>
      <p:bldP spid="61" grpId="0" animBg="1"/>
      <p:bldP spid="62" grpId="0" animBg="1"/>
      <p:bldP spid="66" grpId="0" animBg="1"/>
      <p:bldP spid="68" grpId="0" animBg="1"/>
      <p:bldP spid="80" grpId="0" animBg="1"/>
      <p:bldP spid="83" grpId="0" animBg="1"/>
      <p:bldP spid="67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7" grpId="0" animBg="1"/>
    </p:bldLst>
  </p:timing>
</p:sld>
</file>

<file path=ppt/theme/theme1.xml><?xml version="1.0" encoding="utf-8"?>
<a:theme xmlns:a="http://schemas.openxmlformats.org/drawingml/2006/main" name="Swapnil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2" id="{0636A017-16AD-4B95-A7C5-76BA5D6D5131}" vid="{B3F43138-E523-4ADC-BAD7-51E4D55D44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Swapnil2</Template>
  <TotalTime>608</TotalTime>
  <Words>1124</Words>
  <Application>Microsoft Office PowerPoint</Application>
  <PresentationFormat>Widescreen</PresentationFormat>
  <Paragraphs>393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Adobe Fangsong Std R</vt:lpstr>
      <vt:lpstr>Arial</vt:lpstr>
      <vt:lpstr>Calibri</vt:lpstr>
      <vt:lpstr>Calibri Light</vt:lpstr>
      <vt:lpstr>Calisto MT</vt:lpstr>
      <vt:lpstr>Courier New</vt:lpstr>
      <vt:lpstr>Wingdings</vt:lpstr>
      <vt:lpstr>Swapnil2</vt:lpstr>
      <vt:lpstr>TOPOLOGICAL  SORT &amp; STRONGLY  CONNECTED  COMPONENT</vt:lpstr>
      <vt:lpstr>COURSE PRE-REQUISITION</vt:lpstr>
      <vt:lpstr>COURSE PRE-REQUISITION</vt:lpstr>
      <vt:lpstr>DIRECTED ACYCLIC GRAPH (DAG)</vt:lpstr>
      <vt:lpstr>TOPOLOGICAL  SORT</vt:lpstr>
      <vt:lpstr>TOPOLOGICAL  SORT ALGORITHM-1</vt:lpstr>
      <vt:lpstr>TOPOLOGICAL  SORT ALGORITHM-1</vt:lpstr>
      <vt:lpstr>TOPOLOGICAL  SORT ALGORITHM-1</vt:lpstr>
      <vt:lpstr>TOPOLOGICAL  SORT ALGORITHM-1</vt:lpstr>
      <vt:lpstr>TOPOLOGICAL  SORT ALGORITHM-1</vt:lpstr>
      <vt:lpstr>TOPOLOGICAL  SORT ALGORITHM-1</vt:lpstr>
      <vt:lpstr>TOPOLOGICAL  SORT ALGORITHM-2</vt:lpstr>
      <vt:lpstr>TOPOLOGICAL  SORT ALGORITHM-2</vt:lpstr>
      <vt:lpstr>TOPOLOGICAL  SORT ALGORITHM-2</vt:lpstr>
      <vt:lpstr>STRONGLY CONNECTED COMPONENT</vt:lpstr>
      <vt:lpstr>STRONGLY CONNECTED COMPONENT</vt:lpstr>
      <vt:lpstr>COMPONENT  GRAPH</vt:lpstr>
      <vt:lpstr>COMPONENT  GRAPH</vt:lpstr>
      <vt:lpstr>SCC ALGORITHM</vt:lpstr>
      <vt:lpstr>SCC ALGORITHM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352</cp:revision>
  <dcterms:created xsi:type="dcterms:W3CDTF">2022-11-07T22:55:08Z</dcterms:created>
  <dcterms:modified xsi:type="dcterms:W3CDTF">2022-11-12T14:36:53Z</dcterms:modified>
</cp:coreProperties>
</file>