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93" r:id="rId4"/>
    <p:sldId id="294" r:id="rId5"/>
    <p:sldId id="295" r:id="rId6"/>
    <p:sldId id="296" r:id="rId7"/>
    <p:sldId id="312" r:id="rId8"/>
    <p:sldId id="299" r:id="rId9"/>
    <p:sldId id="300" r:id="rId10"/>
    <p:sldId id="313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4" r:id="rId19"/>
    <p:sldId id="310" r:id="rId20"/>
    <p:sldId id="308" r:id="rId21"/>
    <p:sldId id="309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4" r:id="rId31"/>
    <p:sldId id="323" r:id="rId32"/>
    <p:sldId id="325" r:id="rId33"/>
    <p:sldId id="326" r:id="rId34"/>
    <p:sldId id="328" r:id="rId35"/>
    <p:sldId id="327" r:id="rId36"/>
    <p:sldId id="329" r:id="rId37"/>
    <p:sldId id="330" r:id="rId38"/>
    <p:sldId id="33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2941F635-97DD-4FB8-9AD4-F65E6EB1DF6E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1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FB3B-E8C2-4FAF-BF33-46DD8248D72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3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F80-B964-473B-A140-D72DFA3A8DA6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3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E3223-B9E8-4CE3-8FE5-58D3D2C7ED2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  <a:lvl2pPr>
              <a:defRPr>
                <a:latin typeface="Calisto MT" panose="02040603050505030304" pitchFamily="18" charset="0"/>
              </a:defRPr>
            </a:lvl2pPr>
            <a:lvl3pPr>
              <a:defRPr>
                <a:latin typeface="Calisto MT" panose="02040603050505030304" pitchFamily="18" charset="0"/>
              </a:defRPr>
            </a:lvl3pPr>
            <a:lvl4pPr>
              <a:defRPr>
                <a:latin typeface="Calisto MT" panose="02040603050505030304" pitchFamily="18" charset="0"/>
              </a:defRPr>
            </a:lvl4pPr>
            <a:lvl5pPr>
              <a:defRPr>
                <a:latin typeface="Calisto MT" panose="020406030505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84" y="365125"/>
            <a:ext cx="1369483" cy="12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635-97DD-4FB8-9AD4-F65E6EB1DF6E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83" y="1443038"/>
            <a:ext cx="1283087" cy="11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321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FC-57D5-46DD-92E4-848FB4D5C9E6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792-ADEE-4C48-B627-1000F61A9B8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689E-F3B3-4C37-9F74-16603AA878A1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F0DC-D72C-4D14-B254-F2BAEC8D36D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F509-069C-4483-A881-8B062D4C39AB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647-44E0-4F4C-A6D1-ABC267DA5814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F635-97DD-4FB8-9AD4-F65E6EB1DF6E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1353"/>
            <a:ext cx="10515600" cy="2852737"/>
          </a:xfrm>
        </p:spPr>
        <p:txBody>
          <a:bodyPr/>
          <a:lstStyle/>
          <a:p>
            <a:r>
              <a:rPr lang="en-US" dirty="0" smtClean="0"/>
              <a:t>SEGMENT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7CCE-9D19-47F3-8937-191B9EF6319B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 REQUIREMENT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1690688"/>
            <a:ext cx="1089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How?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3658" y="2034884"/>
            <a:ext cx="3987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If n is not a power of 2, lets say 10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3657" y="2384997"/>
            <a:ext cx="400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Then the number of leaf nodes are not exactly 10,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3656" y="2967762"/>
            <a:ext cx="391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Means the number of leaf nodes are not exactly equal to n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656" y="3605006"/>
            <a:ext cx="391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So what can be the max number of nodes at the last level?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3656" y="4251337"/>
            <a:ext cx="391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It can not cross the next power of 2 after n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3656" y="4897668"/>
            <a:ext cx="391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 this scenario, next power of 2 after 10 is 16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3656" y="5543999"/>
            <a:ext cx="4007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It implies that, at the last level, the total number of nodes (used and unused leaf nodes) will not exceed the next power of 2 after n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7667" y="2060020"/>
            <a:ext cx="631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Let the next power of 2 after n is denoted as 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k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07667" y="2398518"/>
            <a:ext cx="631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As the total number of leaf nodes can not exceed 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k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so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7667" y="2767707"/>
            <a:ext cx="631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 &lt; 2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+ 2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+ … + 2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k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07667" y="3167817"/>
            <a:ext cx="631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 &lt; 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k+1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-1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07667" y="3558839"/>
            <a:ext cx="6317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 &lt; 2.2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k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-1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07667" y="3958949"/>
            <a:ext cx="184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 &lt; 2.2n -1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2871" y="3958949"/>
            <a:ext cx="184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[2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k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&lt; 2n]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7666" y="4312892"/>
            <a:ext cx="184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 &lt; 4n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 COMPLEXITY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817106"/>
            <a:ext cx="453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Time complexity for construction of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527393" y="2186438"/>
            <a:ext cx="873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Construction of tree is nothing but setting the values of an array of size at most 4n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7393" y="2538907"/>
            <a:ext cx="783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there can be at most 4n number of recursive calls to build the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528422" y="2891376"/>
            <a:ext cx="561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the worst case time complexity is O(4n) or O(n)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370" grpId="0"/>
      <p:bldP spid="138" grpId="0"/>
      <p:bldP spid="1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71997" y="4931307"/>
            <a:ext cx="8092417" cy="264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676063" y="567629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810265" y="1816631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04" name="TextBox 203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9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9" grpId="0" animBg="1"/>
      <p:bldP spid="201" grpId="0" animBg="1"/>
      <p:bldP spid="202" grpId="0" animBg="1"/>
      <p:bldP spid="2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732338" y="4931307"/>
            <a:ext cx="3732076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1693052" y="567629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075741" y="238570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095239" y="273663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8418663" y="30583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1" grpId="0" animBg="1"/>
      <p:bldP spid="202" grpId="0" animBg="1"/>
      <p:bldP spid="2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31523" y="4931307"/>
            <a:ext cx="5856127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4630880" y="568440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095239" y="273663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8418663" y="30583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095238" y="3384683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a[1] to a[6]?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445042" y="3749292"/>
            <a:ext cx="38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is not directly present at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74600" y="4108659"/>
            <a:ext cx="37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Multiple nodes will produce the 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  final result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541246" y="3970396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670583" y="40983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5234454" y="306743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815059" y="3973940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12" name="Oval 211"/>
          <p:cNvSpPr/>
          <p:nvPr/>
        </p:nvSpPr>
        <p:spPr>
          <a:xfrm>
            <a:off x="3166663" y="567804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686435" y="56700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144854" y="56823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066941" y="5255316"/>
            <a:ext cx="2872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968810" y="53047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1775393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808403" y="46919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056071" y="5090683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465115" y="5306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011653" y="53230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593734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1147942" y="53467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576324" y="5107240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9496376" y="47179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10665945" y="5082703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0596591" y="47133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1602240" y="470199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1849908" y="5100685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1" grpId="0" animBg="1"/>
      <p:bldP spid="202" grpId="0" animBg="1"/>
      <p:bldP spid="206" grpId="0"/>
      <p:bldP spid="207" grpId="0"/>
      <p:bldP spid="208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/>
      <p:bldP spid="216" grpId="0"/>
      <p:bldP spid="217" grpId="0"/>
      <p:bldP spid="8" grpId="0" animBg="1"/>
      <p:bldP spid="218" grpId="0"/>
      <p:bldP spid="219" grpId="0"/>
      <p:bldP spid="220" grpId="0"/>
      <p:bldP spid="221" grpId="0"/>
      <p:bldP spid="240" grpId="0"/>
      <p:bldP spid="242" grpId="0"/>
      <p:bldP spid="243" grpId="0"/>
      <p:bldP spid="2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4630880" y="568440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095239" y="273663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8418663" y="30583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095238" y="3384683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445042" y="3749292"/>
            <a:ext cx="38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is not directly present at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74600" y="4108659"/>
            <a:ext cx="37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Multiple nodes will produce the 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  final result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541246" y="3970396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670583" y="40983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5234454" y="306743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815059" y="3973940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12" name="Oval 211"/>
          <p:cNvSpPr/>
          <p:nvPr/>
        </p:nvSpPr>
        <p:spPr>
          <a:xfrm>
            <a:off x="3166663" y="567804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686435" y="56700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144854" y="56823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066941" y="5255316"/>
            <a:ext cx="2872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968810" y="53047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1775393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808403" y="46919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056071" y="5090683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465115" y="5306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011653" y="53230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593734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1147942" y="53467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576324" y="5107240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9496376" y="47179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10665945" y="5082703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0596591" y="47133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1602240" y="470199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1849908" y="5100685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8496206" y="562884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Sum=7+6+2+9=24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804316" y="4929015"/>
            <a:ext cx="724325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415813" y="4922885"/>
            <a:ext cx="724325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499729" y="4922325"/>
            <a:ext cx="1796871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722077" y="4921809"/>
            <a:ext cx="1766938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707619"/>
            <a:ext cx="805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 last query the sum of the elements from of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from 1 to 6 has been asked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1965698"/>
            <a:ext cx="976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left point of the query is denoted as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and the right point of the query is denoted as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240955"/>
            <a:ext cx="260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Here,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=1 and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=6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541464"/>
            <a:ext cx="103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 the range of a tree node completely falls on (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then the node is considered for contribution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280" y="2849157"/>
            <a:ext cx="809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range of a tree is denoted as (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and the corresponding tree index is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17141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 cases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8998" y="3448502"/>
            <a:ext cx="89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the range of a tree node completely falls 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qi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 that node is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contributor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2222" y="3904966"/>
            <a:ext cx="3605370" cy="369332"/>
            <a:chOff x="1612222" y="4296083"/>
            <a:chExt cx="360537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3805" y="4497996"/>
              <a:ext cx="28729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12222" y="42960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29088" y="4296083"/>
              <a:ext cx="38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77314" y="3728790"/>
            <a:ext cx="978286" cy="382063"/>
            <a:chOff x="2277314" y="4119907"/>
            <a:chExt cx="978286" cy="38206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1715" y="3904966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&gt;=qi &amp;&amp; j&lt;=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   return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8998" y="4369335"/>
            <a:ext cx="880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the range of a tree node completely falls out of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qi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 that node is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ignored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18085" y="4865663"/>
            <a:ext cx="3605370" cy="369332"/>
            <a:chOff x="1612222" y="4296083"/>
            <a:chExt cx="3605370" cy="36933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3805" y="4497996"/>
              <a:ext cx="28729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2222" y="42960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29088" y="4296083"/>
              <a:ext cx="38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39799" y="4634118"/>
            <a:ext cx="978286" cy="382063"/>
            <a:chOff x="2277314" y="4119907"/>
            <a:chExt cx="978286" cy="38206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57959" y="4631783"/>
            <a:ext cx="978286" cy="382063"/>
            <a:chOff x="2277314" y="4119907"/>
            <a:chExt cx="978286" cy="38206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6419" y="4779193"/>
            <a:ext cx="35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lse if(j&lt;qi ||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   return NULL;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8998" y="5262760"/>
            <a:ext cx="751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 the node is explored for both left and right (partial overlap)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72051" y="5785032"/>
            <a:ext cx="3605370" cy="369332"/>
            <a:chOff x="1612222" y="4296083"/>
            <a:chExt cx="3605370" cy="3693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83805" y="4497996"/>
              <a:ext cx="28729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12222" y="42960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29088" y="4296083"/>
              <a:ext cx="38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10016" y="5501917"/>
            <a:ext cx="978286" cy="382063"/>
            <a:chOff x="2277314" y="4119907"/>
            <a:chExt cx="978286" cy="382063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69371" y="5552674"/>
            <a:ext cx="978286" cy="382063"/>
            <a:chOff x="2277314" y="4119907"/>
            <a:chExt cx="978286" cy="38206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661558" y="5743666"/>
            <a:ext cx="65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else  return query(i,mid,qi,qj,2*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+ query(mid+1,j,qi,qj,2*ti+1);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0" grpId="0"/>
      <p:bldP spid="11" grpId="0"/>
      <p:bldP spid="12" grpId="0"/>
      <p:bldP spid="13" grpId="0"/>
      <p:bldP spid="14" grpId="0"/>
      <p:bldP spid="15" grpId="0"/>
      <p:bldP spid="23" grpId="0"/>
      <p:bldP spid="26" grpId="0"/>
      <p:bldP spid="39" grpId="0"/>
      <p:bldP spid="40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2" name="Oval 201"/>
          <p:cNvSpPr/>
          <p:nvPr/>
        </p:nvSpPr>
        <p:spPr>
          <a:xfrm>
            <a:off x="3082177" y="3064133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08" name="Oval 207"/>
          <p:cNvSpPr/>
          <p:nvPr/>
        </p:nvSpPr>
        <p:spPr>
          <a:xfrm>
            <a:off x="1542012" y="3982186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63037" y="2668949"/>
            <a:ext cx="2872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896934" y="269099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qi=1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1071489" y="2751904"/>
            <a:ext cx="79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761211" y="27205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9307749" y="27367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889830" y="27519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4038" y="27603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7971680" y="2380653"/>
            <a:ext cx="353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7687474" y="20210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1212483" y="19899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 = j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9070911" y="3258823"/>
            <a:ext cx="21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PARTIAL  OVERLAP!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3814653" y="1820469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19433" y="3212665"/>
            <a:ext cx="234154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645717" y="2063753"/>
            <a:ext cx="4216303" cy="42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551219" y="2023146"/>
            <a:ext cx="2274394" cy="376872"/>
            <a:chOff x="7551219" y="2023146"/>
            <a:chExt cx="2274394" cy="376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7947706" y="2375905"/>
              <a:ext cx="149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51219" y="2023146"/>
              <a:ext cx="2274394" cy="376872"/>
              <a:chOff x="7551219" y="2023146"/>
              <a:chExt cx="2274394" cy="376872"/>
            </a:xfrm>
          </p:grpSpPr>
          <p:sp>
            <p:nvSpPr>
              <p:cNvPr id="265" name="TextBox 264"/>
              <p:cNvSpPr txBox="1"/>
              <p:nvPr/>
            </p:nvSpPr>
            <p:spPr>
              <a:xfrm>
                <a:off x="7551219" y="203068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qi=0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028343" y="2023146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3</a:t>
                </a:r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= </a:t>
                </a:r>
                <a:r>
                  <a:rPr lang="en-US" dirty="0" err="1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qj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</p:grpSp>
      <p:sp>
        <p:nvSpPr>
          <p:cNvPr id="267" name="TextBox 266"/>
          <p:cNvSpPr txBox="1"/>
          <p:nvPr/>
        </p:nvSpPr>
        <p:spPr>
          <a:xfrm>
            <a:off x="9109414" y="3132551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PARTIAL OVERLAP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2020243" y="2381929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8864364" y="3072217"/>
            <a:ext cx="2858079" cy="42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7406274" y="2023146"/>
            <a:ext cx="2858079" cy="42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82113" y="2083950"/>
            <a:ext cx="1120918" cy="392705"/>
            <a:chOff x="7582113" y="2083950"/>
            <a:chExt cx="1120918" cy="392705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7867860" y="2464039"/>
              <a:ext cx="546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7582113" y="210732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116011" y="208395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 j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9215002" y="3296670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PARTIAL OVERLAP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025909" y="306413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82145" y="2134512"/>
            <a:ext cx="4418966" cy="1496281"/>
            <a:chOff x="7382145" y="2134512"/>
            <a:chExt cx="4418966" cy="1496281"/>
          </a:xfrm>
        </p:grpSpPr>
        <p:sp>
          <p:nvSpPr>
            <p:cNvPr id="280" name="Rectangle 279"/>
            <p:cNvSpPr/>
            <p:nvPr/>
          </p:nvSpPr>
          <p:spPr>
            <a:xfrm>
              <a:off x="8943032" y="3204189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382145" y="2134512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83479" y="2037521"/>
            <a:ext cx="622286" cy="484557"/>
            <a:chOff x="7483479" y="2037521"/>
            <a:chExt cx="622286" cy="484557"/>
          </a:xfrm>
        </p:grpSpPr>
        <p:sp>
          <p:nvSpPr>
            <p:cNvPr id="282" name="TextBox 281"/>
            <p:cNvSpPr txBox="1"/>
            <p:nvPr/>
          </p:nvSpPr>
          <p:spPr>
            <a:xfrm>
              <a:off x="7483479" y="203752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(0,0)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7731147" y="2436211"/>
              <a:ext cx="85867" cy="858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9111457" y="333839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IGNORED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409227" y="3983302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85" idx="0"/>
            <a:endCxn id="278" idx="3"/>
          </p:cNvCxnSpPr>
          <p:nvPr/>
        </p:nvCxnSpPr>
        <p:spPr>
          <a:xfrm flipV="1">
            <a:off x="691238" y="3545556"/>
            <a:ext cx="417270" cy="4377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69444" y="35283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314474" y="2134511"/>
            <a:ext cx="4163785" cy="1503190"/>
            <a:chOff x="7314474" y="2134511"/>
            <a:chExt cx="4163785" cy="1503190"/>
          </a:xfrm>
          <a:solidFill>
            <a:schemeClr val="bg1"/>
          </a:solidFill>
        </p:grpSpPr>
        <p:sp>
          <p:nvSpPr>
            <p:cNvPr id="287" name="Rectangle 286"/>
            <p:cNvSpPr/>
            <p:nvPr/>
          </p:nvSpPr>
          <p:spPr>
            <a:xfrm>
              <a:off x="8620180" y="3211097"/>
              <a:ext cx="2858079" cy="42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314474" y="2134511"/>
              <a:ext cx="2858079" cy="42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8101220" y="195068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48888" y="2349377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9152117" y="3323943"/>
            <a:ext cx="170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CONTRIBUTOR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90" idx="0"/>
            <a:endCxn id="84" idx="5"/>
          </p:cNvCxnSpPr>
          <p:nvPr/>
        </p:nvCxnSpPr>
        <p:spPr>
          <a:xfrm flipH="1" flipV="1">
            <a:off x="1502829" y="3545556"/>
            <a:ext cx="321038" cy="4309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4643708" y="5675548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1661676" y="35663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80686" y="1853194"/>
            <a:ext cx="4242597" cy="1721755"/>
            <a:chOff x="7582113" y="2041235"/>
            <a:chExt cx="4242597" cy="1721755"/>
          </a:xfrm>
        </p:grpSpPr>
        <p:sp>
          <p:nvSpPr>
            <p:cNvPr id="293" name="Rectangle 292"/>
            <p:cNvSpPr/>
            <p:nvPr/>
          </p:nvSpPr>
          <p:spPr>
            <a:xfrm>
              <a:off x="8966631" y="3336386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582113" y="2041235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1153297" y="31724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4" name="Straight Arrow Connector 23"/>
          <p:cNvCxnSpPr>
            <a:stCxn id="278" idx="0"/>
            <a:endCxn id="82" idx="2"/>
          </p:cNvCxnSpPr>
          <p:nvPr/>
        </p:nvCxnSpPr>
        <p:spPr>
          <a:xfrm flipV="1">
            <a:off x="1307920" y="2663451"/>
            <a:ext cx="706527" cy="400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365445" y="25898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05329" y="2064802"/>
            <a:ext cx="1114408" cy="401164"/>
            <a:chOff x="8605329" y="2064802"/>
            <a:chExt cx="1114408" cy="40116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894131" y="2465966"/>
              <a:ext cx="546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8605329" y="206480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=2    3=j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97" name="TextBox 296"/>
          <p:cNvSpPr txBox="1"/>
          <p:nvPr/>
        </p:nvSpPr>
        <p:spPr>
          <a:xfrm>
            <a:off x="9273692" y="3345726"/>
            <a:ext cx="170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CONTRIBUTOR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678572" y="567427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02" idx="0"/>
            <a:endCxn id="268" idx="6"/>
          </p:cNvCxnSpPr>
          <p:nvPr/>
        </p:nvCxnSpPr>
        <p:spPr>
          <a:xfrm flipH="1" flipV="1">
            <a:off x="2584265" y="2663940"/>
            <a:ext cx="779923" cy="4001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3004978" y="25604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14856" y="2092991"/>
            <a:ext cx="3250648" cy="1642085"/>
            <a:chOff x="8377921" y="2092586"/>
            <a:chExt cx="3250648" cy="1642085"/>
          </a:xfrm>
        </p:grpSpPr>
        <p:sp>
          <p:nvSpPr>
            <p:cNvPr id="300" name="Rectangle 299"/>
            <p:cNvSpPr/>
            <p:nvPr/>
          </p:nvSpPr>
          <p:spPr>
            <a:xfrm>
              <a:off x="8770490" y="3308067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377921" y="2092586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>
            <a:stCxn id="268" idx="7"/>
            <a:endCxn id="81" idx="2"/>
          </p:cNvCxnSpPr>
          <p:nvPr/>
        </p:nvCxnSpPr>
        <p:spPr>
          <a:xfrm flipV="1">
            <a:off x="2501666" y="2098642"/>
            <a:ext cx="1307405" cy="3658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2059852" y="24691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762722" y="19498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897537" y="35467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7139967" y="5663788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8188905" y="3553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308" name="Oval 307"/>
          <p:cNvSpPr/>
          <p:nvPr/>
        </p:nvSpPr>
        <p:spPr>
          <a:xfrm>
            <a:off x="3173443" y="568944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/>
          <p:cNvSpPr txBox="1"/>
          <p:nvPr/>
        </p:nvSpPr>
        <p:spPr>
          <a:xfrm>
            <a:off x="7145986" y="26029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5264251" y="19591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885679" y="19330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082727" y="2378172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6160574" y="24782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9864125" y="2042207"/>
            <a:ext cx="2084877" cy="379013"/>
            <a:chOff x="9747190" y="4849675"/>
            <a:chExt cx="2084877" cy="379013"/>
          </a:xfrm>
        </p:grpSpPr>
        <p:cxnSp>
          <p:nvCxnSpPr>
            <p:cNvPr id="213" name="Straight Connector 212"/>
            <p:cNvCxnSpPr/>
            <p:nvPr/>
          </p:nvCxnSpPr>
          <p:spPr>
            <a:xfrm flipV="1">
              <a:off x="9874946" y="5225356"/>
              <a:ext cx="1847497" cy="3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9747190" y="4852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522367" y="48496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241" name="TextBox 240"/>
          <p:cNvSpPr txBox="1"/>
          <p:nvPr/>
        </p:nvSpPr>
        <p:spPr>
          <a:xfrm>
            <a:off x="9459125" y="3402790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Partial overlap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5232056" y="3065028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09783" y="3427045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9799518" y="2095973"/>
            <a:ext cx="2198757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881502" y="2066692"/>
            <a:ext cx="854100" cy="389407"/>
            <a:chOff x="9747190" y="4839281"/>
            <a:chExt cx="854100" cy="389407"/>
          </a:xfrm>
        </p:grpSpPr>
        <p:cxnSp>
          <p:nvCxnSpPr>
            <p:cNvPr id="247" name="Straight Connector 246"/>
            <p:cNvCxnSpPr/>
            <p:nvPr/>
          </p:nvCxnSpPr>
          <p:spPr>
            <a:xfrm flipV="1">
              <a:off x="9874946" y="5225356"/>
              <a:ext cx="571494" cy="3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9747190" y="4852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291590" y="483928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9336640" y="3198569"/>
            <a:ext cx="136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Contributor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" name="Straight Arrow Connector 22"/>
          <p:cNvCxnSpPr>
            <a:stCxn id="243" idx="0"/>
            <a:endCxn id="83" idx="2"/>
          </p:cNvCxnSpPr>
          <p:nvPr/>
        </p:nvCxnSpPr>
        <p:spPr>
          <a:xfrm flipV="1">
            <a:off x="5514067" y="2663451"/>
            <a:ext cx="565031" cy="40157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484228" y="25672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224569" y="3127471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9461042" y="2149635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7433415" y="31581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11023545" y="2025199"/>
            <a:ext cx="1069876" cy="399364"/>
            <a:chOff x="10762191" y="4849675"/>
            <a:chExt cx="1069876" cy="399364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10917041" y="5221800"/>
              <a:ext cx="805402" cy="3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10762191" y="48797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1522367" y="48496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9358333" y="3171019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Partial overlap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9314066" y="3127471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0282436" y="1993731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136351" y="2283907"/>
            <a:ext cx="183717" cy="1837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11066447" y="19462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9343742" y="3243943"/>
            <a:ext cx="136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Contributor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Straight Arrow Connector 31"/>
          <p:cNvCxnSpPr>
            <a:stCxn id="95" idx="0"/>
            <a:endCxn id="88" idx="3"/>
          </p:cNvCxnSpPr>
          <p:nvPr/>
        </p:nvCxnSpPr>
        <p:spPr>
          <a:xfrm flipV="1">
            <a:off x="7091756" y="3545556"/>
            <a:ext cx="298329" cy="4309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9150926" y="3199109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10027496" y="2020902"/>
            <a:ext cx="1856205" cy="50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1561159" y="2300265"/>
            <a:ext cx="183717" cy="1837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11491255" y="19626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9579572" y="315738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Out of range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7938051" y="3969981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3" idx="0"/>
            <a:endCxn id="88" idx="5"/>
          </p:cNvCxnSpPr>
          <p:nvPr/>
        </p:nvCxnSpPr>
        <p:spPr>
          <a:xfrm flipH="1" flipV="1">
            <a:off x="7788909" y="3545556"/>
            <a:ext cx="431153" cy="4244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9433093" y="3146561"/>
            <a:ext cx="1856205" cy="42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10144622" y="2014240"/>
            <a:ext cx="1856205" cy="532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88" idx="0"/>
            <a:endCxn id="83" idx="6"/>
          </p:cNvCxnSpPr>
          <p:nvPr/>
        </p:nvCxnSpPr>
        <p:spPr>
          <a:xfrm flipH="1" flipV="1">
            <a:off x="6643120" y="2663451"/>
            <a:ext cx="946377" cy="400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1" idx="1"/>
            <a:endCxn id="262" idx="6"/>
          </p:cNvCxnSpPr>
          <p:nvPr/>
        </p:nvCxnSpPr>
        <p:spPr>
          <a:xfrm flipH="1" flipV="1">
            <a:off x="4378675" y="2102480"/>
            <a:ext cx="1786651" cy="35829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33855" y="2322067"/>
            <a:ext cx="162918" cy="15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96" grpId="0" animBg="1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8" grpId="0"/>
      <p:bldP spid="119" grpId="0"/>
      <p:bldP spid="202" grpId="0" animBg="1"/>
      <p:bldP spid="208" grpId="0" animBg="1"/>
      <p:bldP spid="259" grpId="0"/>
      <p:bldP spid="260" grpId="0"/>
      <p:bldP spid="261" grpId="1"/>
      <p:bldP spid="262" grpId="0" animBg="1"/>
      <p:bldP spid="9" grpId="0" animBg="1"/>
      <p:bldP spid="263" grpId="0" animBg="1"/>
      <p:bldP spid="267" grpId="0"/>
      <p:bldP spid="268" grpId="0" animBg="1"/>
      <p:bldP spid="271" grpId="0" animBg="1"/>
      <p:bldP spid="272" grpId="0" animBg="1"/>
      <p:bldP spid="277" grpId="0"/>
      <p:bldP spid="278" grpId="0" animBg="1"/>
      <p:bldP spid="284" grpId="0"/>
      <p:bldP spid="285" grpId="0" animBg="1"/>
      <p:bldP spid="286" grpId="0"/>
      <p:bldP spid="217" grpId="0"/>
      <p:bldP spid="8" grpId="0" animBg="1"/>
      <p:bldP spid="289" grpId="0"/>
      <p:bldP spid="291" grpId="0" animBg="1"/>
      <p:bldP spid="292" grpId="0"/>
      <p:bldP spid="295" grpId="0"/>
      <p:bldP spid="296" grpId="0"/>
      <p:bldP spid="297" grpId="0"/>
      <p:bldP spid="298" grpId="0" animBg="1"/>
      <p:bldP spid="299" grpId="0"/>
      <p:bldP spid="302" grpId="0"/>
      <p:bldP spid="303" grpId="0"/>
      <p:bldP spid="305" grpId="0"/>
      <p:bldP spid="306" grpId="0" animBg="1"/>
      <p:bldP spid="307" grpId="0"/>
      <p:bldP spid="308" grpId="0" animBg="1"/>
      <p:bldP spid="311" grpId="0"/>
      <p:bldP spid="313" grpId="0"/>
      <p:bldP spid="314" grpId="0"/>
      <p:bldP spid="201" grpId="0" animBg="1"/>
      <p:bldP spid="312" grpId="0"/>
      <p:bldP spid="241" grpId="0"/>
      <p:bldP spid="243" grpId="0" animBg="1"/>
      <p:bldP spid="16" grpId="0" animBg="1"/>
      <p:bldP spid="245" grpId="0" animBg="1"/>
      <p:bldP spid="252" grpId="0"/>
      <p:bldP spid="253" grpId="0"/>
      <p:bldP spid="254" grpId="0" animBg="1"/>
      <p:bldP spid="255" grpId="0" animBg="1"/>
      <p:bldP spid="310" grpId="0"/>
      <p:bldP spid="273" grpId="0"/>
      <p:bldP spid="279" grpId="0" animBg="1"/>
      <p:bldP spid="290" grpId="0" animBg="1"/>
      <p:bldP spid="27" grpId="0" animBg="1"/>
      <p:bldP spid="315" grpId="0"/>
      <p:bldP spid="316" grpId="0"/>
      <p:bldP spid="317" grpId="0" animBg="1"/>
      <p:bldP spid="318" grpId="0" animBg="1"/>
      <p:bldP spid="320" grpId="0" animBg="1"/>
      <p:bldP spid="321" grpId="0"/>
      <p:bldP spid="322" grpId="0"/>
      <p:bldP spid="323" grpId="0" animBg="1"/>
      <p:bldP spid="324" grpId="0" animBg="1"/>
      <p:bldP spid="32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141690" y="377748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705712" y="380787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02733" y="284987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399038" y="284986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95018" y="284986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391323" y="284986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887303" y="284986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383608" y="284986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879588" y="284986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375893" y="284986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864788" y="284983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361093" y="284983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857073" y="284983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353378" y="284983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849358" y="284983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345663" y="284982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841643" y="284982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8337948" y="284982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305685" y="2849275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20831" y="28791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919495" y="28791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422108" y="2864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894713" y="2864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492365" y="28647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972777" y="28765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396041" y="2864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409380" y="28808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955983" y="28765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442950" y="28647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955958" y="28656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27241" y="2856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954636" y="2856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446716" y="28832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951356" y="28765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1033943" y="3219487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91" name="Oval 290"/>
          <p:cNvSpPr/>
          <p:nvPr/>
        </p:nvSpPr>
        <p:spPr>
          <a:xfrm>
            <a:off x="2465032" y="2862905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7625820" y="549699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3447282" y="2869062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305685" y="1643450"/>
            <a:ext cx="513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 the sum of the elements from a[2] to a[7]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24256" y="3608389"/>
            <a:ext cx="5702985" cy="3183864"/>
            <a:chOff x="6489015" y="1975725"/>
            <a:chExt cx="5702985" cy="3183864"/>
          </a:xfrm>
        </p:grpSpPr>
        <p:sp>
          <p:nvSpPr>
            <p:cNvPr id="244" name="TextBox 243"/>
            <p:cNvSpPr txBox="1"/>
            <p:nvPr/>
          </p:nvSpPr>
          <p:spPr>
            <a:xfrm>
              <a:off x="6671395" y="1975726"/>
              <a:ext cx="1138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Recursive</a:t>
              </a:r>
            </a:p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Calls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8295247" y="1975726"/>
              <a:ext cx="804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Status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304390" y="1975725"/>
              <a:ext cx="1682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Next Recursive</a:t>
              </a:r>
            </a:p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Calls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1292961" y="1984343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489015" y="2622056"/>
              <a:ext cx="57029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987174" y="2038362"/>
              <a:ext cx="10694" cy="3121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9226992" y="2033156"/>
              <a:ext cx="11327" cy="3126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11230902" y="2033156"/>
              <a:ext cx="0" cy="3053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1013380" y="431243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32" name="Straight Connector 331"/>
          <p:cNvCxnSpPr/>
          <p:nvPr/>
        </p:nvCxnSpPr>
        <p:spPr>
          <a:xfrm>
            <a:off x="724256" y="4690543"/>
            <a:ext cx="57029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2562310" y="42620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PO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499697" y="425925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541665" y="426208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8235519" y="448333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/>
          <p:cNvSpPr txBox="1"/>
          <p:nvPr/>
        </p:nvSpPr>
        <p:spPr>
          <a:xfrm>
            <a:off x="7547664" y="425999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10312117" y="448333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/>
          <p:cNvSpPr txBox="1"/>
          <p:nvPr/>
        </p:nvSpPr>
        <p:spPr>
          <a:xfrm>
            <a:off x="10819781" y="424296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7518774" y="543042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6830919" y="52070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8977495" y="543042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9550375" y="52868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7" name="Straight Arrow Connector 36"/>
          <p:cNvCxnSpPr>
            <a:stCxn id="81" idx="2"/>
            <a:endCxn id="336" idx="0"/>
          </p:cNvCxnSpPr>
          <p:nvPr/>
        </p:nvCxnSpPr>
        <p:spPr>
          <a:xfrm flipH="1">
            <a:off x="8517530" y="4059491"/>
            <a:ext cx="624160" cy="423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1" idx="6"/>
            <a:endCxn id="338" idx="0"/>
          </p:cNvCxnSpPr>
          <p:nvPr/>
        </p:nvCxnSpPr>
        <p:spPr>
          <a:xfrm>
            <a:off x="9705712" y="4059491"/>
            <a:ext cx="888416" cy="423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6" idx="2"/>
            <a:endCxn id="344" idx="0"/>
          </p:cNvCxnSpPr>
          <p:nvPr/>
        </p:nvCxnSpPr>
        <p:spPr>
          <a:xfrm flipH="1">
            <a:off x="7800785" y="4765346"/>
            <a:ext cx="434734" cy="665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6" idx="6"/>
            <a:endCxn id="346" idx="0"/>
          </p:cNvCxnSpPr>
          <p:nvPr/>
        </p:nvCxnSpPr>
        <p:spPr>
          <a:xfrm>
            <a:off x="8799541" y="4765346"/>
            <a:ext cx="459965" cy="665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999637" y="474825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21095" y="4452173"/>
            <a:ext cx="708099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3575748" y="4450055"/>
            <a:ext cx="708099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717247" y="5225591"/>
            <a:ext cx="57029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2536173" y="47547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PO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473560" y="4751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515528" y="47547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9850" y="529208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>
            <a:off x="724650" y="5737233"/>
            <a:ext cx="57029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V="1">
            <a:off x="3547971" y="4937083"/>
            <a:ext cx="708099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2534668" y="529624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4235079" y="52705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772655" y="52949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cxnSp>
        <p:nvCxnSpPr>
          <p:cNvPr id="57" name="Straight Arrow Connector 56"/>
          <p:cNvCxnSpPr>
            <a:stCxn id="344" idx="0"/>
            <a:endCxn id="336" idx="2"/>
          </p:cNvCxnSpPr>
          <p:nvPr/>
        </p:nvCxnSpPr>
        <p:spPr>
          <a:xfrm flipV="1">
            <a:off x="7800785" y="4765346"/>
            <a:ext cx="434734" cy="66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1009849" y="58271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66" name="Straight Connector 365"/>
          <p:cNvCxnSpPr/>
          <p:nvPr/>
        </p:nvCxnSpPr>
        <p:spPr>
          <a:xfrm>
            <a:off x="730499" y="6260825"/>
            <a:ext cx="57029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4569046" y="4955516"/>
            <a:ext cx="708099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2586811" y="57923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245570" y="5808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9091030" y="5526107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5787345" y="5801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9" name="Straight Arrow Connector 58"/>
          <p:cNvCxnSpPr>
            <a:stCxn id="346" idx="0"/>
            <a:endCxn id="336" idx="6"/>
          </p:cNvCxnSpPr>
          <p:nvPr/>
        </p:nvCxnSpPr>
        <p:spPr>
          <a:xfrm flipH="1" flipV="1">
            <a:off x="8799541" y="4765346"/>
            <a:ext cx="459965" cy="66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8327863" y="455676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768326" y="47492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1" name="Straight Arrow Connector 60"/>
          <p:cNvCxnSpPr>
            <a:stCxn id="336" idx="0"/>
            <a:endCxn id="81" idx="2"/>
          </p:cNvCxnSpPr>
          <p:nvPr/>
        </p:nvCxnSpPr>
        <p:spPr>
          <a:xfrm flipV="1">
            <a:off x="8517530" y="4059491"/>
            <a:ext cx="624160" cy="4238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006355" y="63495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2585572" y="63824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4235079" y="642292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10312117" y="4556769"/>
            <a:ext cx="489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5666011" y="64229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3" name="Straight Arrow Connector 62"/>
          <p:cNvCxnSpPr>
            <a:stCxn id="338" idx="0"/>
            <a:endCxn id="81" idx="6"/>
          </p:cNvCxnSpPr>
          <p:nvPr/>
        </p:nvCxnSpPr>
        <p:spPr>
          <a:xfrm flipH="1" flipV="1">
            <a:off x="9705712" y="4059491"/>
            <a:ext cx="888416" cy="4238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5663177" y="42946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01701" y="2108466"/>
            <a:ext cx="9048674" cy="742314"/>
            <a:chOff x="-268373" y="4832808"/>
            <a:chExt cx="9048674" cy="742314"/>
          </a:xfrm>
        </p:grpSpPr>
        <p:sp>
          <p:nvSpPr>
            <p:cNvPr id="380" name="Rectangle 379"/>
            <p:cNvSpPr/>
            <p:nvPr/>
          </p:nvSpPr>
          <p:spPr>
            <a:xfrm>
              <a:off x="136717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217165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297613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378061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458509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538957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6619405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7699853" y="4876659"/>
              <a:ext cx="1080448" cy="38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522091" y="51913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602539" y="519244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2682987" y="520466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3763435" y="52057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4843883" y="519133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5924331" y="519245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004779" y="52046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085227" y="520579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-268373" y="4832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  <p:grpSp>
          <p:nvGrpSpPr>
            <p:cNvPr id="398" name="Group 397"/>
            <p:cNvGrpSpPr/>
            <p:nvPr/>
          </p:nvGrpSpPr>
          <p:grpSpPr>
            <a:xfrm>
              <a:off x="522091" y="4856024"/>
              <a:ext cx="7872836" cy="383799"/>
              <a:chOff x="522091" y="4856024"/>
              <a:chExt cx="7872836" cy="383799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522091" y="48560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3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1602539" y="485714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7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2682987" y="4869361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1</a:t>
                </a: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3763435" y="487048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5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4843883" y="4856031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2</a:t>
                </a: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5924331" y="48571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0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7004779" y="48693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9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8085227" y="4870491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3</a:t>
                </a:r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2932489" y="2012782"/>
            <a:ext cx="6773223" cy="781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TextBox 407"/>
          <p:cNvSpPr txBox="1"/>
          <p:nvPr/>
        </p:nvSpPr>
        <p:spPr>
          <a:xfrm>
            <a:off x="9863328" y="2006519"/>
            <a:ext cx="6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3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3341059" y="2088601"/>
            <a:ext cx="1729908" cy="5608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5408642" y="2070314"/>
            <a:ext cx="3949003" cy="5608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9179083" y="3852413"/>
            <a:ext cx="489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/>
      <p:bldP spid="291" grpId="0" animBg="1"/>
      <p:bldP spid="303" grpId="0"/>
      <p:bldP spid="308" grpId="0" animBg="1"/>
      <p:bldP spid="242" grpId="0"/>
      <p:bldP spid="331" grpId="0"/>
      <p:bldP spid="333" grpId="0"/>
      <p:bldP spid="334" grpId="0"/>
      <p:bldP spid="335" grpId="0"/>
      <p:bldP spid="336" grpId="0" animBg="1"/>
      <p:bldP spid="337" grpId="0"/>
      <p:bldP spid="338" grpId="0" animBg="1"/>
      <p:bldP spid="339" grpId="0"/>
      <p:bldP spid="344" grpId="0" animBg="1"/>
      <p:bldP spid="345" grpId="0"/>
      <p:bldP spid="346" grpId="0" animBg="1"/>
      <p:bldP spid="347" grpId="0"/>
      <p:bldP spid="348" grpId="0"/>
      <p:bldP spid="353" grpId="0"/>
      <p:bldP spid="354" grpId="0"/>
      <p:bldP spid="355" grpId="0"/>
      <p:bldP spid="357" grpId="0"/>
      <p:bldP spid="361" grpId="0"/>
      <p:bldP spid="362" grpId="0"/>
      <p:bldP spid="364" grpId="0"/>
      <p:bldP spid="365" grpId="0"/>
      <p:bldP spid="368" grpId="0"/>
      <p:bldP spid="369" grpId="0"/>
      <p:bldP spid="370" grpId="0"/>
      <p:bldP spid="371" grpId="0"/>
      <p:bldP spid="372" grpId="0"/>
      <p:bldP spid="373" grpId="0"/>
      <p:bldP spid="374" grpId="0"/>
      <p:bldP spid="375" grpId="0"/>
      <p:bldP spid="376" grpId="0"/>
      <p:bldP spid="377" grpId="0"/>
      <p:bldP spid="378" grpId="0"/>
      <p:bldP spid="379" grpId="0"/>
      <p:bldP spid="74" grpId="0" animBg="1"/>
      <p:bldP spid="408" grpId="0"/>
      <p:bldP spid="410" grpId="0" animBg="1"/>
      <p:bldP spid="411" grpId="0" animBg="1"/>
      <p:bldP spid="1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97280" y="1853314"/>
            <a:ext cx="4663071" cy="3727680"/>
            <a:chOff x="1097280" y="1853314"/>
            <a:chExt cx="4663071" cy="3727680"/>
          </a:xfrm>
        </p:grpSpPr>
        <p:sp>
          <p:nvSpPr>
            <p:cNvPr id="201" name="TextBox 200"/>
            <p:cNvSpPr txBox="1"/>
            <p:nvPr/>
          </p:nvSpPr>
          <p:spPr>
            <a:xfrm>
              <a:off x="1097280" y="1853314"/>
              <a:ext cx="466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query(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tL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tR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qL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qR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=1)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97280" y="2322898"/>
              <a:ext cx="253596" cy="3258096"/>
              <a:chOff x="1097280" y="1810150"/>
              <a:chExt cx="253596" cy="3258096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1097280" y="1810150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097280" y="4698914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</p:grpSp>
      <p:sp>
        <p:nvSpPr>
          <p:cNvPr id="206" name="TextBox 205"/>
          <p:cNvSpPr txBox="1"/>
          <p:nvPr/>
        </p:nvSpPr>
        <p:spPr>
          <a:xfrm>
            <a:off x="1760658" y="261917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||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886512" y="2619177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671016" y="2619177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//Out of bound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760657" y="308876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&amp;&amp;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662755" y="3088761"/>
            <a:ext cx="15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671015" y="3088761"/>
            <a:ext cx="25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//The full range is taken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760657" y="35388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mid =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+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)/2;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760657" y="3971883"/>
            <a:ext cx="35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L = query(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mid,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760656" y="4404941"/>
            <a:ext cx="420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query(mid+1,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2*ti+1);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760655" y="484650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L+R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71014" y="411843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Time Complexity: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87374" y="4064571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O(4log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25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</a:t>
            </a:r>
            <a:endParaRPr lang="en-US" sz="25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9" grpId="0"/>
      <p:bldP spid="212" grpId="0"/>
      <p:bldP spid="213" grpId="0"/>
      <p:bldP spid="214" grpId="0"/>
      <p:bldP spid="239" grpId="0"/>
      <p:bldP spid="241" grpId="0"/>
      <p:bldP spid="242" grpId="0"/>
      <p:bldP spid="243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7686" y="1650843"/>
            <a:ext cx="598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An array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is given of size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with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number of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494" y="2105850"/>
            <a:ext cx="6008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Each query involves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and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that indicates a range [</a:t>
            </a:r>
            <a:r>
              <a:rPr lang="en-US" sz="2000" b="1" i="1" dirty="0" err="1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494" y="2522721"/>
            <a:ext cx="815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For each query it is asked to print the sum of the elements from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[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 to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[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494" y="2973807"/>
            <a:ext cx="6643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What is the worst case complexity to answer all the queries?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5108" y="3403860"/>
            <a:ext cx="652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 the worst case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can be 0 and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can be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-1 for each query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5108" y="3831681"/>
            <a:ext cx="6938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That means the entire array need to be searched for each query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5108" y="4251386"/>
            <a:ext cx="557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So in the worst case the time complexity is O(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4494" y="4703899"/>
            <a:ext cx="1001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If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= 10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6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and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= 10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then the required time in worst case is 10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9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that surely exceeds 1 second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4494" y="5136705"/>
            <a:ext cx="8979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Segment tree deals here to answer each query in 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log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amount of time in worst case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494" y="5532011"/>
            <a:ext cx="790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As a result it will take 10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6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x log10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</a:t>
            </a:r>
            <a:r>
              <a:rPr lang="en-US" sz="2000" dirty="0">
                <a:latin typeface="Adobe Caslon Pro" panose="0205050205050A020403" pitchFamily="18" charset="0"/>
              </a:rPr>
              <a:t>≃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10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7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time that is less than 1 second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4494" y="5961956"/>
            <a:ext cx="661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Segment tree is widely used for answering the range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4060" y="568805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79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Update the </a:t>
            </a:r>
            <a:r>
              <a:rPr lang="en-US" b="1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</a:t>
            </a:r>
            <a:r>
              <a:rPr lang="en-US" b="1" i="1" u="sng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index of </a:t>
            </a:r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with </a:t>
            </a:r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b="1" i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Update 3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index of a with 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7699853" y="2396407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Which nodes will be updated in tree?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04" name="TextBox 203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H="1">
            <a:off x="3816123" y="4912717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94755" y="48755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223" name="Oval 222"/>
          <p:cNvSpPr/>
          <p:nvPr/>
        </p:nvSpPr>
        <p:spPr>
          <a:xfrm>
            <a:off x="3808656" y="1823581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20165" y="2384070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087173" y="3068554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600572" y="3973712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07731" y="246431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815939" y="189055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3788054" y="411151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866686" y="40743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H="1">
            <a:off x="3300843" y="317803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379475" y="31409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2192612" y="2540759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228514" y="25036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27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4006653" y="1940922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023775" y="190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31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213563" y="2720557"/>
            <a:ext cx="404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All the nodes in the path from root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 that leaf node which indicates 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 the range gets updated in each 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update query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816496" y="3863081"/>
            <a:ext cx="3327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leaf node gets updated 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with the updated value of a[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]=a[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792483" y="4728223"/>
            <a:ext cx="3291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other nodes in the path</a:t>
            </a:r>
          </a:p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 updated with the sum of </a:t>
            </a:r>
          </a:p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he value of it’s left child and </a:t>
            </a:r>
          </a:p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ight child means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]=tree[2*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]+tree[2*ti+1];</a:t>
            </a:r>
          </a:p>
        </p:txBody>
      </p:sp>
      <p:cxnSp>
        <p:nvCxnSpPr>
          <p:cNvPr id="240" name="Straight Connector 239"/>
          <p:cNvCxnSpPr/>
          <p:nvPr/>
        </p:nvCxnSpPr>
        <p:spPr>
          <a:xfrm flipH="1">
            <a:off x="5711003" y="570629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789635" y="5669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 flipH="1">
            <a:off x="2771219" y="570629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849851" y="5669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1345499" y="5743413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381401" y="570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27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757040" y="5725173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76628" y="568805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31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203" grpId="0"/>
      <p:bldP spid="222" grpId="0"/>
      <p:bldP spid="223" grpId="0" animBg="1"/>
      <p:bldP spid="224" grpId="0" animBg="1"/>
      <p:bldP spid="225" grpId="0" animBg="1"/>
      <p:bldP spid="226" grpId="0" animBg="1"/>
      <p:bldP spid="230" grpId="0"/>
      <p:bldP spid="232" grpId="0"/>
      <p:bldP spid="234" grpId="0"/>
      <p:bldP spid="236" grpId="0"/>
      <p:bldP spid="237" grpId="0"/>
      <p:bldP spid="238" grpId="0"/>
      <p:bldP spid="239" grpId="0"/>
      <p:bldP spid="241" grpId="0"/>
      <p:bldP spid="243" grpId="0"/>
      <p:bldP spid="245" grpId="0"/>
      <p:bldP spid="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914319"/>
            <a:ext cx="355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void update(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k,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j,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1332" y="2323404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==j)   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]=a[k];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1332" y="273248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mid =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i+j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)/2;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51332" y="3123902"/>
            <a:ext cx="36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if(k&lt;=mid)    update(k,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mid, 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51332" y="3457067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else    update(k, mid+1, j, 2*ti+1);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51332" y="3824763"/>
            <a:ext cx="35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tree[2*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+ tree[2*ti+1];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97202" y="415869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279087" y="3221764"/>
            <a:ext cx="256906" cy="602999"/>
          </a:xfrm>
          <a:prstGeom prst="rightBrace">
            <a:avLst>
              <a:gd name="adj1" fmla="val 33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98926" y="3170068"/>
            <a:ext cx="4313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From the current node we choose either </a:t>
            </a: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left or right tree where [k k] falls in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49552" y="1914319"/>
            <a:ext cx="589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//k must be a valid index means k must be from 0 to n-1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7202" y="4936292"/>
            <a:ext cx="609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traverse a single path from root to leaf for updating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97202" y="5285936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Length of a path can be at most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(log</a:t>
            </a:r>
            <a:r>
              <a:rPr lang="en-US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97202" y="5670587"/>
            <a:ext cx="511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the complexity for a update query is log</a:t>
            </a:r>
            <a:r>
              <a:rPr lang="en-US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7202" y="4557116"/>
            <a:ext cx="345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Initial call: update(k, 0, n-1, 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5082" y="1975560"/>
            <a:ext cx="6871395" cy="3000328"/>
            <a:chOff x="4935082" y="1975560"/>
            <a:chExt cx="6871395" cy="3000328"/>
          </a:xfrm>
        </p:grpSpPr>
        <p:sp>
          <p:nvSpPr>
            <p:cNvPr id="378" name="Oval 377"/>
            <p:cNvSpPr/>
            <p:nvPr/>
          </p:nvSpPr>
          <p:spPr>
            <a:xfrm>
              <a:off x="8165500" y="1975560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6635085" y="2383564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9766703" y="2382626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5880605" y="2846957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7315920" y="2846957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9069377" y="2865050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0746103" y="2854838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5414843" y="3524388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6324087" y="3524388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6976830" y="3509363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7730006" y="3524388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8650060" y="3542481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9577701" y="3530496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10396143" y="3532269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11242455" y="3532269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4935082" y="4393773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5851739" y="4403594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8226821" y="4411866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9137976" y="4411866"/>
              <a:ext cx="564022" cy="56402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 UPDATE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838200" y="1865362"/>
            <a:ext cx="3916668" cy="624656"/>
            <a:chOff x="1217730" y="5762906"/>
            <a:chExt cx="3916668" cy="624656"/>
          </a:xfrm>
        </p:grpSpPr>
        <p:sp>
          <p:nvSpPr>
            <p:cNvPr id="69" name="TextBox 68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41605" y="1828447"/>
            <a:ext cx="3460443" cy="393730"/>
            <a:chOff x="1251597" y="5510297"/>
            <a:chExt cx="3460443" cy="393730"/>
          </a:xfrm>
        </p:grpSpPr>
        <p:sp>
          <p:nvSpPr>
            <p:cNvPr id="91" name="TextBox 90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46419" y="2509580"/>
            <a:ext cx="240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range is updated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846419" y="2909289"/>
            <a:ext cx="427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 example increase all the elements</a:t>
            </a: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by 2 between a[0] to  a[9]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8081866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516153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683069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519957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01855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368650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470728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845255" y="257975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240368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862806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593309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194184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9725551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0266124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1051867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2" name="Straight Arrow Connector 261"/>
          <p:cNvCxnSpPr>
            <a:stCxn id="303" idx="2"/>
            <a:endCxn id="304" idx="7"/>
          </p:cNvCxnSpPr>
          <p:nvPr/>
        </p:nvCxnSpPr>
        <p:spPr>
          <a:xfrm flipH="1">
            <a:off x="7116508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303" idx="6"/>
            <a:endCxn id="305" idx="1"/>
          </p:cNvCxnSpPr>
          <p:nvPr/>
        </p:nvCxnSpPr>
        <p:spPr>
          <a:xfrm>
            <a:off x="8729522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304" idx="2"/>
            <a:endCxn id="306" idx="0"/>
          </p:cNvCxnSpPr>
          <p:nvPr/>
        </p:nvCxnSpPr>
        <p:spPr>
          <a:xfrm flipH="1">
            <a:off x="6162616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304" idx="6"/>
            <a:endCxn id="307" idx="0"/>
          </p:cNvCxnSpPr>
          <p:nvPr/>
        </p:nvCxnSpPr>
        <p:spPr>
          <a:xfrm>
            <a:off x="7199107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305" idx="2"/>
            <a:endCxn id="308" idx="0"/>
          </p:cNvCxnSpPr>
          <p:nvPr/>
        </p:nvCxnSpPr>
        <p:spPr>
          <a:xfrm flipH="1">
            <a:off x="9351388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305" idx="6"/>
            <a:endCxn id="309" idx="0"/>
          </p:cNvCxnSpPr>
          <p:nvPr/>
        </p:nvCxnSpPr>
        <p:spPr>
          <a:xfrm>
            <a:off x="10330725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306" idx="3"/>
            <a:endCxn id="310" idx="0"/>
          </p:cNvCxnSpPr>
          <p:nvPr/>
        </p:nvCxnSpPr>
        <p:spPr>
          <a:xfrm flipH="1">
            <a:off x="5696854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306" idx="5"/>
            <a:endCxn id="311" idx="0"/>
          </p:cNvCxnSpPr>
          <p:nvPr/>
        </p:nvCxnSpPr>
        <p:spPr>
          <a:xfrm>
            <a:off x="6362028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307" idx="3"/>
            <a:endCxn id="312" idx="0"/>
          </p:cNvCxnSpPr>
          <p:nvPr/>
        </p:nvCxnSpPr>
        <p:spPr>
          <a:xfrm flipH="1">
            <a:off x="7258841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07" idx="5"/>
            <a:endCxn id="313" idx="0"/>
          </p:cNvCxnSpPr>
          <p:nvPr/>
        </p:nvCxnSpPr>
        <p:spPr>
          <a:xfrm>
            <a:off x="7797343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308" idx="3"/>
            <a:endCxn id="314" idx="0"/>
          </p:cNvCxnSpPr>
          <p:nvPr/>
        </p:nvCxnSpPr>
        <p:spPr>
          <a:xfrm flipH="1">
            <a:off x="8932071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308" idx="5"/>
            <a:endCxn id="315" idx="0"/>
          </p:cNvCxnSpPr>
          <p:nvPr/>
        </p:nvCxnSpPr>
        <p:spPr>
          <a:xfrm>
            <a:off x="9550800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309" idx="3"/>
            <a:endCxn id="316" idx="0"/>
          </p:cNvCxnSpPr>
          <p:nvPr/>
        </p:nvCxnSpPr>
        <p:spPr>
          <a:xfrm flipH="1">
            <a:off x="10678154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309" idx="5"/>
            <a:endCxn id="317" idx="0"/>
          </p:cNvCxnSpPr>
          <p:nvPr/>
        </p:nvCxnSpPr>
        <p:spPr>
          <a:xfrm>
            <a:off x="11227526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310" idx="2"/>
            <a:endCxn id="318" idx="0"/>
          </p:cNvCxnSpPr>
          <p:nvPr/>
        </p:nvCxnSpPr>
        <p:spPr>
          <a:xfrm flipH="1">
            <a:off x="5217093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310" idx="6"/>
            <a:endCxn id="319" idx="0"/>
          </p:cNvCxnSpPr>
          <p:nvPr/>
        </p:nvCxnSpPr>
        <p:spPr>
          <a:xfrm>
            <a:off x="5978865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314" idx="2"/>
            <a:endCxn id="320" idx="0"/>
          </p:cNvCxnSpPr>
          <p:nvPr/>
        </p:nvCxnSpPr>
        <p:spPr>
          <a:xfrm flipH="1">
            <a:off x="8508832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314" idx="6"/>
            <a:endCxn id="321" idx="0"/>
          </p:cNvCxnSpPr>
          <p:nvPr/>
        </p:nvCxnSpPr>
        <p:spPr>
          <a:xfrm>
            <a:off x="9214082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772675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742577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090263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046483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8165500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6635085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9766703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5880605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7315920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9069377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10746103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541484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6324087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6976830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7730006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8650060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9577701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10396143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11242455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4935082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5851739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8226821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9137976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2" name="Group 321"/>
          <p:cNvGrpSpPr/>
          <p:nvPr/>
        </p:nvGrpSpPr>
        <p:grpSpPr>
          <a:xfrm>
            <a:off x="846419" y="3669730"/>
            <a:ext cx="3916668" cy="624656"/>
            <a:chOff x="1217730" y="5762906"/>
            <a:chExt cx="3916668" cy="624656"/>
          </a:xfrm>
        </p:grpSpPr>
        <p:sp>
          <p:nvSpPr>
            <p:cNvPr id="323" name="TextBox 322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249824" y="3632815"/>
            <a:ext cx="3460443" cy="393730"/>
            <a:chOff x="1251597" y="5510297"/>
            <a:chExt cx="3460443" cy="393730"/>
          </a:xfrm>
        </p:grpSpPr>
        <p:sp>
          <p:nvSpPr>
            <p:cNvPr id="345" name="TextBox 344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837394" y="4352178"/>
            <a:ext cx="333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 many nodes in the tree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ill be updated?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087575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6015789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6447296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089438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838943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8378553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9291509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9699702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10512800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11353800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509453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5998357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7426758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6666627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8758345" y="35042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9184980" y="281386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0866434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9828841" y="23975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8215716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2768586" y="465101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All the nodes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4938858" y="45861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5895777" y="46015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5409316" y="370713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+4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6322551" y="37043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5895234" y="3023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+6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6973421" y="36810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7733180" y="36976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7314131" y="30068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+4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604435" y="260466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+10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9057949" y="30311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+6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8237236" y="45952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9151976" y="461192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8638775" y="371581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+4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9585159" y="37236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10399640" y="369618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11264843" y="37043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735920" y="304046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+4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9722568" y="259763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+10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126637" y="217151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+20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846419" y="5056301"/>
            <a:ext cx="344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 many nodes in the tree?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1139886" y="53800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837394" y="5752846"/>
            <a:ext cx="461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complexity of range-update?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5378309" y="5716869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O(4</a:t>
            </a:r>
            <a:r>
              <a:rPr lang="en-US" sz="24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= O(</a:t>
            </a:r>
            <a:r>
              <a:rPr lang="en-US" sz="24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07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355" grpId="0"/>
      <p:bldP spid="397" grpId="0"/>
      <p:bldP spid="399" grpId="0"/>
      <p:bldP spid="400" grpId="0"/>
      <p:bldP spid="401" grpId="0"/>
      <p:bldP spid="402" grpId="0"/>
      <p:bldP spid="403" grpId="0"/>
      <p:bldP spid="404" grpId="0"/>
      <p:bldP spid="405" grpId="0"/>
      <p:bldP spid="406" grpId="0"/>
      <p:bldP spid="407" grpId="0"/>
      <p:bldP spid="408" grpId="0"/>
      <p:bldP spid="409" grpId="0"/>
      <p:bldP spid="410" grpId="0"/>
      <p:bldP spid="411" grpId="0"/>
      <p:bldP spid="412" grpId="0"/>
      <p:bldP spid="413" grpId="0"/>
      <p:bldP spid="414" grpId="0"/>
      <p:bldP spid="416" grpId="0"/>
      <p:bldP spid="417" grpId="0"/>
      <p:bldP spid="418" grpId="0"/>
      <p:bldP spid="419" grpId="0"/>
      <p:bldP spid="420" grpId="0"/>
      <p:bldP spid="421" grpId="0"/>
      <p:bldP spid="4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 OF  RANGE  UPDATE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1" y="1541461"/>
            <a:ext cx="598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An array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is given of size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with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number of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1941571"/>
            <a:ext cx="2982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Queries are of two types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830" y="2341681"/>
            <a:ext cx="712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Q1: Updating all the elements of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from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-th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index to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-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index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8830" y="2741791"/>
            <a:ext cx="813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Q2: Finding the sum of all the elements of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from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-th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index to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-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index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3141901"/>
            <a:ext cx="6643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What is the worst case complexity to answer all the queries?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8814" y="3571954"/>
            <a:ext cx="498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 the worst case all the queries are Q1 type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8814" y="3999775"/>
            <a:ext cx="539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Time complexity of each Q1 type query is O(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8814" y="4419480"/>
            <a:ext cx="557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So in the worst case the time complexity is O(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4877244"/>
            <a:ext cx="1001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If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q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= 10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6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and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= 10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then the required time in worst case is 10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9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that surely exceeds 1 second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10050"/>
            <a:ext cx="978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Lazy Propagation deals here to answer each Q1 query in 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log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amount of time in worst case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5705356"/>
            <a:ext cx="468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The time complexity of Q2 query is 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log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endParaRPr lang="en-US" sz="2000" b="1" i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200" y="6076205"/>
            <a:ext cx="790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As a result it will take 10</a:t>
            </a:r>
            <a:r>
              <a:rPr lang="en-US" sz="2000" baseline="30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6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x log10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</a:t>
            </a:r>
            <a:r>
              <a:rPr lang="en-US" sz="2000" dirty="0">
                <a:latin typeface="Adobe Caslon Pro" panose="0205050205050A020403" pitchFamily="18" charset="0"/>
              </a:rPr>
              <a:t>≃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10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7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time that is less than 1 second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val 184"/>
          <p:cNvSpPr/>
          <p:nvPr/>
        </p:nvSpPr>
        <p:spPr>
          <a:xfrm>
            <a:off x="8241347" y="1975560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9842550" y="2382626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8725907" y="3542481"/>
            <a:ext cx="564022" cy="5640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9653548" y="3530496"/>
            <a:ext cx="564022" cy="5640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8302668" y="4411866"/>
            <a:ext cx="564022" cy="5640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9213823" y="4411866"/>
            <a:ext cx="564022" cy="5640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574" y="2518199"/>
            <a:ext cx="447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No change in the original (given) array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60002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2129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81880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70784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830772" y="35042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901268" y="23975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737751" y="1888549"/>
            <a:ext cx="3916668" cy="624656"/>
            <a:chOff x="1217730" y="5762906"/>
            <a:chExt cx="3916668" cy="624656"/>
          </a:xfrm>
        </p:grpSpPr>
        <p:sp>
          <p:nvSpPr>
            <p:cNvPr id="145" name="TextBox 144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41156" y="1851634"/>
            <a:ext cx="3460443" cy="393730"/>
            <a:chOff x="1251597" y="5510297"/>
            <a:chExt cx="3460443" cy="393730"/>
          </a:xfrm>
        </p:grpSpPr>
        <p:sp>
          <p:nvSpPr>
            <p:cNvPr id="167" name="TextBox 166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740536" y="2922633"/>
            <a:ext cx="409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All the ancestors of a relevant node</a:t>
            </a:r>
          </a:p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(including) will be updated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7910" y="3573591"/>
            <a:ext cx="4042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After a relevant node, no node will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b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e updated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7909" y="4267545"/>
            <a:ext cx="3451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 relevant node will contain </a:t>
            </a:r>
          </a:p>
          <a:p>
            <a:r>
              <a:rPr lang="en-US" sz="2000" b="1" i="1" dirty="0">
                <a:latin typeface="Adobe Caslon Pro" panose="0205050205050A020403" pitchFamily="18" charset="0"/>
                <a:ea typeface="Segoe UI Symbol" panose="020B0502040204020203" pitchFamily="34" charset="0"/>
              </a:rPr>
              <a:t>p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ropagation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p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 value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7751" y="4995138"/>
            <a:ext cx="3690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Increase by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2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from a[5]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to 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a[7]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774214" y="15302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43857" y="15302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504257" y="152843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42822" y="5365850"/>
            <a:ext cx="5459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By observation, which nodes should be updated?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05518" y="6603582"/>
            <a:ext cx="2787975" cy="400110"/>
            <a:chOff x="8110158" y="6265249"/>
            <a:chExt cx="2787975" cy="40011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8387321" y="6414041"/>
              <a:ext cx="227895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8110158" y="62652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5</a:t>
              </a:r>
              <a:endPara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585227" y="62652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703683" y="6395906"/>
            <a:ext cx="5461221" cy="400110"/>
            <a:chOff x="4188846" y="6804888"/>
            <a:chExt cx="5461221" cy="400110"/>
          </a:xfrm>
        </p:grpSpPr>
        <p:sp>
          <p:nvSpPr>
            <p:cNvPr id="203" name="TextBox 202"/>
            <p:cNvSpPr txBox="1"/>
            <p:nvPr/>
          </p:nvSpPr>
          <p:spPr>
            <a:xfrm>
              <a:off x="4188846" y="68048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337161" y="68048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9</a:t>
              </a:r>
            </a:p>
          </p:txBody>
        </p:sp>
        <p:cxnSp>
          <p:nvCxnSpPr>
            <p:cNvPr id="205" name="Straight Connector 204"/>
            <p:cNvCxnSpPr>
              <a:stCxn id="203" idx="3"/>
              <a:endCxn id="204" idx="1"/>
            </p:cNvCxnSpPr>
            <p:nvPr/>
          </p:nvCxnSpPr>
          <p:spPr>
            <a:xfrm>
              <a:off x="4501752" y="7004943"/>
              <a:ext cx="4835409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706097" y="6170977"/>
            <a:ext cx="1293716" cy="400110"/>
            <a:chOff x="4188846" y="6804888"/>
            <a:chExt cx="1293716" cy="400110"/>
          </a:xfrm>
        </p:grpSpPr>
        <p:sp>
          <p:nvSpPr>
            <p:cNvPr id="214" name="TextBox 213"/>
            <p:cNvSpPr txBox="1"/>
            <p:nvPr/>
          </p:nvSpPr>
          <p:spPr>
            <a:xfrm>
              <a:off x="4188846" y="68048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169656" y="68048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4</a:t>
              </a:r>
              <a:endPara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16" name="Straight Connector 215"/>
            <p:cNvCxnSpPr>
              <a:stCxn id="214" idx="3"/>
              <a:endCxn id="215" idx="1"/>
            </p:cNvCxnSpPr>
            <p:nvPr/>
          </p:nvCxnSpPr>
          <p:spPr>
            <a:xfrm>
              <a:off x="4501752" y="7004943"/>
              <a:ext cx="66790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/>
          <p:cNvCxnSpPr>
            <a:stCxn id="86" idx="2"/>
          </p:cNvCxnSpPr>
          <p:nvPr/>
        </p:nvCxnSpPr>
        <p:spPr>
          <a:xfrm flipH="1">
            <a:off x="7161865" y="2257571"/>
            <a:ext cx="1076062" cy="215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Arrow Connector 222"/>
          <p:cNvCxnSpPr/>
          <p:nvPr/>
        </p:nvCxnSpPr>
        <p:spPr>
          <a:xfrm flipV="1">
            <a:off x="7195681" y="2246839"/>
            <a:ext cx="1035499" cy="20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6" name="Straight Arrow Connector 225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86" idx="2"/>
            <a:endCxn id="91" idx="0"/>
          </p:cNvCxnSpPr>
          <p:nvPr/>
        </p:nvCxnSpPr>
        <p:spPr>
          <a:xfrm flipH="1">
            <a:off x="9423815" y="2664637"/>
            <a:ext cx="418735" cy="200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014471" y="6229862"/>
            <a:ext cx="4150433" cy="400110"/>
            <a:chOff x="5551147" y="6803848"/>
            <a:chExt cx="4150433" cy="400110"/>
          </a:xfrm>
        </p:grpSpPr>
        <p:sp>
          <p:nvSpPr>
            <p:cNvPr id="234" name="TextBox 233"/>
            <p:cNvSpPr txBox="1"/>
            <p:nvPr/>
          </p:nvSpPr>
          <p:spPr>
            <a:xfrm>
              <a:off x="5551147" y="68038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5</a:t>
              </a:r>
              <a:endPara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9388674" y="68038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9</a:t>
              </a:r>
            </a:p>
          </p:txBody>
        </p:sp>
        <p:cxnSp>
          <p:nvCxnSpPr>
            <p:cNvPr id="236" name="Straight Connector 235"/>
            <p:cNvCxnSpPr>
              <a:stCxn id="234" idx="3"/>
              <a:endCxn id="235" idx="1"/>
            </p:cNvCxnSpPr>
            <p:nvPr/>
          </p:nvCxnSpPr>
          <p:spPr>
            <a:xfrm>
              <a:off x="5864053" y="7003903"/>
              <a:ext cx="352462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9266824" y="2574040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2023424" y="6031321"/>
            <a:ext cx="2787975" cy="400110"/>
            <a:chOff x="8110158" y="6265249"/>
            <a:chExt cx="2787975" cy="400110"/>
          </a:xfrm>
        </p:grpSpPr>
        <p:cxnSp>
          <p:nvCxnSpPr>
            <p:cNvPr id="245" name="Straight Connector 244"/>
            <p:cNvCxnSpPr/>
            <p:nvPr/>
          </p:nvCxnSpPr>
          <p:spPr>
            <a:xfrm flipV="1">
              <a:off x="8387321" y="6414041"/>
              <a:ext cx="2278959" cy="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8110158" y="62652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5</a:t>
              </a:r>
              <a:endPara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0585227" y="62652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637741" y="3586006"/>
            <a:ext cx="4244934" cy="598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636605" y="4297509"/>
            <a:ext cx="4244934" cy="598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635956" y="2910030"/>
            <a:ext cx="4244934" cy="598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7039800" y="5264537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What is updated sum of a[5] to a[7]?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7510995" y="555923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833134" y="555904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How?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039799" y="5853553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How many elements from a[5] to a[7]?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521175" y="6188010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417670" y="618716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(7-5+1)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7040234" y="6443810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So the new sum is (9 + 3x2) = 15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9143514" y="2870378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9148219" y="30766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9361839" y="2933635"/>
            <a:ext cx="130575" cy="213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56076" y="283764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15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265" name="Straight Arrow Connector 264"/>
          <p:cNvCxnSpPr>
            <a:stCxn id="187" idx="0"/>
            <a:endCxn id="88" idx="2"/>
          </p:cNvCxnSpPr>
          <p:nvPr/>
        </p:nvCxnSpPr>
        <p:spPr>
          <a:xfrm flipV="1">
            <a:off x="9425525" y="2664637"/>
            <a:ext cx="413605" cy="2057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9161357" y="2446168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6955656" y="5275707"/>
            <a:ext cx="5236344" cy="15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Arrow Connector 280"/>
          <p:cNvCxnSpPr>
            <a:stCxn id="88" idx="6"/>
            <a:endCxn id="121" idx="0"/>
          </p:cNvCxnSpPr>
          <p:nvPr/>
        </p:nvCxnSpPr>
        <p:spPr>
          <a:xfrm>
            <a:off x="10403152" y="2664637"/>
            <a:ext cx="698574" cy="166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4854720" y="6005086"/>
            <a:ext cx="1293716" cy="400110"/>
            <a:chOff x="4188846" y="6804888"/>
            <a:chExt cx="1293716" cy="400110"/>
          </a:xfrm>
        </p:grpSpPr>
        <p:sp>
          <p:nvSpPr>
            <p:cNvPr id="285" name="TextBox 284"/>
            <p:cNvSpPr txBox="1"/>
            <p:nvPr/>
          </p:nvSpPr>
          <p:spPr>
            <a:xfrm>
              <a:off x="4188846" y="68048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8</a:t>
              </a:r>
              <a:endPara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169656" y="68048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ea typeface="Segoe UI Symbol" panose="020B0502040204020203" pitchFamily="34" charset="0"/>
                </a:rPr>
                <a:t>9</a:t>
              </a:r>
            </a:p>
          </p:txBody>
        </p:sp>
        <p:cxnSp>
          <p:nvCxnSpPr>
            <p:cNvPr id="287" name="Straight Connector 286"/>
            <p:cNvCxnSpPr>
              <a:stCxn id="285" idx="3"/>
              <a:endCxn id="286" idx="1"/>
            </p:cNvCxnSpPr>
            <p:nvPr/>
          </p:nvCxnSpPr>
          <p:spPr>
            <a:xfrm>
              <a:off x="4501752" y="7004943"/>
              <a:ext cx="66790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121" idx="0"/>
            <a:endCxn id="186" idx="6"/>
          </p:cNvCxnSpPr>
          <p:nvPr/>
        </p:nvCxnSpPr>
        <p:spPr>
          <a:xfrm flipH="1" flipV="1">
            <a:off x="10406572" y="2664637"/>
            <a:ext cx="695154" cy="166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6983523" y="5310966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What is updated sum of a[5] to a[9]?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454718" y="5605663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8776857" y="560547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15 + 9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9999071" y="2477910"/>
            <a:ext cx="275866" cy="239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9840007" y="23712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24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311" name="Straight Arrow Connector 310"/>
          <p:cNvCxnSpPr>
            <a:endCxn id="185" idx="6"/>
          </p:cNvCxnSpPr>
          <p:nvPr/>
        </p:nvCxnSpPr>
        <p:spPr>
          <a:xfrm flipH="1" flipV="1">
            <a:off x="8805369" y="2257571"/>
            <a:ext cx="1157512" cy="1861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874242" y="5308958"/>
            <a:ext cx="5236344" cy="15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6891332" y="5396204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What is updated sum of a[0] to a[9]?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362527" y="569090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8684666" y="569071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 + 24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8402734" y="2057119"/>
            <a:ext cx="273045" cy="24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8233354" y="194192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36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6856419" y="5316306"/>
            <a:ext cx="5236344" cy="15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2574" y="5726825"/>
            <a:ext cx="4831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Now, use LP to identify the updated nodes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6678440" y="5383943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Only the green nodes have been updated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655486" y="5303618"/>
            <a:ext cx="5454245" cy="15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6379888" y="5343309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What does the figure indicate?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362385" y="5686701"/>
            <a:ext cx="604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All the nodes from root to relevant node are updated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362385" y="6057224"/>
            <a:ext cx="5860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But all the nodes under the relevant node will gain 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 propagation of +2 at the time of Q2 query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8" grpId="0" animBg="1"/>
      <p:bldP spid="189" grpId="0" animBg="1"/>
      <p:bldP spid="190" grpId="0" animBg="1"/>
      <p:bldP spid="191" grpId="0" animBg="1"/>
      <p:bldP spid="31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220" grpId="0" animBg="1"/>
      <p:bldP spid="224" grpId="0" animBg="1"/>
      <p:bldP spid="242" grpId="0" animBg="1"/>
      <p:bldP spid="248" grpId="0" animBg="1"/>
      <p:bldP spid="249" grpId="0" animBg="1"/>
      <p:bldP spid="251" grpId="0" animBg="1"/>
      <p:bldP spid="252" grpId="0"/>
      <p:bldP spid="255" grpId="0"/>
      <p:bldP spid="256" grpId="0"/>
      <p:bldP spid="257" grpId="0"/>
      <p:bldP spid="258" grpId="0"/>
      <p:bldP spid="259" grpId="0"/>
      <p:bldP spid="260" grpId="0"/>
      <p:bldP spid="187" grpId="0" animBg="1"/>
      <p:bldP spid="250" grpId="0"/>
      <p:bldP spid="263" grpId="0" animBg="1"/>
      <p:bldP spid="261" grpId="0"/>
      <p:bldP spid="266" grpId="0" animBg="1"/>
      <p:bldP spid="274" grpId="0" animBg="1"/>
      <p:bldP spid="291" grpId="0" animBg="1"/>
      <p:bldP spid="302" grpId="0"/>
      <p:bldP spid="303" grpId="0"/>
      <p:bldP spid="304" grpId="0"/>
      <p:bldP spid="306" grpId="0" animBg="1"/>
      <p:bldP spid="307" grpId="0"/>
      <p:bldP spid="312" grpId="0" animBg="1"/>
      <p:bldP spid="313" grpId="0"/>
      <p:bldP spid="314" grpId="0"/>
      <p:bldP spid="315" grpId="0"/>
      <p:bldP spid="316" grpId="0" animBg="1"/>
      <p:bldP spid="317" grpId="0"/>
      <p:bldP spid="320" grpId="0" animBg="1"/>
      <p:bldP spid="193" grpId="0"/>
      <p:bldP spid="319" grpId="0"/>
      <p:bldP spid="322" grpId="0" animBg="1"/>
      <p:bldP spid="321" grpId="0"/>
      <p:bldP spid="323" grpId="0"/>
      <p:bldP spid="3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77830" y="2702728"/>
            <a:ext cx="4335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denotes a Q1 query (range-update)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4794" y="1918154"/>
            <a:ext cx="412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Format of the range-update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102906" y="2292709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x  y  k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77127" y="3137344"/>
            <a:ext cx="311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Increase all the elements 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rom a[x] to a[y] by k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1251" y="3917408"/>
            <a:ext cx="4222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Mark the nodes that will be updated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or the following range-update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00614" y="5435577"/>
            <a:ext cx="3916668" cy="624656"/>
            <a:chOff x="1217730" y="5762906"/>
            <a:chExt cx="3916668" cy="624656"/>
          </a:xfrm>
        </p:grpSpPr>
        <p:sp>
          <p:nvSpPr>
            <p:cNvPr id="210" name="TextBox 209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204019" y="5398662"/>
            <a:ext cx="3460443" cy="393730"/>
            <a:chOff x="1251597" y="5510297"/>
            <a:chExt cx="3460443" cy="393730"/>
          </a:xfrm>
        </p:grpSpPr>
        <p:sp>
          <p:nvSpPr>
            <p:cNvPr id="269" name="TextBox 268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838480" y="623407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384" y="610927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2862500" y="50566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223717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571679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8236892" y="1976325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6776463" y="2396723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2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00" idx="6"/>
            <a:endCxn id="88" idx="1"/>
          </p:cNvCxnSpPr>
          <p:nvPr/>
        </p:nvCxnSpPr>
        <p:spPr>
          <a:xfrm>
            <a:off x="8800914" y="2258336"/>
            <a:ext cx="1120815" cy="206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9839130" y="2376322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05" idx="2"/>
            <a:endCxn id="91" idx="0"/>
          </p:cNvCxnSpPr>
          <p:nvPr/>
        </p:nvCxnSpPr>
        <p:spPr>
          <a:xfrm flipH="1">
            <a:off x="9423815" y="2658333"/>
            <a:ext cx="415315" cy="206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>
            <a:off x="9141804" y="2863570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9154615" y="30143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305" idx="6"/>
            <a:endCxn id="92" idx="0"/>
          </p:cNvCxnSpPr>
          <p:nvPr/>
        </p:nvCxnSpPr>
        <p:spPr>
          <a:xfrm>
            <a:off x="10403152" y="2658333"/>
            <a:ext cx="697389" cy="196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10885771" y="286735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2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8122206" y="49491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6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200" grpId="0"/>
      <p:bldP spid="202" grpId="0"/>
      <p:bldP spid="207" grpId="0"/>
      <p:bldP spid="280" grpId="0"/>
      <p:bldP spid="4" grpId="0" animBg="1"/>
      <p:bldP spid="295" grpId="0"/>
      <p:bldP spid="296" grpId="0"/>
      <p:bldP spid="297" grpId="0"/>
      <p:bldP spid="300" grpId="0" animBg="1"/>
      <p:bldP spid="301" grpId="0"/>
      <p:bldP spid="305" grpId="0" animBg="1"/>
      <p:bldP spid="308" grpId="0" animBg="1"/>
      <p:bldP spid="309" grpId="0"/>
      <p:bldP spid="3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77830" y="2702728"/>
            <a:ext cx="4335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denotes a Q1 query (range-update)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4794" y="1918154"/>
            <a:ext cx="412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Format of the range-update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102906" y="2292709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x  y  k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77127" y="3137344"/>
            <a:ext cx="311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Increase all the elements 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rom a[x] to a[y] by k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1251" y="3917408"/>
            <a:ext cx="4222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Mark the nodes that will be updated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or the following range-update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00614" y="5435577"/>
            <a:ext cx="3916668" cy="624656"/>
            <a:chOff x="1217730" y="5762906"/>
            <a:chExt cx="3916668" cy="624656"/>
          </a:xfrm>
        </p:grpSpPr>
        <p:sp>
          <p:nvSpPr>
            <p:cNvPr id="210" name="TextBox 209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204019" y="5398662"/>
            <a:ext cx="3460443" cy="393730"/>
            <a:chOff x="1251597" y="5510297"/>
            <a:chExt cx="3460443" cy="393730"/>
          </a:xfrm>
        </p:grpSpPr>
        <p:sp>
          <p:nvSpPr>
            <p:cNvPr id="269" name="TextBox 268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838480" y="623407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384" y="610927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2862500" y="50566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223717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571679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8236892" y="1976325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6029233" y="2874479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2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00" idx="6"/>
            <a:endCxn id="88" idx="1"/>
          </p:cNvCxnSpPr>
          <p:nvPr/>
        </p:nvCxnSpPr>
        <p:spPr>
          <a:xfrm>
            <a:off x="8800914" y="2258336"/>
            <a:ext cx="1120815" cy="206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9839130" y="2376322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305" idx="2"/>
            <a:endCxn id="91" idx="0"/>
          </p:cNvCxnSpPr>
          <p:nvPr/>
        </p:nvCxnSpPr>
        <p:spPr>
          <a:xfrm flipH="1">
            <a:off x="9423815" y="2658333"/>
            <a:ext cx="415315" cy="206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>
            <a:off x="9141804" y="2863570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9154615" y="301432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305" idx="6"/>
            <a:endCxn id="92" idx="0"/>
          </p:cNvCxnSpPr>
          <p:nvPr/>
        </p:nvCxnSpPr>
        <p:spPr>
          <a:xfrm>
            <a:off x="10403152" y="2658333"/>
            <a:ext cx="697389" cy="196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10885771" y="286735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2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8122206" y="49491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18449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1   3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7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5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474353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859891" y="48288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21108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69070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78193" y="50952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39410" y="510720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706477" y="2391439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388347" y="2844712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0" idx="6"/>
            <a:endCxn id="121" idx="0"/>
          </p:cNvCxnSpPr>
          <p:nvPr/>
        </p:nvCxnSpPr>
        <p:spPr>
          <a:xfrm>
            <a:off x="7270499" y="2673450"/>
            <a:ext cx="399859" cy="1712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0" idx="2"/>
            <a:endCxn id="89" idx="0"/>
          </p:cNvCxnSpPr>
          <p:nvPr/>
        </p:nvCxnSpPr>
        <p:spPr>
          <a:xfrm flipH="1">
            <a:off x="6235043" y="2673450"/>
            <a:ext cx="471434" cy="173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419716" y="29975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56650" y="4826387"/>
            <a:ext cx="1175973" cy="670558"/>
            <a:chOff x="4839544" y="6494169"/>
            <a:chExt cx="1175973" cy="670558"/>
          </a:xfrm>
        </p:grpSpPr>
        <p:sp>
          <p:nvSpPr>
            <p:cNvPr id="10" name="Rectangle 9"/>
            <p:cNvSpPr/>
            <p:nvPr/>
          </p:nvSpPr>
          <p:spPr>
            <a:xfrm>
              <a:off x="4905324" y="6494169"/>
              <a:ext cx="1097996" cy="55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39544" y="675262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00761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8723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240083" y="3109376"/>
            <a:ext cx="364423" cy="226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9154615" y="30286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+7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301" grpId="0"/>
      <p:bldP spid="305" grpId="0" animBg="1"/>
      <p:bldP spid="308" grpId="0" animBg="1"/>
      <p:bldP spid="310" grpId="0"/>
      <p:bldP spid="114" grpId="0" animBg="1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7" grpId="0"/>
      <p:bldP spid="13" grpId="0" animBg="1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77830" y="2702728"/>
            <a:ext cx="4335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denotes a Q1 query (range-update)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4794" y="1918154"/>
            <a:ext cx="412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Format of the range-update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102906" y="2292709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x  y  k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77127" y="3137344"/>
            <a:ext cx="311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Increase all the elements 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rom a[x] to a[y] by k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1251" y="3917408"/>
            <a:ext cx="4222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Mark the nodes that will be updated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or the following range-update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00614" y="5435577"/>
            <a:ext cx="3916668" cy="624656"/>
            <a:chOff x="1217730" y="5762906"/>
            <a:chExt cx="3916668" cy="624656"/>
          </a:xfrm>
        </p:grpSpPr>
        <p:sp>
          <p:nvSpPr>
            <p:cNvPr id="210" name="TextBox 209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204019" y="5398662"/>
            <a:ext cx="3460443" cy="393730"/>
            <a:chOff x="1251597" y="5510297"/>
            <a:chExt cx="3460443" cy="393730"/>
          </a:xfrm>
        </p:grpSpPr>
        <p:sp>
          <p:nvSpPr>
            <p:cNvPr id="269" name="TextBox 268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838480" y="623407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384" y="610927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2862500" y="50566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223717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571679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8236892" y="1976325"/>
            <a:ext cx="564022" cy="5640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8122206" y="49491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18449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1   3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7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5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474353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859891" y="48288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21108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69070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78193" y="50952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39410" y="510720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45241" y="205648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56650" y="4826387"/>
            <a:ext cx="1175973" cy="670558"/>
            <a:chOff x="4839544" y="6494169"/>
            <a:chExt cx="1175973" cy="670558"/>
          </a:xfrm>
        </p:grpSpPr>
        <p:sp>
          <p:nvSpPr>
            <p:cNvPr id="10" name="Rectangle 9"/>
            <p:cNvSpPr/>
            <p:nvPr/>
          </p:nvSpPr>
          <p:spPr>
            <a:xfrm>
              <a:off x="4905324" y="6494169"/>
              <a:ext cx="1097996" cy="55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39544" y="675262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00761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8723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154615" y="30286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+7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43141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9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699045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419716" y="29975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8055" y="4804415"/>
            <a:ext cx="3516207" cy="432614"/>
            <a:chOff x="1148055" y="4804415"/>
            <a:chExt cx="3516207" cy="432614"/>
          </a:xfrm>
        </p:grpSpPr>
        <p:sp>
          <p:nvSpPr>
            <p:cNvPr id="141" name="TextBox 140"/>
            <p:cNvSpPr txBox="1"/>
            <p:nvPr/>
          </p:nvSpPr>
          <p:spPr>
            <a:xfrm>
              <a:off x="1148055" y="480441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01340" y="480841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22474" y="481140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75759" y="481540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513443" y="481985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66728" y="482385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87862" y="482684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541147" y="483084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44183" y="483292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197468" y="483691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5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122" grpId="0"/>
      <p:bldP spid="1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78040" y="2312774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a[5]  to  a[6]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4794" y="1918154"/>
            <a:ext cx="5651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Find the increment gained by the following ranges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00614" y="5435577"/>
            <a:ext cx="3916668" cy="624656"/>
            <a:chOff x="1217730" y="5762906"/>
            <a:chExt cx="3916668" cy="624656"/>
          </a:xfrm>
        </p:grpSpPr>
        <p:sp>
          <p:nvSpPr>
            <p:cNvPr id="210" name="TextBox 209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204019" y="5398662"/>
            <a:ext cx="3460443" cy="393730"/>
            <a:chOff x="1251597" y="5510297"/>
            <a:chExt cx="3460443" cy="393730"/>
          </a:xfrm>
        </p:grpSpPr>
        <p:sp>
          <p:nvSpPr>
            <p:cNvPr id="269" name="TextBox 268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838480" y="623407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384" y="610927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2862500" y="50566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223717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571679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8122206" y="49491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18449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1   3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7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5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474353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859891" y="48288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21108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69070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78193" y="50952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39410" y="510720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45241" y="205648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56650" y="4826387"/>
            <a:ext cx="1175973" cy="670558"/>
            <a:chOff x="4839544" y="6494169"/>
            <a:chExt cx="1175973" cy="670558"/>
          </a:xfrm>
        </p:grpSpPr>
        <p:sp>
          <p:nvSpPr>
            <p:cNvPr id="10" name="Rectangle 9"/>
            <p:cNvSpPr/>
            <p:nvPr/>
          </p:nvSpPr>
          <p:spPr>
            <a:xfrm>
              <a:off x="4905324" y="6494169"/>
              <a:ext cx="1097996" cy="55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39544" y="675262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00761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8723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154615" y="30286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+7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43141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9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699045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419716" y="29975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8055" y="4804415"/>
            <a:ext cx="3516207" cy="432614"/>
            <a:chOff x="1148055" y="4804415"/>
            <a:chExt cx="3516207" cy="432614"/>
          </a:xfrm>
        </p:grpSpPr>
        <p:sp>
          <p:nvSpPr>
            <p:cNvPr id="141" name="TextBox 140"/>
            <p:cNvSpPr txBox="1"/>
            <p:nvPr/>
          </p:nvSpPr>
          <p:spPr>
            <a:xfrm>
              <a:off x="1148055" y="480441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01340" y="480841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22474" y="481140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75759" y="481540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513443" y="481985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66728" y="482385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87862" y="482684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541147" y="483084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44183" y="483292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197468" y="483691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148055" y="2664637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Unit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79618" y="4882013"/>
            <a:ext cx="641957" cy="1112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217867" y="2664637"/>
            <a:ext cx="1295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Total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69598" y="26689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463730" y="264917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8x2 = 16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997071" y="19708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349802" y="24389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endCxn id="97" idx="0"/>
          </p:cNvCxnSpPr>
          <p:nvPr/>
        </p:nvCxnSpPr>
        <p:spPr>
          <a:xfrm flipH="1">
            <a:off x="9004498" y="3346473"/>
            <a:ext cx="205905" cy="196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774727" y="31078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+8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31" grpId="0"/>
      <p:bldP spid="132" grpId="0" animBg="1"/>
      <p:bldP spid="133" grpId="0"/>
      <p:bldP spid="135" grpId="0"/>
      <p:bldP spid="138" grpId="0"/>
      <p:bldP spid="152" grpId="0"/>
      <p:bldP spid="153" grpId="0"/>
      <p:bldP spid="1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78040" y="2312774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a[5]  to  a[6]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4794" y="1918154"/>
            <a:ext cx="5651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Find the increment gained by the following ranges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800614" y="5435577"/>
            <a:ext cx="3916668" cy="624656"/>
            <a:chOff x="1217730" y="5762906"/>
            <a:chExt cx="3916668" cy="624656"/>
          </a:xfrm>
        </p:grpSpPr>
        <p:sp>
          <p:nvSpPr>
            <p:cNvPr id="210" name="TextBox 209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204019" y="5398662"/>
            <a:ext cx="3460443" cy="393730"/>
            <a:chOff x="1251597" y="5510297"/>
            <a:chExt cx="3460443" cy="393730"/>
          </a:xfrm>
        </p:grpSpPr>
        <p:sp>
          <p:nvSpPr>
            <p:cNvPr id="269" name="TextBox 268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838480" y="623407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384" y="610927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2862500" y="50566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223717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571679" y="506864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8122206" y="49491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18449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1   3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7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5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474353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859891" y="48288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21108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69070" y="4840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78193" y="50952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39410" y="510720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45241" y="205648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56650" y="4826387"/>
            <a:ext cx="1175973" cy="670558"/>
            <a:chOff x="4839544" y="6494169"/>
            <a:chExt cx="1175973" cy="670558"/>
          </a:xfrm>
        </p:grpSpPr>
        <p:sp>
          <p:nvSpPr>
            <p:cNvPr id="10" name="Rectangle 9"/>
            <p:cNvSpPr/>
            <p:nvPr/>
          </p:nvSpPr>
          <p:spPr>
            <a:xfrm>
              <a:off x="4905324" y="6494169"/>
              <a:ext cx="1097996" cy="55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39544" y="675262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00761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48723" y="676461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+7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154615" y="30286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+7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43141" y="623162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9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699045" y="6106823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419716" y="29975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8055" y="4804415"/>
            <a:ext cx="3516207" cy="432614"/>
            <a:chOff x="1148055" y="4804415"/>
            <a:chExt cx="3516207" cy="432614"/>
          </a:xfrm>
        </p:grpSpPr>
        <p:sp>
          <p:nvSpPr>
            <p:cNvPr id="141" name="TextBox 140"/>
            <p:cNvSpPr txBox="1"/>
            <p:nvPr/>
          </p:nvSpPr>
          <p:spPr>
            <a:xfrm>
              <a:off x="1148055" y="480441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501340" y="480841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22474" y="481140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75759" y="481540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513443" y="481985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66728" y="482385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87862" y="482684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541147" y="483084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844183" y="483292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197468" y="483691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148055" y="2664637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Unit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34414" y="4882013"/>
            <a:ext cx="360871" cy="1112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217867" y="2664637"/>
            <a:ext cx="1295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Total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69598" y="26689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463730" y="264917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8x2 = 16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997071" y="19708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349802" y="24389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endCxn id="97" idx="0"/>
          </p:cNvCxnSpPr>
          <p:nvPr/>
        </p:nvCxnSpPr>
        <p:spPr>
          <a:xfrm flipH="1">
            <a:off x="9004498" y="3346473"/>
            <a:ext cx="205905" cy="196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774727" y="31078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+8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31058" y="3279388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a[5]  to  a[5]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01073" y="3631251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Unit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170885" y="3631251"/>
            <a:ext cx="1295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Total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22616" y="36355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16748" y="3615793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8x1 = 8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8266739" y="383039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+8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52" grpId="0"/>
      <p:bldP spid="153" grpId="0"/>
      <p:bldP spid="154" grpId="0"/>
      <p:bldP spid="151" grpId="0"/>
      <p:bldP spid="155" grpId="0"/>
      <p:bldP spid="156" grpId="0"/>
      <p:bldP spid="157" grpId="0"/>
      <p:bldP spid="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SEGMENT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44493" y="1877688"/>
            <a:ext cx="10290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The main idea is to build a tree of height 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log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from the input data before answering the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493" y="2270404"/>
            <a:ext cx="850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For each query answer from the tree rather than searching the array from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to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endParaRPr lang="en-US" sz="2000" b="1" i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493" y="2670498"/>
            <a:ext cx="495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The tree maintains the following properties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42" y="3061932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The root is located at index-1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742" y="3469012"/>
            <a:ext cx="9024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Left child of index-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is located at index-2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and right child is located as index-(2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+1)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6742" y="3892490"/>
            <a:ext cx="5174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Parent of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index-</a:t>
            </a:r>
            <a:r>
              <a:rPr lang="en-US" sz="2000" b="1" i="1" dirty="0" err="1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 is located at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index-floor(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/2)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4493" y="4696211"/>
            <a:ext cx="551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Each node of the tree deals with 3 indices 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4493" y="5118239"/>
            <a:ext cx="107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 together defines a range and a node stores the sum of the elements from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to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of the given array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493" y="5538296"/>
            <a:ext cx="497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indicates the index of the node in the tree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4493" y="5949640"/>
            <a:ext cx="744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Segment tree follows divide and conquer approach to build the tree 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4493" y="4315968"/>
            <a:ext cx="556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It implies Segment Tree as a complete binary tree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60002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2129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81880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70784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830772" y="35042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719741" y="2422733"/>
            <a:ext cx="3916668" cy="624656"/>
            <a:chOff x="1217730" y="5762906"/>
            <a:chExt cx="3916668" cy="624656"/>
          </a:xfrm>
        </p:grpSpPr>
        <p:sp>
          <p:nvSpPr>
            <p:cNvPr id="145" name="TextBox 144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23146" y="2385818"/>
            <a:ext cx="3460443" cy="393730"/>
            <a:chOff x="1251597" y="5510297"/>
            <a:chExt cx="3460443" cy="393730"/>
          </a:xfrm>
        </p:grpSpPr>
        <p:sp>
          <p:nvSpPr>
            <p:cNvPr id="167" name="TextBox 166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756204" y="206439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25847" y="206439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486247" y="20626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86" idx="2"/>
          </p:cNvCxnSpPr>
          <p:nvPr/>
        </p:nvCxnSpPr>
        <p:spPr>
          <a:xfrm flipH="1">
            <a:off x="7161865" y="2257571"/>
            <a:ext cx="1076062" cy="215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6" name="Straight Arrow Connector 225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91" idx="0"/>
          </p:cNvCxnSpPr>
          <p:nvPr/>
        </p:nvCxnSpPr>
        <p:spPr>
          <a:xfrm flipH="1">
            <a:off x="9423815" y="2664637"/>
            <a:ext cx="418735" cy="200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9266824" y="2574040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9148219" y="30766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9161357" y="2446168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Arrow Connector 280"/>
          <p:cNvCxnSpPr>
            <a:stCxn id="88" idx="6"/>
            <a:endCxn id="121" idx="0"/>
          </p:cNvCxnSpPr>
          <p:nvPr/>
        </p:nvCxnSpPr>
        <p:spPr>
          <a:xfrm>
            <a:off x="10403152" y="2664637"/>
            <a:ext cx="698574" cy="166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98558" y="2377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19741" y="3152284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75645" y="3027485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9272167" y="2951398"/>
            <a:ext cx="253349" cy="22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40005" y="284631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15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86349" y="2488964"/>
            <a:ext cx="305387" cy="19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53260" y="24237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24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5515" y="2034981"/>
            <a:ext cx="359767" cy="27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303146" y="198723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36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  <p:bldP spid="183" grpId="0"/>
      <p:bldP spid="250" grpId="0"/>
      <p:bldP spid="202" grpId="0"/>
      <p:bldP spid="207" grpId="0" animBg="1"/>
      <p:bldP spid="209" grpId="0" animBg="1"/>
      <p:bldP spid="261" grpId="0"/>
      <p:bldP spid="212" grpId="0" animBg="1"/>
      <p:bldP spid="211" grpId="0"/>
      <p:bldP spid="221" grpId="0" animBg="1"/>
      <p:bldP spid="2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56081" y="325089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60002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58864" y="35194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81880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70784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830772" y="350425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719741" y="2422733"/>
            <a:ext cx="3916668" cy="624656"/>
            <a:chOff x="1217730" y="5762906"/>
            <a:chExt cx="3916668" cy="624656"/>
          </a:xfrm>
        </p:grpSpPr>
        <p:sp>
          <p:nvSpPr>
            <p:cNvPr id="145" name="TextBox 144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23146" y="2385818"/>
            <a:ext cx="3460443" cy="393730"/>
            <a:chOff x="1251597" y="5510297"/>
            <a:chExt cx="3460443" cy="393730"/>
          </a:xfrm>
        </p:grpSpPr>
        <p:sp>
          <p:nvSpPr>
            <p:cNvPr id="167" name="TextBox 166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2756204" y="21071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25847" y="21071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486247" y="2105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86" idx="2"/>
          </p:cNvCxnSpPr>
          <p:nvPr/>
        </p:nvCxnSpPr>
        <p:spPr>
          <a:xfrm flipH="1">
            <a:off x="7161865" y="2257571"/>
            <a:ext cx="1076062" cy="215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6" name="Straight Arrow Connector 225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91" idx="0"/>
          </p:cNvCxnSpPr>
          <p:nvPr/>
        </p:nvCxnSpPr>
        <p:spPr>
          <a:xfrm flipH="1">
            <a:off x="9423815" y="2664637"/>
            <a:ext cx="418735" cy="200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9266824" y="2574040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161357" y="2446168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Arrow Connector 280"/>
          <p:cNvCxnSpPr>
            <a:stCxn id="88" idx="6"/>
            <a:endCxn id="121" idx="0"/>
          </p:cNvCxnSpPr>
          <p:nvPr/>
        </p:nvCxnSpPr>
        <p:spPr>
          <a:xfrm>
            <a:off x="10403152" y="2664637"/>
            <a:ext cx="698574" cy="166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98558" y="2377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19741" y="3152284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75645" y="3027485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9272167" y="2951398"/>
            <a:ext cx="253349" cy="22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40005" y="284631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15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86349" y="2488964"/>
            <a:ext cx="305387" cy="19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53260" y="24237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24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5515" y="2034981"/>
            <a:ext cx="359767" cy="27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303146" y="198723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36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19741" y="380061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1   5   6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375645" y="367581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2782648" y="1883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152291" y="1883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737416" y="375548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7559" y="3593497"/>
            <a:ext cx="701902" cy="27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8747735" y="349387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17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21651" y="4448950"/>
            <a:ext cx="4257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W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hat is the value of Node: (5, 7, 6)?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21427" y="4831776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Is it 17 + 2 = 19?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403575" y="484041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NO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021426" y="5277351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It is 25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945598" y="5273562"/>
            <a:ext cx="15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But how?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021426" y="5721349"/>
            <a:ext cx="2631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It is: 17 + 2 + (2 x 3)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05225" y="5973393"/>
            <a:ext cx="0" cy="33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243773" y="6534199"/>
            <a:ext cx="18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Propagation value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3004549" y="5990184"/>
            <a:ext cx="9321" cy="650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3125847" y="6245007"/>
            <a:ext cx="28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 of nodes in the segments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04210" y="2980298"/>
            <a:ext cx="445918" cy="27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9164905" y="3109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9159115" y="28490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9885587" y="2523898"/>
            <a:ext cx="499421" cy="302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9848377" y="241478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274629" y="2091665"/>
            <a:ext cx="499421" cy="302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8247732" y="20142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8" grpId="0" animBg="1"/>
      <p:bldP spid="237" grpId="0"/>
      <p:bldP spid="238" grpId="0"/>
      <p:bldP spid="240" grpId="0"/>
      <p:bldP spid="12" grpId="0" animBg="1"/>
      <p:bldP spid="241" grpId="0"/>
      <p:bldP spid="254" grpId="0"/>
      <p:bldP spid="262" grpId="0"/>
      <p:bldP spid="264" grpId="0"/>
      <p:bldP spid="267" grpId="0"/>
      <p:bldP spid="268" grpId="0"/>
      <p:bldP spid="269" grpId="0"/>
      <p:bldP spid="270" grpId="0"/>
      <p:bldP spid="272" grpId="0"/>
      <p:bldP spid="18" grpId="0" animBg="1"/>
      <p:bldP spid="273" grpId="0"/>
      <p:bldP spid="277" grpId="0" animBg="1"/>
      <p:bldP spid="275" grpId="0"/>
      <p:bldP spid="280" grpId="0" animBg="1"/>
      <p:bldP spid="2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60002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2129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81880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70784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770712" y="35554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98558" y="2377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19741" y="3152284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75645" y="3027485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9272167" y="2951398"/>
            <a:ext cx="253349" cy="22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92142" y="28806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86349" y="2488964"/>
            <a:ext cx="305387" cy="19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60565" y="24597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5515" y="2034981"/>
            <a:ext cx="359767" cy="27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278488" y="19702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19741" y="380061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1   5   6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375645" y="367581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8737416" y="375548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9148219" y="30766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719741" y="4489081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1   0   9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375645" y="4364282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719741" y="2422733"/>
            <a:ext cx="3916668" cy="624656"/>
            <a:chOff x="1217730" y="5762906"/>
            <a:chExt cx="3916668" cy="624656"/>
          </a:xfrm>
        </p:grpSpPr>
        <p:sp>
          <p:nvSpPr>
            <p:cNvPr id="203" name="TextBox 202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123146" y="2385818"/>
            <a:ext cx="3460443" cy="393730"/>
            <a:chOff x="1251597" y="5510297"/>
            <a:chExt cx="3460443" cy="393730"/>
          </a:xfrm>
        </p:grpSpPr>
        <p:sp>
          <p:nvSpPr>
            <p:cNvPr id="246" name="TextBox 245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2756204" y="21071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847" y="21071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3486247" y="2105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82648" y="1883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52291" y="1883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767647" y="16682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137290" y="16682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471668" y="16752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841311" y="16752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193618" y="168169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041668" y="166709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411311" y="166709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745689" y="16740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115332" y="16740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467639" y="168052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8239086" y="2176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2367" y="1970271"/>
            <a:ext cx="690903" cy="31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8283316" y="19694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263" grpId="0"/>
      <p:bldP spid="264" grpId="0"/>
      <p:bldP spid="265" grpId="0"/>
      <p:bldP spid="267" grpId="0"/>
      <p:bldP spid="268" grpId="0"/>
      <p:bldP spid="269" grpId="0"/>
      <p:bldP spid="270" grpId="0"/>
      <p:bldP spid="271" grpId="0"/>
      <p:bldP spid="272" grpId="0"/>
      <p:bldP spid="274" grpId="0"/>
      <p:bldP spid="276" grpId="0"/>
      <p:bldP spid="3" grpId="0" animBg="1"/>
      <p:bldP spid="2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60002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2129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81880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70784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770712" y="35554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86" idx="2"/>
          </p:cNvCxnSpPr>
          <p:nvPr/>
        </p:nvCxnSpPr>
        <p:spPr>
          <a:xfrm flipH="1">
            <a:off x="7161865" y="2257571"/>
            <a:ext cx="1076062" cy="215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6" name="Straight Arrow Connector 225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91" idx="0"/>
          </p:cNvCxnSpPr>
          <p:nvPr/>
        </p:nvCxnSpPr>
        <p:spPr>
          <a:xfrm flipH="1">
            <a:off x="9423815" y="2664637"/>
            <a:ext cx="418735" cy="200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9266824" y="2574040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161357" y="2446168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Arrow Connector 280"/>
          <p:cNvCxnSpPr>
            <a:stCxn id="88" idx="6"/>
            <a:endCxn id="121" idx="0"/>
          </p:cNvCxnSpPr>
          <p:nvPr/>
        </p:nvCxnSpPr>
        <p:spPr>
          <a:xfrm>
            <a:off x="10403152" y="2664637"/>
            <a:ext cx="698574" cy="166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98558" y="2377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19741" y="3152284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1   5   7   2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375645" y="3027485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9272167" y="2951398"/>
            <a:ext cx="253349" cy="22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92142" y="28806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86349" y="2488964"/>
            <a:ext cx="305387" cy="19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60565" y="24597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5515" y="2034981"/>
            <a:ext cx="359767" cy="27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278488" y="19702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19741" y="380061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1   5   6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375645" y="3675818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119" idx="0"/>
          </p:cNvCxnSpPr>
          <p:nvPr/>
        </p:nvCxnSpPr>
        <p:spPr>
          <a:xfrm flipH="1">
            <a:off x="9004109" y="3359161"/>
            <a:ext cx="195073" cy="196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737416" y="375548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1" idx="5"/>
            <a:endCxn id="112" idx="0"/>
          </p:cNvCxnSpPr>
          <p:nvPr/>
        </p:nvCxnSpPr>
        <p:spPr>
          <a:xfrm>
            <a:off x="9623227" y="3346473"/>
            <a:ext cx="311767" cy="160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9148219" y="30766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9741" y="4489081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1   0   9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375645" y="4364282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719741" y="2422733"/>
            <a:ext cx="3916668" cy="624656"/>
            <a:chOff x="1217730" y="5762906"/>
            <a:chExt cx="3916668" cy="624656"/>
          </a:xfrm>
        </p:grpSpPr>
        <p:sp>
          <p:nvSpPr>
            <p:cNvPr id="203" name="TextBox 202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217730" y="5762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123146" y="2385818"/>
            <a:ext cx="3460443" cy="393730"/>
            <a:chOff x="1251597" y="5510297"/>
            <a:chExt cx="3460443" cy="393730"/>
          </a:xfrm>
        </p:grpSpPr>
        <p:sp>
          <p:nvSpPr>
            <p:cNvPr id="246" name="TextBox 245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2756204" y="21071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847" y="21071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3486247" y="2105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82648" y="1883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52291" y="1883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2767647" y="16682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137290" y="166826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471668" y="16752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841311" y="16752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193618" y="168169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041668" y="166709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411311" y="166709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745689" y="16740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115332" y="16740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467639" y="168052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261879" y="21773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19741" y="5140023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1   0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5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375645" y="5015224"/>
            <a:ext cx="666825" cy="524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71742" y="1418195"/>
            <a:ext cx="2192773" cy="413535"/>
            <a:chOff x="1071742" y="1418195"/>
            <a:chExt cx="2192773" cy="413535"/>
          </a:xfrm>
        </p:grpSpPr>
        <p:sp>
          <p:nvSpPr>
            <p:cNvPr id="160" name="TextBox 159"/>
            <p:cNvSpPr txBox="1"/>
            <p:nvPr/>
          </p:nvSpPr>
          <p:spPr>
            <a:xfrm>
              <a:off x="2797721" y="141936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071742" y="141819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441385" y="141819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75763" y="142513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145406" y="142513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497713" y="143162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6720123" y="26014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+3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678655" y="2434236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751047" y="239508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7" name="Straight Arrow Connector 6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309758" y="46455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+3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99248" y="4475070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415339" y="441645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</a:p>
        </p:txBody>
      </p:sp>
      <p:cxnSp>
        <p:nvCxnSpPr>
          <p:cNvPr id="10" name="Straight Arrow Connector 9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8770268" y="3614551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750356" y="35548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213984" y="292540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9188548" y="28806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920179" y="251748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9875673" y="24207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291759" y="200996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8269193" y="19840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74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70" grpId="0"/>
      <p:bldP spid="176" grpId="0" animBg="1"/>
      <p:bldP spid="175" grpId="0"/>
      <p:bldP spid="180" grpId="0"/>
      <p:bldP spid="184" grpId="0" animBg="1"/>
      <p:bldP spid="183" grpId="0"/>
      <p:bldP spid="188" grpId="0" animBg="1"/>
      <p:bldP spid="187" grpId="0"/>
      <p:bldP spid="190" grpId="0" animBg="1"/>
      <p:bldP spid="189" grpId="0"/>
      <p:bldP spid="192" grpId="0" animBg="1"/>
      <p:bldP spid="191" grpId="0"/>
      <p:bldP spid="194" grpId="0" animBg="1"/>
      <p:bldP spid="1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LAZY PROPAGATION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272533" y="188297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update(a, tree, qi,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k,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j,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= 1)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555206" y="1895146"/>
            <a:ext cx="638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Increase all the elements of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from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qi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to </a:t>
            </a:r>
            <a:r>
              <a:rPr lang="en-US" b="1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by 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7590" y="235407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j &lt; qi OR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then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06736" y="2700396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without doing anything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97590" y="32971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≥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qi AND </a:t>
            </a:r>
            <a:r>
              <a:rPr lang="en-US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≤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then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06736" y="3643518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].propagation = 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].propagation + k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906736" y="4012850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].sum = 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].sum + (j –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+ 1) * 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].propagation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97370" y="458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otherwise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906736" y="532530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update(a, tree, qi,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k,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mid, 2*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906736" y="5694636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update(a, tree, qi, </a:t>
            </a:r>
            <a:r>
              <a:rPr lang="en-US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k, 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mid+1, j, 2*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+ 1)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906736" y="495597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mid = (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j)/2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906516" y="6083760"/>
            <a:ext cx="114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].sum = tree[2*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sum + tree[2*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+1].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sum + (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j –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+ 1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)*tree[2*ti+1].propagation 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668967" y="232982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Irrelevant segment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403656" y="3277545"/>
            <a:ext cx="22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elevant segment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2916740" y="458664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Overlap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5" grpId="0"/>
      <p:bldP spid="186" grpId="0"/>
      <p:bldP spid="195" grpId="0"/>
      <p:bldP spid="196" grpId="0"/>
      <p:bldP spid="197" grpId="0"/>
      <p:bldP spid="198" grpId="0"/>
      <p:bldP spid="237" grpId="0"/>
      <p:bldP spid="238" grpId="0"/>
      <p:bldP spid="241" grpId="0"/>
      <p:bldP spid="273" grpId="0"/>
      <p:bldP spid="275" grpId="0"/>
      <p:bldP spid="276" grpId="0"/>
      <p:bldP spid="277" grpId="0"/>
      <p:bldP spid="2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4282" y="3277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60002" y="43779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2129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81880" y="34861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70784" y="28148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770712" y="35554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9266824" y="2574040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161357" y="2446168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98558" y="2377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272167" y="2951398"/>
            <a:ext cx="253349" cy="22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92142" y="28806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86349" y="2488964"/>
            <a:ext cx="305387" cy="19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60565" y="24597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5515" y="2034981"/>
            <a:ext cx="359767" cy="27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278488" y="19702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737416" y="375548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9148219" y="30766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261879" y="21773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20123" y="26014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+3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678655" y="2434236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751047" y="239508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309758" y="46455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+3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99248" y="4475070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433041" y="44240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770268" y="3614551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750356" y="35548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213984" y="292540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9188548" y="28806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920179" y="251748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9875673" y="24207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291759" y="200996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8269193" y="19840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74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877830" y="2702728"/>
            <a:ext cx="4219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2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denotes a Q2 query (range-query)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24794" y="1918154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Format of the range queries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02906" y="2292709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2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 x  y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77127" y="3137344"/>
            <a:ext cx="4161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Return the sum of all the elements </a:t>
            </a:r>
          </a:p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f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rom a[x] to a[y]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1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5" grpId="0"/>
      <p:bldP spid="186" grpId="0"/>
      <p:bldP spid="1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4293" y="169068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2384" y="2595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1447" y="324170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41077" y="256025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43155" y="277772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2795" y="40375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5233" y="405326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65736" y="40447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66611" y="328994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97978" y="326498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38551" y="405278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24294" y="405714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4" name="Straight Arrow Connector 63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7" idx="6"/>
            <a:endCxn id="90" idx="0"/>
          </p:cNvCxnSpPr>
          <p:nvPr/>
        </p:nvCxnSpPr>
        <p:spPr>
          <a:xfrm>
            <a:off x="7271534" y="2665575"/>
            <a:ext cx="39882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8" idx="2"/>
            <a:endCxn id="91" idx="0"/>
          </p:cNvCxnSpPr>
          <p:nvPr/>
        </p:nvCxnSpPr>
        <p:spPr>
          <a:xfrm flipH="1">
            <a:off x="9423815" y="2664637"/>
            <a:ext cx="415315" cy="200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6"/>
            <a:endCxn id="92" idx="0"/>
          </p:cNvCxnSpPr>
          <p:nvPr/>
        </p:nvCxnSpPr>
        <p:spPr>
          <a:xfrm>
            <a:off x="10403152" y="2664637"/>
            <a:ext cx="697389" cy="19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9" idx="5"/>
            <a:endCxn id="94" idx="0"/>
          </p:cNvCxnSpPr>
          <p:nvPr/>
        </p:nvCxnSpPr>
        <p:spPr>
          <a:xfrm>
            <a:off x="6434455" y="3328380"/>
            <a:ext cx="24407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95" idx="0"/>
          </p:cNvCxnSpPr>
          <p:nvPr/>
        </p:nvCxnSpPr>
        <p:spPr>
          <a:xfrm flipH="1">
            <a:off x="7331268" y="3328380"/>
            <a:ext cx="139678" cy="180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0" idx="5"/>
            <a:endCxn id="96" idx="0"/>
          </p:cNvCxnSpPr>
          <p:nvPr/>
        </p:nvCxnSpPr>
        <p:spPr>
          <a:xfrm>
            <a:off x="7869770" y="3328380"/>
            <a:ext cx="21467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1" idx="5"/>
            <a:endCxn id="98" idx="0"/>
          </p:cNvCxnSpPr>
          <p:nvPr/>
        </p:nvCxnSpPr>
        <p:spPr>
          <a:xfrm>
            <a:off x="9623227" y="3346473"/>
            <a:ext cx="308912" cy="184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3"/>
            <a:endCxn id="99" idx="0"/>
          </p:cNvCxnSpPr>
          <p:nvPr/>
        </p:nvCxnSpPr>
        <p:spPr>
          <a:xfrm flipH="1">
            <a:off x="10750581" y="3336261"/>
            <a:ext cx="150548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2" idx="5"/>
            <a:endCxn id="100" idx="0"/>
          </p:cNvCxnSpPr>
          <p:nvPr/>
        </p:nvCxnSpPr>
        <p:spPr>
          <a:xfrm>
            <a:off x="11299953" y="3336261"/>
            <a:ext cx="296940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3" idx="6"/>
            <a:endCxn id="102" idx="0"/>
          </p:cNvCxnSpPr>
          <p:nvPr/>
        </p:nvCxnSpPr>
        <p:spPr>
          <a:xfrm>
            <a:off x="6051292" y="3806399"/>
            <a:ext cx="154885" cy="597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5102" y="49159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15004" y="492240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2690" y="496305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8910" y="493884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953032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388347" y="284695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18530" y="285483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87270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396514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049257" y="350936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802433" y="352438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50128" y="353049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468570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1314882" y="35322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07509" y="439377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924166" y="440359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210403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136245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88216" y="43860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19723" y="34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1865" y="34636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11370" y="35018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50980" y="4379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63936" y="43943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2129" y="35070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85227" y="3501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26227" y="34940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06416" y="35380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80486" y="28335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9185" y="280711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9054" y="23954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770712" y="35554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938861" y="283106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88143" y="196171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8505919" y="1479834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6904903" y="193383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8409449" y="1361109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02705" y="1812341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88580" y="210855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10085995" y="1950539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0013174" y="1848705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55496" y="210761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9266824" y="2574040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259240" y="28544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161357" y="2446168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/>
          <p:cNvCxnSpPr/>
          <p:nvPr/>
        </p:nvCxnSpPr>
        <p:spPr>
          <a:xfrm flipH="1">
            <a:off x="11124294" y="2425296"/>
            <a:ext cx="1714" cy="272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1008746" y="2328860"/>
            <a:ext cx="204396" cy="396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75888" y="257952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98558" y="2377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272167" y="2951398"/>
            <a:ext cx="253349" cy="22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9192142" y="28806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9986349" y="2488964"/>
            <a:ext cx="305387" cy="19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60565" y="24597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5515" y="2034981"/>
            <a:ext cx="359767" cy="273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278488" y="19702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56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737416" y="375548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+5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80" name="Straight Arrow Connector 79"/>
          <p:cNvCxnSpPr>
            <a:stCxn id="97" idx="2"/>
            <a:endCxn id="103" idx="0"/>
          </p:cNvCxnSpPr>
          <p:nvPr/>
        </p:nvCxnSpPr>
        <p:spPr>
          <a:xfrm flipH="1">
            <a:off x="8581259" y="3824492"/>
            <a:ext cx="141228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6"/>
            <a:endCxn id="104" idx="0"/>
          </p:cNvCxnSpPr>
          <p:nvPr/>
        </p:nvCxnSpPr>
        <p:spPr>
          <a:xfrm>
            <a:off x="9286509" y="3824492"/>
            <a:ext cx="205905" cy="58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9148219" y="30766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+2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261879" y="21773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20123" y="260141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+3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678655" y="2434236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07512" y="23835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743008" y="23735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309758" y="464551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+3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299248" y="4475070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299248" y="441186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8433041" y="44240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770268" y="3614551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776546" y="351896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9213984" y="292540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141804" y="28650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9171537" y="283668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28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920179" y="251748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39130" y="238262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9877846" y="24095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291759" y="2009963"/>
            <a:ext cx="441742" cy="25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237927" y="197556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8269193" y="19840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74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722487" y="354248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60586" y="1702886"/>
            <a:ext cx="3940671" cy="1629194"/>
            <a:chOff x="703219" y="4069667"/>
            <a:chExt cx="3940671" cy="1629194"/>
          </a:xfrm>
        </p:grpSpPr>
        <p:grpSp>
          <p:nvGrpSpPr>
            <p:cNvPr id="196" name="Group 195"/>
            <p:cNvGrpSpPr/>
            <p:nvPr/>
          </p:nvGrpSpPr>
          <p:grpSpPr>
            <a:xfrm>
              <a:off x="703219" y="5074205"/>
              <a:ext cx="3916668" cy="624656"/>
              <a:chOff x="1217730" y="5762906"/>
              <a:chExt cx="3916668" cy="624656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1639670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0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971481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1</a:t>
                </a:r>
                <a:endPara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340938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2</a:t>
                </a:r>
                <a:endPara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698091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3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3028222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4</a:t>
                </a:r>
                <a:endPara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3384217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5</a:t>
                </a: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3762504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6</a:t>
                </a: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4094157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7</a:t>
                </a:r>
                <a:endPara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4469038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8</a:t>
                </a:r>
                <a:endPara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4792346" y="607978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9</a:t>
                </a: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1601773" y="5767984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955814" y="5767983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307828" y="5767983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61869" y="5767982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012555" y="5764601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366596" y="5764600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718610" y="5764600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072651" y="5764599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4427644" y="5762907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4781685" y="5762906"/>
                <a:ext cx="352713" cy="3438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217730" y="57629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</a:t>
                </a: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1106624" y="5037290"/>
              <a:ext cx="3460443" cy="393730"/>
              <a:chOff x="1251597" y="5510297"/>
              <a:chExt cx="3460443" cy="393730"/>
            </a:xfrm>
          </p:grpSpPr>
          <p:sp>
            <p:nvSpPr>
              <p:cNvPr id="294" name="TextBox 293"/>
              <p:cNvSpPr txBox="1"/>
              <p:nvPr/>
            </p:nvSpPr>
            <p:spPr>
              <a:xfrm>
                <a:off x="1586084" y="551029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2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947452" y="551105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320359" y="552285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3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2681727" y="552360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1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012651" y="552138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6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3374019" y="552214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1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3746926" y="553394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2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108294" y="553469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5</a:t>
                </a: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4402340" y="5512761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4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1251597" y="552806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304" name="TextBox 303"/>
            <p:cNvSpPr txBox="1"/>
            <p:nvPr/>
          </p:nvSpPr>
          <p:spPr>
            <a:xfrm>
              <a:off x="2739682" y="475860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+2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109325" y="475860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+2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469725" y="4756816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+2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2766126" y="45347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+5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135769" y="45347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+5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751125" y="431974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3120768" y="431974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3455146" y="432667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3824789" y="432667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177096" y="433316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25146" y="431856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394789" y="431856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729167" y="432550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+1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2098810" y="432550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451117" y="433199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055220" y="4069667"/>
              <a:ext cx="2192773" cy="413535"/>
              <a:chOff x="1071742" y="1418195"/>
              <a:chExt cx="2192773" cy="413535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2797721" y="1419368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Segoe UI Symbol" panose="020B0502040204020203" pitchFamily="34" charset="0"/>
                  </a:rPr>
                  <a:t>+3</a:t>
                </a:r>
                <a:endPara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071742" y="1418195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Segoe UI Symbol" panose="020B0502040204020203" pitchFamily="34" charset="0"/>
                  </a:rPr>
                  <a:t>+3</a:t>
                </a:r>
                <a:endPara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1441385" y="1418195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Segoe UI Symbol" panose="020B0502040204020203" pitchFamily="34" charset="0"/>
                  </a:rPr>
                  <a:t>+3</a:t>
                </a:r>
                <a:endPara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1775763" y="1425132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Segoe UI Symbol" panose="020B0502040204020203" pitchFamily="34" charset="0"/>
                  </a:rPr>
                  <a:t>+3</a:t>
                </a:r>
                <a:endPara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2145406" y="1425132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Segoe UI Symbol" panose="020B0502040204020203" pitchFamily="34" charset="0"/>
                  </a:rPr>
                  <a:t>+3</a:t>
                </a:r>
                <a:endPara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497713" y="1431620"/>
                <a:ext cx="466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ea typeface="Segoe UI Symbol" panose="020B0502040204020203" pitchFamily="34" charset="0"/>
                  </a:rPr>
                  <a:t>+3</a:t>
                </a:r>
                <a:endPara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endParaRPr>
              </a:p>
            </p:txBody>
          </p:sp>
        </p:grpSp>
      </p:grpSp>
      <p:sp>
        <p:nvSpPr>
          <p:cNvPr id="171" name="TextBox 170"/>
          <p:cNvSpPr txBox="1"/>
          <p:nvPr/>
        </p:nvSpPr>
        <p:spPr>
          <a:xfrm>
            <a:off x="740264" y="3524388"/>
            <a:ext cx="423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Find the unit &amp; total gain and result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62272" y="3916751"/>
            <a:ext cx="1312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(0, 9, 1)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230838" y="427750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Unit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742446" y="428125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236657" y="4618369"/>
            <a:ext cx="164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Total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747648" y="4645514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 x 1 = 0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74793" y="5450616"/>
            <a:ext cx="144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(0, 0, 16)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243359" y="581137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Unit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754967" y="58151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249178" y="6152234"/>
            <a:ext cx="164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Total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760169" y="6179379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4 x 1 = 4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86" idx="2"/>
            <a:endCxn id="87" idx="7"/>
          </p:cNvCxnSpPr>
          <p:nvPr/>
        </p:nvCxnSpPr>
        <p:spPr>
          <a:xfrm flipH="1">
            <a:off x="7188935" y="2257571"/>
            <a:ext cx="1048992" cy="208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573292" y="197488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9" name="Straight Arrow Connector 8"/>
          <p:cNvCxnSpPr>
            <a:stCxn id="87" idx="2"/>
            <a:endCxn id="89" idx="0"/>
          </p:cNvCxnSpPr>
          <p:nvPr/>
        </p:nvCxnSpPr>
        <p:spPr>
          <a:xfrm flipH="1">
            <a:off x="6235043" y="2665575"/>
            <a:ext cx="472469" cy="181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311666" y="238626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14" name="Straight Arrow Connector 13"/>
          <p:cNvCxnSpPr>
            <a:stCxn id="89" idx="3"/>
            <a:endCxn id="93" idx="0"/>
          </p:cNvCxnSpPr>
          <p:nvPr/>
        </p:nvCxnSpPr>
        <p:spPr>
          <a:xfrm flipH="1">
            <a:off x="5769281" y="3328380"/>
            <a:ext cx="266350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677381" y="30443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17" name="Straight Arrow Connector 16"/>
          <p:cNvCxnSpPr>
            <a:stCxn id="93" idx="2"/>
            <a:endCxn id="101" idx="0"/>
          </p:cNvCxnSpPr>
          <p:nvPr/>
        </p:nvCxnSpPr>
        <p:spPr>
          <a:xfrm flipH="1">
            <a:off x="5289520" y="3806399"/>
            <a:ext cx="197750" cy="587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094307" y="371954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777350" y="5422006"/>
            <a:ext cx="144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(5, 6, 12)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45916" y="578276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Unit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557524" y="578651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051735" y="6123624"/>
            <a:ext cx="164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Total gain: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562726" y="6150769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x 2 = 6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235439" y="5016021"/>
            <a:ext cx="13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Return: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46430" y="504316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74 + 0 = 74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235439" y="6495608"/>
            <a:ext cx="13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Return: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746430" y="652275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 + 4 = 5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86" idx="6"/>
            <a:endCxn id="88" idx="1"/>
          </p:cNvCxnSpPr>
          <p:nvPr/>
        </p:nvCxnSpPr>
        <p:spPr>
          <a:xfrm>
            <a:off x="8801949" y="2257571"/>
            <a:ext cx="1119780" cy="20765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9101228" y="199102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0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endCxn id="91" idx="0"/>
          </p:cNvCxnSpPr>
          <p:nvPr/>
        </p:nvCxnSpPr>
        <p:spPr>
          <a:xfrm flipH="1">
            <a:off x="9423815" y="2686172"/>
            <a:ext cx="415315" cy="17887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475812" y="238155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0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Straight Arrow Connector 25"/>
          <p:cNvCxnSpPr>
            <a:stCxn id="91" idx="3"/>
            <a:endCxn id="97" idx="0"/>
          </p:cNvCxnSpPr>
          <p:nvPr/>
        </p:nvCxnSpPr>
        <p:spPr>
          <a:xfrm flipH="1">
            <a:off x="9004498" y="3346473"/>
            <a:ext cx="219905" cy="19600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5051735" y="6464466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Result: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562726" y="6491611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20 +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3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= 26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134357" y="334215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91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3" grpId="0"/>
      <p:bldP spid="174" grpId="0"/>
      <p:bldP spid="177" grpId="0"/>
      <p:bldP spid="178" grpId="0"/>
      <p:bldP spid="179" grpId="0"/>
      <p:bldP spid="181" grpId="0"/>
      <p:bldP spid="200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10" grpId="0"/>
      <p:bldP spid="213" grpId="0"/>
      <p:bldP spid="214" grpId="0"/>
      <p:bldP spid="215" grpId="0"/>
      <p:bldP spid="216" grpId="0"/>
      <p:bldP spid="217" grpId="0"/>
      <p:bldP spid="218" grpId="0"/>
      <p:bldP spid="223" grpId="0"/>
      <p:bldP spid="225" grpId="0"/>
      <p:bldP spid="226" grpId="0"/>
      <p:bldP spid="229" grpId="0"/>
      <p:bldP spid="230" grpId="0"/>
      <p:bldP spid="2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1180" y="1215605"/>
            <a:ext cx="7124110" cy="3058444"/>
            <a:chOff x="200257" y="1249584"/>
            <a:chExt cx="7124110" cy="3058444"/>
          </a:xfrm>
        </p:grpSpPr>
        <p:sp>
          <p:nvSpPr>
            <p:cNvPr id="49" name="TextBox 48"/>
            <p:cNvSpPr txBox="1"/>
            <p:nvPr/>
          </p:nvSpPr>
          <p:spPr>
            <a:xfrm>
              <a:off x="3497200" y="1249584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(0,9,1)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0851" y="192559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(0,2,4)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9623" y="241807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(0,1,8)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09807" y="1898901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(3,4,5)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51622" y="2108245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(5,7,6)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0971" y="3213891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(2,2,9)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93409" y="3229640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(3,3,10)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23912" y="3221110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(4,4,11)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24787" y="2466313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(5,6,12)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56154" y="2441361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(7,7,13)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96727" y="3229158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(8,8,14)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2470" y="3233518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(9,9,15)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86" idx="2"/>
              <a:endCxn id="87" idx="7"/>
            </p:cNvCxnSpPr>
            <p:nvPr/>
          </p:nvCxnSpPr>
          <p:spPr>
            <a:xfrm flipH="1">
              <a:off x="2584718" y="1816467"/>
              <a:ext cx="996116" cy="8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6" idx="6"/>
              <a:endCxn id="88" idx="1"/>
            </p:cNvCxnSpPr>
            <p:nvPr/>
          </p:nvCxnSpPr>
          <p:spPr>
            <a:xfrm>
              <a:off x="4144856" y="1816467"/>
              <a:ext cx="1172656" cy="805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87" idx="2"/>
              <a:endCxn id="89" idx="0"/>
            </p:cNvCxnSpPr>
            <p:nvPr/>
          </p:nvCxnSpPr>
          <p:spPr>
            <a:xfrm flipH="1">
              <a:off x="1643510" y="2097379"/>
              <a:ext cx="459785" cy="800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7" idx="6"/>
              <a:endCxn id="90" idx="0"/>
            </p:cNvCxnSpPr>
            <p:nvPr/>
          </p:nvCxnSpPr>
          <p:spPr>
            <a:xfrm>
              <a:off x="2667317" y="2097379"/>
              <a:ext cx="411508" cy="800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88" idx="2"/>
              <a:endCxn id="91" idx="0"/>
            </p:cNvCxnSpPr>
            <p:nvPr/>
          </p:nvCxnSpPr>
          <p:spPr>
            <a:xfrm flipH="1">
              <a:off x="4832282" y="2096441"/>
              <a:ext cx="402631" cy="99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88" idx="6"/>
              <a:endCxn id="92" idx="0"/>
            </p:cNvCxnSpPr>
            <p:nvPr/>
          </p:nvCxnSpPr>
          <p:spPr>
            <a:xfrm>
              <a:off x="5798935" y="2096441"/>
              <a:ext cx="710073" cy="889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89" idx="3"/>
              <a:endCxn id="93" idx="0"/>
            </p:cNvCxnSpPr>
            <p:nvPr/>
          </p:nvCxnSpPr>
          <p:spPr>
            <a:xfrm flipH="1">
              <a:off x="1127457" y="2658896"/>
              <a:ext cx="316641" cy="41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89" idx="5"/>
              <a:endCxn id="94" idx="0"/>
            </p:cNvCxnSpPr>
            <p:nvPr/>
          </p:nvCxnSpPr>
          <p:spPr>
            <a:xfrm>
              <a:off x="1842922" y="2658896"/>
              <a:ext cx="193779" cy="41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90" idx="3"/>
              <a:endCxn id="95" idx="0"/>
            </p:cNvCxnSpPr>
            <p:nvPr/>
          </p:nvCxnSpPr>
          <p:spPr>
            <a:xfrm flipH="1">
              <a:off x="2689444" y="2658896"/>
              <a:ext cx="189969" cy="268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90" idx="5"/>
              <a:endCxn id="96" idx="0"/>
            </p:cNvCxnSpPr>
            <p:nvPr/>
          </p:nvCxnSpPr>
          <p:spPr>
            <a:xfrm>
              <a:off x="3278237" y="2658896"/>
              <a:ext cx="164383" cy="41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91" idx="3"/>
              <a:endCxn id="97" idx="0"/>
            </p:cNvCxnSpPr>
            <p:nvPr/>
          </p:nvCxnSpPr>
          <p:spPr>
            <a:xfrm flipH="1">
              <a:off x="4362674" y="2676989"/>
              <a:ext cx="270196" cy="41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91" idx="5"/>
              <a:endCxn id="98" idx="0"/>
            </p:cNvCxnSpPr>
            <p:nvPr/>
          </p:nvCxnSpPr>
          <p:spPr>
            <a:xfrm>
              <a:off x="5031694" y="2676989"/>
              <a:ext cx="258621" cy="298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92" idx="3"/>
              <a:endCxn id="99" idx="0"/>
            </p:cNvCxnSpPr>
            <p:nvPr/>
          </p:nvCxnSpPr>
          <p:spPr>
            <a:xfrm flipH="1">
              <a:off x="6108757" y="2666777"/>
              <a:ext cx="200839" cy="41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92" idx="5"/>
              <a:endCxn id="100" idx="0"/>
            </p:cNvCxnSpPr>
            <p:nvPr/>
          </p:nvCxnSpPr>
          <p:spPr>
            <a:xfrm>
              <a:off x="6708420" y="2666777"/>
              <a:ext cx="246649" cy="41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93" idx="2"/>
              <a:endCxn id="101" idx="0"/>
            </p:cNvCxnSpPr>
            <p:nvPr/>
          </p:nvCxnSpPr>
          <p:spPr>
            <a:xfrm flipH="1">
              <a:off x="644675" y="2982772"/>
              <a:ext cx="200771" cy="417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93" idx="6"/>
              <a:endCxn id="102" idx="0"/>
            </p:cNvCxnSpPr>
            <p:nvPr/>
          </p:nvCxnSpPr>
          <p:spPr>
            <a:xfrm>
              <a:off x="1409468" y="2982772"/>
              <a:ext cx="151864" cy="42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00257" y="3922381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(0,0,16)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70159" y="3928821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(1,1,17)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17845" y="3969474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(5,5,24)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74065" y="3945260"/>
              <a:ext cx="84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(6,6,25)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361499" y="2177473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796814" y="2177473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226997" y="2185354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45446" y="2700761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754690" y="2700761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7433" y="268573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160609" y="2700761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008304" y="2706869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26746" y="2708642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673058" y="2708642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62664" y="3400191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279321" y="3410012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65558" y="3418284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1400" y="340075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43371" y="3392489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2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77899" y="266966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5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20041" y="2640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3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69546" y="267820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6135" y="338582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6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19091" y="3400755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130305" y="268344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943403" y="267754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84403" y="26704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4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64592" y="271442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3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88953" y="216411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8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07652" y="213763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4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134837" y="182725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12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28888" y="2731806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17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47328" y="2161577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9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31050" y="152061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30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H="1">
              <a:off x="2247810" y="1492732"/>
              <a:ext cx="1714" cy="2729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223"/>
            <p:cNvSpPr/>
            <p:nvPr/>
          </p:nvSpPr>
          <p:spPr>
            <a:xfrm>
              <a:off x="2145612" y="1371237"/>
              <a:ext cx="204396" cy="396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84363" y="154035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(0,4,2)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5428902" y="1509435"/>
              <a:ext cx="1714" cy="2729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41"/>
            <p:cNvSpPr/>
            <p:nvPr/>
          </p:nvSpPr>
          <p:spPr>
            <a:xfrm>
              <a:off x="5356081" y="1407601"/>
              <a:ext cx="204396" cy="396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1279" y="1539418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(5,9,3)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H="1">
              <a:off x="4662607" y="2005844"/>
              <a:ext cx="1714" cy="2729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667707" y="2184981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9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557140" y="1877972"/>
              <a:ext cx="204396" cy="396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Arrow Connector 287"/>
            <p:cNvCxnSpPr/>
            <p:nvPr/>
          </p:nvCxnSpPr>
          <p:spPr>
            <a:xfrm flipH="1">
              <a:off x="6520077" y="1857100"/>
              <a:ext cx="1714" cy="27291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6404529" y="1760664"/>
              <a:ext cx="204396" cy="396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84355" y="1910036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(8,9,7)</a:t>
              </a:r>
              <a:endParaRPr lang="en-US" sz="16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294341" y="180917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18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680634" y="2281914"/>
              <a:ext cx="253349" cy="225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600609" y="22111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2</a:t>
              </a:r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5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382132" y="1920768"/>
              <a:ext cx="305387" cy="197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56348" y="189159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3</a:t>
              </a:r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4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728422" y="1593877"/>
              <a:ext cx="359767" cy="273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621395" y="1529167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56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095592" y="2931861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+5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80" name="Straight Arrow Connector 79"/>
            <p:cNvCxnSpPr>
              <a:stCxn id="97" idx="2"/>
              <a:endCxn id="103" idx="0"/>
            </p:cNvCxnSpPr>
            <p:nvPr/>
          </p:nvCxnSpPr>
          <p:spPr>
            <a:xfrm flipH="1">
              <a:off x="3936414" y="3000865"/>
              <a:ext cx="144249" cy="417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97" idx="6"/>
              <a:endCxn id="104" idx="0"/>
            </p:cNvCxnSpPr>
            <p:nvPr/>
          </p:nvCxnSpPr>
          <p:spPr>
            <a:xfrm>
              <a:off x="4644685" y="3000865"/>
              <a:ext cx="202884" cy="417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4556686" y="240715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+2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04786" y="17362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15906" y="2033214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074438" y="1866040"/>
              <a:ext cx="441742" cy="25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103295" y="1815368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38791" y="180536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27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4913" y="365193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+3</a:t>
              </a:r>
              <a:endPara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654403" y="3481488"/>
              <a:ext cx="441742" cy="25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54403" y="3418284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788196" y="343046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128444" y="2790924"/>
              <a:ext cx="441742" cy="25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134722" y="269534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20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22451" y="2255919"/>
              <a:ext cx="441742" cy="25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550271" y="219556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580004" y="2167203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28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315962" y="1949287"/>
              <a:ext cx="441742" cy="25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234913" y="1814430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273629" y="1841369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37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634666" y="1568859"/>
              <a:ext cx="441742" cy="25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80834" y="1534456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12100" y="154293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nsolas" panose="020B0609020204030204" pitchFamily="49" charset="0"/>
                  <a:ea typeface="Segoe UI Symbol" panose="020B0502040204020203" pitchFamily="34" charset="0"/>
                </a:rPr>
                <a:t>74</a:t>
              </a:r>
              <a:endParaRPr lang="en-US" sz="2000" b="1" dirty="0">
                <a:latin typeface="Consolas" panose="020B0609020204030204" pitchFamily="49" charset="0"/>
                <a:ea typeface="Segoe UI Symbol" panose="020B0502040204020203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080663" y="2718854"/>
              <a:ext cx="564022" cy="564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71424" y="4243452"/>
            <a:ext cx="8905470" cy="2554583"/>
            <a:chOff x="231347" y="2794500"/>
            <a:chExt cx="8905470" cy="255458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31347" y="2794500"/>
              <a:ext cx="8905470" cy="2554583"/>
              <a:chOff x="6010350" y="1959045"/>
              <a:chExt cx="8905470" cy="2554583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6337171" y="1959045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Call</a:t>
                </a:r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9878683" y="1971779"/>
                <a:ext cx="1136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Unit Gain</a:t>
                </a:r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897363" y="1978587"/>
                <a:ext cx="1746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No of elements</a:t>
                </a:r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6010350" y="2359786"/>
                <a:ext cx="8905470" cy="25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H="1">
                <a:off x="6993681" y="2017996"/>
                <a:ext cx="20701" cy="24956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>
                <a:off x="7741665" y="2025942"/>
                <a:ext cx="24454" cy="24876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9919423" y="2001509"/>
                <a:ext cx="10148" cy="25121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/>
            <p:cNvSpPr txBox="1"/>
            <p:nvPr/>
          </p:nvSpPr>
          <p:spPr>
            <a:xfrm>
              <a:off x="6753632" y="2823143"/>
              <a:ext cx="1196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Total Gain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53" name="Straight Connector 252"/>
            <p:cNvCxnSpPr/>
            <p:nvPr/>
          </p:nvCxnSpPr>
          <p:spPr>
            <a:xfrm flipH="1">
              <a:off x="5165764" y="2845501"/>
              <a:ext cx="14594" cy="2503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1209497" y="2807429"/>
              <a:ext cx="804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Status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55" name="Straight Connector 254"/>
            <p:cNvCxnSpPr/>
            <p:nvPr/>
          </p:nvCxnSpPr>
          <p:spPr>
            <a:xfrm flipH="1">
              <a:off x="6796718" y="2836007"/>
              <a:ext cx="27217" cy="2513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202846" y="280391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Next Calls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 flipH="1">
              <a:off x="7910969" y="2845502"/>
              <a:ext cx="16202" cy="2503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8068039" y="2828815"/>
              <a:ext cx="85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b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1979245" y="467965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f(0,4,2,1)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204974" y="46827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f(5,9,3,1)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40656" y="464009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f(0,9,1,0)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9143768" y="124813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f(0,9,1,0)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59538" y="463820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440978" y="46569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808490" y="46569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237068" y="46541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875386" y="468295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12+31=43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970167" y="499275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f(0,2,4,4)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195896" y="499583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f(3,4,5,4)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31578" y="49531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f(0,4,2,1)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1350460" y="495130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431900" y="49700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5799412" y="49700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227990" y="49672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929222" y="496724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0+12=12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901098" y="527148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239744" y="523727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f(0,2,4,4)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358626" y="523539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4440066" y="52540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807578" y="52540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236156" y="52513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8365990" y="52714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232713" y="555371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f(3,4,5,4)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417984" y="55511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899604" y="557312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456866" y="5563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5806191" y="55650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7257979" y="5563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7948235" y="558591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4+8 = 12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239744" y="58576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f(5,9,3,1)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358626" y="58558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440066" y="58745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807578" y="58745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7236156" y="58717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7944405" y="590033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31+0=31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967432" y="58747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f(5,7,6,1)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3193161" y="58778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f(8,9,7,1)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232713" y="615076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f(5,7,6,1)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417984" y="61482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899604" y="61701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4456866" y="61607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806191" y="61620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57979" y="61607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7949775" y="618653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28+3 = 31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31180" y="643126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f(8,9,7,1)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416451" y="642870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2898071" y="645066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455333" y="64412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5804658" y="64425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7256446" y="64412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8388432" y="64578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3" name="Oval 372"/>
          <p:cNvSpPr/>
          <p:nvPr/>
        </p:nvSpPr>
        <p:spPr>
          <a:xfrm>
            <a:off x="9393915" y="153690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8315889" y="193685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0581451" y="193992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7648334" y="239556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9054123" y="237593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9808083" y="237907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11403810" y="24028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373" idx="2"/>
            <a:endCxn id="374" idx="0"/>
          </p:cNvCxnSpPr>
          <p:nvPr/>
        </p:nvCxnSpPr>
        <p:spPr>
          <a:xfrm flipH="1">
            <a:off x="8597900" y="1818911"/>
            <a:ext cx="796015" cy="11793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3" idx="6"/>
            <a:endCxn id="375" idx="0"/>
          </p:cNvCxnSpPr>
          <p:nvPr/>
        </p:nvCxnSpPr>
        <p:spPr>
          <a:xfrm>
            <a:off x="9957937" y="1818911"/>
            <a:ext cx="905525" cy="12101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74" idx="2"/>
            <a:endCxn id="376" idx="0"/>
          </p:cNvCxnSpPr>
          <p:nvPr/>
        </p:nvCxnSpPr>
        <p:spPr>
          <a:xfrm flipH="1">
            <a:off x="7930345" y="2218861"/>
            <a:ext cx="385544" cy="1767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74" idx="6"/>
            <a:endCxn id="377" idx="0"/>
          </p:cNvCxnSpPr>
          <p:nvPr/>
        </p:nvCxnSpPr>
        <p:spPr>
          <a:xfrm>
            <a:off x="8879911" y="2218861"/>
            <a:ext cx="456223" cy="1570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75" idx="2"/>
            <a:endCxn id="378" idx="0"/>
          </p:cNvCxnSpPr>
          <p:nvPr/>
        </p:nvCxnSpPr>
        <p:spPr>
          <a:xfrm flipH="1">
            <a:off x="10090094" y="2221940"/>
            <a:ext cx="491357" cy="1571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75" idx="6"/>
            <a:endCxn id="379" idx="0"/>
          </p:cNvCxnSpPr>
          <p:nvPr/>
        </p:nvCxnSpPr>
        <p:spPr>
          <a:xfrm>
            <a:off x="11145473" y="2221940"/>
            <a:ext cx="540348" cy="1809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7750110" y="15772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f(0,4,2,1)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10795484" y="1638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f(5,9,3,1)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7530393" y="29025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f(0,2,4,4)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8669238" y="28993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f(3,4,5,4)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9576061" y="29135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f(5,7,6,1)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1163883" y="29255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f(8,9,7,1)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8781084" y="154247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7846021" y="19512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8896915" y="19668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0112388" y="15587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0119926" y="1958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11163883" y="19663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+1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9089345" y="24706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7756871" y="246913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0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8345491" y="199481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9858072" y="2435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31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1513630" y="24918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10618413" y="201455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31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9432083" y="156839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43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8123117" y="362245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onsolas" panose="020B0609020204030204" pitchFamily="49" charset="0"/>
                <a:ea typeface="Segoe UI Symbol" panose="020B0502040204020203" pitchFamily="34" charset="0"/>
              </a:rPr>
              <a:t>Find sum from 3 to 7</a:t>
            </a:r>
            <a:endParaRPr lang="en-US" sz="2000" b="1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01376" y="1883511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find(a, tree, qi,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j,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=1, c=0 )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250993" y="1881832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Returns the sum of all the elements of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from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qi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to </a:t>
            </a:r>
            <a:r>
              <a:rPr lang="en-US" b="1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73605" y="237116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j &lt; qi OR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then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282751" y="27174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73605" y="3314285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≥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qi AND </a:t>
            </a:r>
            <a:r>
              <a:rPr lang="en-US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≤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then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2751" y="3660609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(j –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+ 1)*c  + 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].sum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73605" y="42377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otherwise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282971" y="5368905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L = query(a, tree, qi,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mid, 2*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c + prop)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282971" y="5738237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 = query(a</a:t>
            </a:r>
            <a:r>
              <a:rPr lang="en-US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tree, qi, 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qj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mid+1, j, 2*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+ 1, c + prop)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82971" y="460709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mid = (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+ j)/2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282751" y="61273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L + R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044982" y="234691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Irrelevant segment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779671" y="3294636"/>
            <a:ext cx="22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elevant segment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3292975" y="42377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Overlap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2971" y="496758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prop = tree[</a:t>
            </a:r>
            <a:r>
              <a:rPr lang="en-US" b="1" dirty="0" err="1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ti</a:t>
            </a:r>
            <a:r>
              <a:rPr lang="en-US" b="1" dirty="0" smtClean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].propagation</a:t>
            </a:r>
            <a:endParaRPr lang="en-US" b="1" dirty="0">
              <a:latin typeface="Consolas" panose="020B06090202040302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5" grpId="0"/>
      <p:bldP spid="186" grpId="0"/>
      <p:bldP spid="195" grpId="0"/>
      <p:bldP spid="196" grpId="0"/>
      <p:bldP spid="197" grpId="0"/>
      <p:bldP spid="237" grpId="0"/>
      <p:bldP spid="238" grpId="0"/>
      <p:bldP spid="241" grpId="0"/>
      <p:bldP spid="273" grpId="0"/>
      <p:bldP spid="275" grpId="0"/>
      <p:bldP spid="276" grpId="0"/>
      <p:bldP spid="277" grpId="0"/>
      <p:bldP spid="278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5375" y="3076565"/>
            <a:ext cx="9870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If the size of the input array is n then the segment tree starts dividing from 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=0,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=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-1,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=1)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494" y="3469521"/>
            <a:ext cx="7211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At each iteration the current range 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 is divided into 2 segments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494" y="3900137"/>
            <a:ext cx="362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Range of left segment: 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mid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494" y="4314782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Range of left segment: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mid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+1, 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4494" y="4717289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mid = floor((</a:t>
            </a:r>
            <a:r>
              <a:rPr lang="en-US" sz="2000" b="1" i="1" dirty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)/2)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4494" y="5136450"/>
            <a:ext cx="691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Node for the left segment is stored into index-(2*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 in the tree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494" y="5576326"/>
            <a:ext cx="733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Node for the 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right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segment is stored into index-(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2*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+1) </a:t>
            </a:r>
            <a:r>
              <a:rPr lang="en-US" sz="20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in the tree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44494" y="5987018"/>
            <a:ext cx="744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Segment tree follows divide and conquer approach to build the tree 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4494" y="1812619"/>
            <a:ext cx="4742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Each segment is denoted as 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 where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9264" y="2254897"/>
            <a:ext cx="431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err="1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 defines the range of the segment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9339" y="2673215"/>
            <a:ext cx="447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defines the tree index of the segment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99290" y="2427006"/>
            <a:ext cx="794759" cy="7947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dobe Caslon Pro" panose="0205050205050A0204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9290" y="2057674"/>
            <a:ext cx="882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94731" y="3818546"/>
            <a:ext cx="794759" cy="7947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dobe Caslon Pro" panose="0205050205050A020403" pitchFamily="18" charset="0"/>
            </a:endParaRPr>
          </a:p>
        </p:txBody>
      </p:sp>
      <p:cxnSp>
        <p:nvCxnSpPr>
          <p:cNvPr id="12" name="Straight Arrow Connector 11"/>
          <p:cNvCxnSpPr>
            <a:stCxn id="10" idx="2"/>
            <a:endCxn id="24" idx="0"/>
          </p:cNvCxnSpPr>
          <p:nvPr/>
        </p:nvCxnSpPr>
        <p:spPr>
          <a:xfrm flipH="1">
            <a:off x="4092111" y="2824386"/>
            <a:ext cx="907179" cy="994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327" y="3490574"/>
            <a:ext cx="142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mid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2*</a:t>
            </a:r>
            <a:r>
              <a:rPr lang="en-US" sz="2000" b="1" i="1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87782" y="3818546"/>
            <a:ext cx="794759" cy="7947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dobe Caslon Pro" panose="0205050205050A020403" pitchFamily="18" charset="0"/>
            </a:endParaRPr>
          </a:p>
        </p:txBody>
      </p:sp>
      <p:cxnSp>
        <p:nvCxnSpPr>
          <p:cNvPr id="14" name="Straight Arrow Connector 13"/>
          <p:cNvCxnSpPr>
            <a:stCxn id="10" idx="6"/>
            <a:endCxn id="26" idx="0"/>
          </p:cNvCxnSpPr>
          <p:nvPr/>
        </p:nvCxnSpPr>
        <p:spPr>
          <a:xfrm>
            <a:off x="5794049" y="2824386"/>
            <a:ext cx="1091113" cy="994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97582" y="3449214"/>
            <a:ext cx="192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mid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+1, j, 2*</a:t>
            </a:r>
            <a:r>
              <a:rPr lang="en-US" sz="2000" b="1" i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+1)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9839" y="4883483"/>
            <a:ext cx="1003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When 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and j becomes the same in that case it refers a single element and treated as base case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4" grpId="0" animBg="1"/>
      <p:bldP spid="25" grpId="0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51012" y="220337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11148" y="155839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053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84501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64949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45397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25845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06293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6741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67189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32647" y="201317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1641" y="201317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5900" y="28048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5900" y="43263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27" y="51729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67057" y="28048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58675" y="27987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69832" y="27987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8553" y="434586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91699" y="434150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61520" y="43458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36151" y="433926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05972" y="434362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75793" y="43263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45614" y="43307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69875" y="51740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50323" y="51863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0771" y="5187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11219" y="51729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1667" y="51741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72115" y="5186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563" y="5187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5" idx="2"/>
            <a:endCxn id="16" idx="7"/>
          </p:cNvCxnSpPr>
          <p:nvPr/>
        </p:nvCxnSpPr>
        <p:spPr>
          <a:xfrm flipH="1">
            <a:off x="2667784" y="1920573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6"/>
            <a:endCxn id="17" idx="1"/>
          </p:cNvCxnSpPr>
          <p:nvPr/>
        </p:nvCxnSpPr>
        <p:spPr>
          <a:xfrm>
            <a:off x="4545007" y="1920573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2"/>
            <a:endCxn id="18" idx="0"/>
          </p:cNvCxnSpPr>
          <p:nvPr/>
        </p:nvCxnSpPr>
        <p:spPr>
          <a:xfrm flipH="1">
            <a:off x="1475331" y="2485382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6"/>
            <a:endCxn id="21" idx="0"/>
          </p:cNvCxnSpPr>
          <p:nvPr/>
        </p:nvCxnSpPr>
        <p:spPr>
          <a:xfrm>
            <a:off x="2750383" y="2485382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2" idx="0"/>
          </p:cNvCxnSpPr>
          <p:nvPr/>
        </p:nvCxnSpPr>
        <p:spPr>
          <a:xfrm flipH="1">
            <a:off x="5681408" y="2485382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6"/>
            <a:endCxn id="23" idx="0"/>
          </p:cNvCxnSpPr>
          <p:nvPr/>
        </p:nvCxnSpPr>
        <p:spPr>
          <a:xfrm>
            <a:off x="6815034" y="2485382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3"/>
            <a:endCxn id="28" idx="0"/>
          </p:cNvCxnSpPr>
          <p:nvPr/>
        </p:nvCxnSpPr>
        <p:spPr>
          <a:xfrm flipH="1">
            <a:off x="865665" y="3367487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" idx="5"/>
            <a:endCxn id="29" idx="0"/>
          </p:cNvCxnSpPr>
          <p:nvPr/>
        </p:nvCxnSpPr>
        <p:spPr>
          <a:xfrm>
            <a:off x="1674743" y="3367487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3"/>
            <a:endCxn id="30" idx="0"/>
          </p:cNvCxnSpPr>
          <p:nvPr/>
        </p:nvCxnSpPr>
        <p:spPr>
          <a:xfrm flipH="1">
            <a:off x="3034703" y="3367487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1" idx="5"/>
            <a:endCxn id="31" idx="0"/>
          </p:cNvCxnSpPr>
          <p:nvPr/>
        </p:nvCxnSpPr>
        <p:spPr>
          <a:xfrm>
            <a:off x="3740749" y="3367487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  <a:endCxn id="32" idx="0"/>
          </p:cNvCxnSpPr>
          <p:nvPr/>
        </p:nvCxnSpPr>
        <p:spPr>
          <a:xfrm flipH="1">
            <a:off x="5117386" y="3367487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33" idx="0"/>
          </p:cNvCxnSpPr>
          <p:nvPr/>
        </p:nvCxnSpPr>
        <p:spPr>
          <a:xfrm>
            <a:off x="5880820" y="3367487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3" idx="3"/>
            <a:endCxn id="34" idx="0"/>
          </p:cNvCxnSpPr>
          <p:nvPr/>
        </p:nvCxnSpPr>
        <p:spPr>
          <a:xfrm flipH="1">
            <a:off x="7263670" y="3367487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5"/>
            <a:endCxn id="35" idx="0"/>
          </p:cNvCxnSpPr>
          <p:nvPr/>
        </p:nvCxnSpPr>
        <p:spPr>
          <a:xfrm>
            <a:off x="7960823" y="3367487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9427" y="4837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69875" y="48387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50323" y="48510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30771" y="4852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11219" y="48376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91667" y="4838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172115" y="48510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52563" y="48521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9660" y="568615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95965" y="568615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91945" y="568615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788250" y="568615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4230" y="568615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780535" y="568615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276515" y="568615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772820" y="568615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261715" y="568612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58020" y="568612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254000" y="568611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750305" y="56861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246285" y="56861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742590" y="56861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238570" y="56861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34875" y="56861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3024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9206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91586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07768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358418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74600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66980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83162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55780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71962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308161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94421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15769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02029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88635" y="60289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774895" y="60289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3760" y="5350858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2767" y="4516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10162" y="38794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42493" y="388526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67091" y="38742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88593" y="38742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56911" y="386910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111859" y="386910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02408" y="386815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232798" y="387782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28463" y="297244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75155" y="296726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221887" y="228964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520146" y="296726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35828" y="297642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38600" y="1712113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17758" y="57153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316422" y="57153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819035" y="5701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91640" y="5701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89292" y="5701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369704" y="5712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2968" y="5701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806307" y="57170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352910" y="5712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39877" y="5701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352885" y="57019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24168" y="5692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1563" y="5692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843643" y="5719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48283" y="5712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599776" y="2132033"/>
            <a:ext cx="1849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buildTree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j, 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873349" y="2804703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mid = (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i+j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)/2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887056" y="3158834"/>
            <a:ext cx="2408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buildTree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, mid, 2*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887056" y="3585920"/>
            <a:ext cx="2914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buildTree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(mid+1, j, 2*ti+1)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887056" y="4008922"/>
            <a:ext cx="327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tree[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]=tree[2*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]+tree[2*ti+1]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177" name="Straight Arrow Connector 176"/>
          <p:cNvCxnSpPr>
            <a:stCxn id="28" idx="0"/>
            <a:endCxn id="18" idx="3"/>
          </p:cNvCxnSpPr>
          <p:nvPr/>
        </p:nvCxnSpPr>
        <p:spPr>
          <a:xfrm flipV="1">
            <a:off x="865665" y="3367487"/>
            <a:ext cx="410254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9" idx="0"/>
            <a:endCxn id="18" idx="5"/>
          </p:cNvCxnSpPr>
          <p:nvPr/>
        </p:nvCxnSpPr>
        <p:spPr>
          <a:xfrm flipH="1" flipV="1">
            <a:off x="1674743" y="3367487"/>
            <a:ext cx="321038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8" idx="0"/>
            <a:endCxn id="16" idx="2"/>
          </p:cNvCxnSpPr>
          <p:nvPr/>
        </p:nvCxnSpPr>
        <p:spPr>
          <a:xfrm flipV="1">
            <a:off x="1475331" y="2485382"/>
            <a:ext cx="711030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30" idx="0"/>
            <a:endCxn id="21" idx="3"/>
          </p:cNvCxnSpPr>
          <p:nvPr/>
        </p:nvCxnSpPr>
        <p:spPr>
          <a:xfrm flipV="1">
            <a:off x="3034703" y="3367487"/>
            <a:ext cx="307222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31" idx="0"/>
            <a:endCxn id="21" idx="5"/>
          </p:cNvCxnSpPr>
          <p:nvPr/>
        </p:nvCxnSpPr>
        <p:spPr>
          <a:xfrm flipH="1" flipV="1">
            <a:off x="3740749" y="3367487"/>
            <a:ext cx="308319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1" idx="0"/>
            <a:endCxn id="16" idx="6"/>
          </p:cNvCxnSpPr>
          <p:nvPr/>
        </p:nvCxnSpPr>
        <p:spPr>
          <a:xfrm flipH="1" flipV="1">
            <a:off x="2750383" y="2485382"/>
            <a:ext cx="790954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" idx="7"/>
            <a:endCxn id="15" idx="2"/>
          </p:cNvCxnSpPr>
          <p:nvPr/>
        </p:nvCxnSpPr>
        <p:spPr>
          <a:xfrm flipV="1">
            <a:off x="2667784" y="1920573"/>
            <a:ext cx="1313201" cy="36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32" idx="0"/>
            <a:endCxn id="22" idx="3"/>
          </p:cNvCxnSpPr>
          <p:nvPr/>
        </p:nvCxnSpPr>
        <p:spPr>
          <a:xfrm flipV="1">
            <a:off x="5117386" y="3367487"/>
            <a:ext cx="364610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3" idx="0"/>
            <a:endCxn id="22" idx="5"/>
          </p:cNvCxnSpPr>
          <p:nvPr/>
        </p:nvCxnSpPr>
        <p:spPr>
          <a:xfrm flipH="1" flipV="1">
            <a:off x="5880820" y="3367487"/>
            <a:ext cx="368485" cy="418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2" idx="0"/>
            <a:endCxn id="17" idx="2"/>
          </p:cNvCxnSpPr>
          <p:nvPr/>
        </p:nvCxnSpPr>
        <p:spPr>
          <a:xfrm flipV="1">
            <a:off x="5681408" y="2485382"/>
            <a:ext cx="569604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34" idx="0"/>
            <a:endCxn id="23" idx="3"/>
          </p:cNvCxnSpPr>
          <p:nvPr/>
        </p:nvCxnSpPr>
        <p:spPr>
          <a:xfrm flipV="1">
            <a:off x="7263670" y="3367487"/>
            <a:ext cx="298329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35" idx="0"/>
            <a:endCxn id="23" idx="5"/>
          </p:cNvCxnSpPr>
          <p:nvPr/>
        </p:nvCxnSpPr>
        <p:spPr>
          <a:xfrm flipH="1" flipV="1">
            <a:off x="7960823" y="3367487"/>
            <a:ext cx="433237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23" idx="0"/>
            <a:endCxn id="17" idx="6"/>
          </p:cNvCxnSpPr>
          <p:nvPr/>
        </p:nvCxnSpPr>
        <p:spPr>
          <a:xfrm flipH="1" flipV="1">
            <a:off x="6815034" y="2485382"/>
            <a:ext cx="946377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" idx="1"/>
            <a:endCxn id="15" idx="6"/>
          </p:cNvCxnSpPr>
          <p:nvPr/>
        </p:nvCxnSpPr>
        <p:spPr>
          <a:xfrm flipH="1" flipV="1">
            <a:off x="4545007" y="1920573"/>
            <a:ext cx="1788604" cy="36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6251012" y="22000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290790" y="228792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881881" y="2475147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if(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==j) 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80985" y="163856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86361" y="220337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93320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59326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99397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9400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3654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13770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52692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67057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5375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67294" y="378620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981659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112049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9992957" y="2450572"/>
            <a:ext cx="152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tree[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ti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 = a[</a:t>
            </a:r>
            <a:r>
              <a:rPr lang="en-US" sz="20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9" grpId="0"/>
      <p:bldP spid="150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205" grpId="0" animBg="1"/>
      <p:bldP spid="151" grpId="0"/>
      <p:bldP spid="208" grpId="0"/>
      <p:bldP spid="15" grpId="0" animBg="1"/>
      <p:bldP spid="16" grpId="0" animBg="1"/>
      <p:bldP spid="18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 REQUIREMENT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51012" y="220337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11148" y="155839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053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84501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64949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45397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25845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06293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6741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67189" y="4858306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32647" y="201317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1641" y="201317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5900" y="28048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5900" y="43263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9427" y="51729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67057" y="280486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58675" y="27987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69832" y="27987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28553" y="434586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91699" y="434150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61520" y="43458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36151" y="433926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05972" y="434362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75793" y="43263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45614" y="43307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69875" y="51740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50323" y="51863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0771" y="5187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11219" y="51729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1667" y="51741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72115" y="5186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563" y="5187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5" idx="2"/>
            <a:endCxn id="16" idx="7"/>
          </p:cNvCxnSpPr>
          <p:nvPr/>
        </p:nvCxnSpPr>
        <p:spPr>
          <a:xfrm flipH="1">
            <a:off x="2667784" y="1920573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6"/>
            <a:endCxn id="17" idx="1"/>
          </p:cNvCxnSpPr>
          <p:nvPr/>
        </p:nvCxnSpPr>
        <p:spPr>
          <a:xfrm>
            <a:off x="4545007" y="1920573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2"/>
            <a:endCxn id="18" idx="0"/>
          </p:cNvCxnSpPr>
          <p:nvPr/>
        </p:nvCxnSpPr>
        <p:spPr>
          <a:xfrm flipH="1">
            <a:off x="1475331" y="2485382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6"/>
            <a:endCxn id="21" idx="0"/>
          </p:cNvCxnSpPr>
          <p:nvPr/>
        </p:nvCxnSpPr>
        <p:spPr>
          <a:xfrm>
            <a:off x="2750383" y="2485382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2" idx="0"/>
          </p:cNvCxnSpPr>
          <p:nvPr/>
        </p:nvCxnSpPr>
        <p:spPr>
          <a:xfrm flipH="1">
            <a:off x="5681408" y="2485382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6"/>
            <a:endCxn id="23" idx="0"/>
          </p:cNvCxnSpPr>
          <p:nvPr/>
        </p:nvCxnSpPr>
        <p:spPr>
          <a:xfrm>
            <a:off x="6815034" y="2485382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3"/>
            <a:endCxn id="28" idx="0"/>
          </p:cNvCxnSpPr>
          <p:nvPr/>
        </p:nvCxnSpPr>
        <p:spPr>
          <a:xfrm flipH="1">
            <a:off x="865665" y="3367487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" idx="5"/>
            <a:endCxn id="29" idx="0"/>
          </p:cNvCxnSpPr>
          <p:nvPr/>
        </p:nvCxnSpPr>
        <p:spPr>
          <a:xfrm>
            <a:off x="1674743" y="3367487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3"/>
            <a:endCxn id="30" idx="0"/>
          </p:cNvCxnSpPr>
          <p:nvPr/>
        </p:nvCxnSpPr>
        <p:spPr>
          <a:xfrm flipH="1">
            <a:off x="3034703" y="3367487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1" idx="5"/>
            <a:endCxn id="31" idx="0"/>
          </p:cNvCxnSpPr>
          <p:nvPr/>
        </p:nvCxnSpPr>
        <p:spPr>
          <a:xfrm>
            <a:off x="3740749" y="3367487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  <a:endCxn id="32" idx="0"/>
          </p:cNvCxnSpPr>
          <p:nvPr/>
        </p:nvCxnSpPr>
        <p:spPr>
          <a:xfrm flipH="1">
            <a:off x="5117386" y="3367487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33" idx="0"/>
          </p:cNvCxnSpPr>
          <p:nvPr/>
        </p:nvCxnSpPr>
        <p:spPr>
          <a:xfrm>
            <a:off x="5880820" y="3367487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3" idx="3"/>
            <a:endCxn id="34" idx="0"/>
          </p:cNvCxnSpPr>
          <p:nvPr/>
        </p:nvCxnSpPr>
        <p:spPr>
          <a:xfrm flipH="1">
            <a:off x="7263670" y="3367487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5"/>
            <a:endCxn id="35" idx="0"/>
          </p:cNvCxnSpPr>
          <p:nvPr/>
        </p:nvCxnSpPr>
        <p:spPr>
          <a:xfrm>
            <a:off x="7960823" y="3367487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9427" y="4837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69875" y="48387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50323" y="48510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30771" y="4852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11219" y="48376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91667" y="4838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172115" y="48510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52563" y="48521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9660" y="568615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95965" y="568615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91945" y="568615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788250" y="568615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4230" y="568615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780535" y="568615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276515" y="568615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772820" y="568615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261715" y="568612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58020" y="568612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254000" y="568611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750305" y="56861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246285" y="56861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742590" y="56861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238570" y="56861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34875" y="56861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3024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9206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91586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07768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358418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74600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66980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83162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55780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71962" y="6021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308161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94421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15769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02029" y="602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88635" y="60289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774895" y="60289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3760" y="5350858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2767" y="4516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10162" y="38794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42493" y="388526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67091" y="38742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88593" y="387428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56911" y="386910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111859" y="386910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02408" y="386815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232798" y="387782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28463" y="297244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375155" y="296726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221887" y="228964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520146" y="296726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35828" y="297642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38600" y="1712113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17758" y="57153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316422" y="571539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819035" y="5701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91640" y="5701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89292" y="5701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369704" y="5712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2968" y="5701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806307" y="57170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352910" y="5712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39877" y="5701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352885" y="57019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24168" y="5692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1563" y="5692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843643" y="5719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48283" y="5712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720957" y="1833818"/>
            <a:ext cx="2522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How many leaf nodes?</a:t>
            </a:r>
            <a:endParaRPr lang="en-US" sz="2000" b="1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cxnSp>
        <p:nvCxnSpPr>
          <p:cNvPr id="177" name="Straight Arrow Connector 176"/>
          <p:cNvCxnSpPr>
            <a:stCxn id="28" idx="0"/>
            <a:endCxn id="18" idx="3"/>
          </p:cNvCxnSpPr>
          <p:nvPr/>
        </p:nvCxnSpPr>
        <p:spPr>
          <a:xfrm flipV="1">
            <a:off x="865665" y="3367487"/>
            <a:ext cx="410254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9" idx="0"/>
            <a:endCxn id="18" idx="5"/>
          </p:cNvCxnSpPr>
          <p:nvPr/>
        </p:nvCxnSpPr>
        <p:spPr>
          <a:xfrm flipH="1" flipV="1">
            <a:off x="1674743" y="3367487"/>
            <a:ext cx="321038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8" idx="0"/>
            <a:endCxn id="16" idx="2"/>
          </p:cNvCxnSpPr>
          <p:nvPr/>
        </p:nvCxnSpPr>
        <p:spPr>
          <a:xfrm flipV="1">
            <a:off x="1475331" y="2485382"/>
            <a:ext cx="711030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30" idx="0"/>
            <a:endCxn id="21" idx="3"/>
          </p:cNvCxnSpPr>
          <p:nvPr/>
        </p:nvCxnSpPr>
        <p:spPr>
          <a:xfrm flipV="1">
            <a:off x="3034703" y="3367487"/>
            <a:ext cx="307222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31" idx="0"/>
            <a:endCxn id="21" idx="5"/>
          </p:cNvCxnSpPr>
          <p:nvPr/>
        </p:nvCxnSpPr>
        <p:spPr>
          <a:xfrm flipH="1" flipV="1">
            <a:off x="3740749" y="3367487"/>
            <a:ext cx="308319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1" idx="0"/>
            <a:endCxn id="16" idx="6"/>
          </p:cNvCxnSpPr>
          <p:nvPr/>
        </p:nvCxnSpPr>
        <p:spPr>
          <a:xfrm flipH="1" flipV="1">
            <a:off x="2750383" y="2485382"/>
            <a:ext cx="790954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" idx="7"/>
            <a:endCxn id="15" idx="2"/>
          </p:cNvCxnSpPr>
          <p:nvPr/>
        </p:nvCxnSpPr>
        <p:spPr>
          <a:xfrm flipV="1">
            <a:off x="2667784" y="1920573"/>
            <a:ext cx="1313201" cy="36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32" idx="0"/>
            <a:endCxn id="22" idx="3"/>
          </p:cNvCxnSpPr>
          <p:nvPr/>
        </p:nvCxnSpPr>
        <p:spPr>
          <a:xfrm flipV="1">
            <a:off x="5117386" y="3367487"/>
            <a:ext cx="364610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3" idx="0"/>
            <a:endCxn id="22" idx="5"/>
          </p:cNvCxnSpPr>
          <p:nvPr/>
        </p:nvCxnSpPr>
        <p:spPr>
          <a:xfrm flipH="1" flipV="1">
            <a:off x="5880820" y="3367487"/>
            <a:ext cx="368485" cy="418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2" idx="0"/>
            <a:endCxn id="17" idx="2"/>
          </p:cNvCxnSpPr>
          <p:nvPr/>
        </p:nvCxnSpPr>
        <p:spPr>
          <a:xfrm flipV="1">
            <a:off x="5681408" y="2485382"/>
            <a:ext cx="569604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34" idx="0"/>
            <a:endCxn id="23" idx="3"/>
          </p:cNvCxnSpPr>
          <p:nvPr/>
        </p:nvCxnSpPr>
        <p:spPr>
          <a:xfrm flipV="1">
            <a:off x="7263670" y="3367487"/>
            <a:ext cx="298329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35" idx="0"/>
            <a:endCxn id="23" idx="5"/>
          </p:cNvCxnSpPr>
          <p:nvPr/>
        </p:nvCxnSpPr>
        <p:spPr>
          <a:xfrm flipH="1" flipV="1">
            <a:off x="7960823" y="3367487"/>
            <a:ext cx="433237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23" idx="0"/>
            <a:endCxn id="17" idx="6"/>
          </p:cNvCxnSpPr>
          <p:nvPr/>
        </p:nvCxnSpPr>
        <p:spPr>
          <a:xfrm flipH="1" flipV="1">
            <a:off x="6815034" y="2485382"/>
            <a:ext cx="946377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" idx="1"/>
            <a:endCxn id="15" idx="6"/>
          </p:cNvCxnSpPr>
          <p:nvPr/>
        </p:nvCxnSpPr>
        <p:spPr>
          <a:xfrm flipH="1" flipV="1">
            <a:off x="4545007" y="1920573"/>
            <a:ext cx="1788604" cy="36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6251012" y="220006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290790" y="228792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80985" y="163856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86361" y="220337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93320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59326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99397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9400" y="28860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3654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13770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52692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67057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35375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67294" y="378620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981659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112049" y="379845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720957" y="2149006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 = 8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707788" y="2506416"/>
            <a:ext cx="331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Let the height of the tree is h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720957" y="2867671"/>
            <a:ext cx="215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So, at the last level:</a:t>
            </a:r>
            <a:endParaRPr lang="en-US" sz="2000" u="sng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77980" y="3186226"/>
            <a:ext cx="279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number of nodes = 2</a:t>
            </a:r>
            <a:r>
              <a:rPr lang="en-US" sz="20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= n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912345" y="3657608"/>
            <a:ext cx="27093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N=2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+…..+2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…(</a:t>
            </a:r>
            <a:r>
              <a:rPr lang="en-US" sz="1900" dirty="0" err="1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i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912345" y="3973476"/>
            <a:ext cx="21531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N-2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1900" dirty="0">
                <a:latin typeface="Adobe Caslon Pro" panose="0205050205050A020403" pitchFamily="18" charset="0"/>
                <a:ea typeface="Segoe UI Symbol" panose="020B0502040204020203" pitchFamily="34" charset="0"/>
              </a:rPr>
              <a:t>=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+…..+2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912345" y="4285379"/>
            <a:ext cx="20714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N-1=2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+…..+2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912345" y="4619321"/>
            <a:ext cx="25010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N-1=2(2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+…..+2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h-1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912345" y="4946611"/>
            <a:ext cx="30812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N-1=2(2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…..+2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h-1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-2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903734" y="5263235"/>
            <a:ext cx="30812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N-1=2(2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0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+..+2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h-1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+2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)-2.2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912345" y="5580832"/>
            <a:ext cx="1527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N-1=2N-2.2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903734" y="5897456"/>
            <a:ext cx="11769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N=2.2</a:t>
            </a:r>
            <a:r>
              <a:rPr lang="en-US" sz="1900" baseline="30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h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 -1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912345" y="6211873"/>
            <a:ext cx="9717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N=2n-1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98215" y="2144365"/>
            <a:ext cx="274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[In this case: power of 2]</a:t>
            </a:r>
            <a:endParaRPr lang="en-US" sz="20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912344" y="651782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N</a:t>
            </a:r>
            <a:r>
              <a:rPr lang="en-US" sz="2000" dirty="0"/>
              <a:t>≃</a:t>
            </a:r>
            <a:r>
              <a:rPr lang="en-US" sz="1900" dirty="0" smtClean="0">
                <a:latin typeface="Adobe Caslon Pro" panose="0205050205050A020403" pitchFamily="18" charset="0"/>
                <a:ea typeface="Segoe UI Symbol" panose="020B0502040204020203" pitchFamily="34" charset="0"/>
              </a:rPr>
              <a:t>2n</a:t>
            </a:r>
            <a:endParaRPr lang="en-US" sz="1900" dirty="0">
              <a:latin typeface="Adobe Caslon Pro" panose="0205050205050A0204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5" grpId="0"/>
      <p:bldP spid="176" grpId="0"/>
      <p:bldP spid="178" grpId="0"/>
      <p:bldP spid="180" grpId="0"/>
      <p:bldP spid="182" grpId="0"/>
      <p:bldP spid="184" grpId="0"/>
      <p:bldP spid="186" grpId="0"/>
      <p:bldP spid="188" grpId="0"/>
      <p:bldP spid="190" grpId="0"/>
      <p:bldP spid="192" grpId="0"/>
      <p:bldP spid="194" grpId="0"/>
      <p:bldP spid="196" grpId="0"/>
      <p:bldP spid="200" grpId="0"/>
      <p:bldP spid="204" grpId="0"/>
      <p:bldP spid="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 REQUIREMENT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37351" y="220030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2131" y="254087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71125" y="2540870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6140" y="311326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5181" y="382180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17829" y="311326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30988" y="310714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00072" y="310714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29418" y="38284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14653" y="358920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6250" y="360515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949376" y="440529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19197" y="440965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89018" y="439241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58839" y="439677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2" name="Straight Arrow Connector 111"/>
          <p:cNvCxnSpPr>
            <a:stCxn id="82" idx="2"/>
            <a:endCxn id="83" idx="7"/>
          </p:cNvCxnSpPr>
          <p:nvPr/>
        </p:nvCxnSpPr>
        <p:spPr>
          <a:xfrm flipH="1">
            <a:off x="2897268" y="2604810"/>
            <a:ext cx="1304918" cy="208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6"/>
            <a:endCxn id="84" idx="1"/>
          </p:cNvCxnSpPr>
          <p:nvPr/>
        </p:nvCxnSpPr>
        <p:spPr>
          <a:xfrm>
            <a:off x="4766208" y="2604810"/>
            <a:ext cx="1796887" cy="208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3" idx="2"/>
            <a:endCxn id="85" idx="0"/>
          </p:cNvCxnSpPr>
          <p:nvPr/>
        </p:nvCxnSpPr>
        <p:spPr>
          <a:xfrm flipH="1">
            <a:off x="1705571" y="3013082"/>
            <a:ext cx="71027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3" idx="6"/>
            <a:endCxn id="87" idx="0"/>
          </p:cNvCxnSpPr>
          <p:nvPr/>
        </p:nvCxnSpPr>
        <p:spPr>
          <a:xfrm>
            <a:off x="2979867" y="3013082"/>
            <a:ext cx="791710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4" idx="2"/>
            <a:endCxn id="88" idx="0"/>
          </p:cNvCxnSpPr>
          <p:nvPr/>
        </p:nvCxnSpPr>
        <p:spPr>
          <a:xfrm flipH="1">
            <a:off x="5911648" y="3013082"/>
            <a:ext cx="568848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4" idx="6"/>
            <a:endCxn id="89" idx="0"/>
          </p:cNvCxnSpPr>
          <p:nvPr/>
        </p:nvCxnSpPr>
        <p:spPr>
          <a:xfrm>
            <a:off x="7044518" y="3013082"/>
            <a:ext cx="947133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3"/>
            <a:endCxn id="90" idx="0"/>
          </p:cNvCxnSpPr>
          <p:nvPr/>
        </p:nvCxnSpPr>
        <p:spPr>
          <a:xfrm flipH="1">
            <a:off x="1103043" y="3675887"/>
            <a:ext cx="403116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5"/>
            <a:endCxn id="91" idx="0"/>
          </p:cNvCxnSpPr>
          <p:nvPr/>
        </p:nvCxnSpPr>
        <p:spPr>
          <a:xfrm>
            <a:off x="1904983" y="3675887"/>
            <a:ext cx="328176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7" idx="3"/>
            <a:endCxn id="92" idx="0"/>
          </p:cNvCxnSpPr>
          <p:nvPr/>
        </p:nvCxnSpPr>
        <p:spPr>
          <a:xfrm flipH="1">
            <a:off x="3272081" y="3675887"/>
            <a:ext cx="30008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7" idx="5"/>
            <a:endCxn id="93" idx="0"/>
          </p:cNvCxnSpPr>
          <p:nvPr/>
        </p:nvCxnSpPr>
        <p:spPr>
          <a:xfrm>
            <a:off x="3970989" y="3675887"/>
            <a:ext cx="315457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8" idx="3"/>
            <a:endCxn id="94" idx="0"/>
          </p:cNvCxnSpPr>
          <p:nvPr/>
        </p:nvCxnSpPr>
        <p:spPr>
          <a:xfrm flipH="1">
            <a:off x="5354764" y="3675887"/>
            <a:ext cx="357472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8" idx="5"/>
            <a:endCxn id="95" idx="0"/>
          </p:cNvCxnSpPr>
          <p:nvPr/>
        </p:nvCxnSpPr>
        <p:spPr>
          <a:xfrm>
            <a:off x="6111060" y="3675887"/>
            <a:ext cx="375623" cy="183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9" idx="3"/>
            <a:endCxn id="96" idx="0"/>
          </p:cNvCxnSpPr>
          <p:nvPr/>
        </p:nvCxnSpPr>
        <p:spPr>
          <a:xfrm flipH="1">
            <a:off x="7501048" y="3675887"/>
            <a:ext cx="291191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9" idx="5"/>
            <a:endCxn id="97" idx="0"/>
          </p:cNvCxnSpPr>
          <p:nvPr/>
        </p:nvCxnSpPr>
        <p:spPr>
          <a:xfrm>
            <a:off x="8191063" y="3675887"/>
            <a:ext cx="44037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33590" y="1456830"/>
            <a:ext cx="621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Will the tree index of the last node (N) will be always 2n?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Straight Arrow Connector 24"/>
          <p:cNvCxnSpPr>
            <a:stCxn id="90" idx="2"/>
            <a:endCxn id="175" idx="0"/>
          </p:cNvCxnSpPr>
          <p:nvPr/>
        </p:nvCxnSpPr>
        <p:spPr>
          <a:xfrm flipH="1">
            <a:off x="498992" y="4153906"/>
            <a:ext cx="322040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0" idx="6"/>
            <a:endCxn id="176" idx="0"/>
          </p:cNvCxnSpPr>
          <p:nvPr/>
        </p:nvCxnSpPr>
        <p:spPr>
          <a:xfrm>
            <a:off x="1385054" y="4153906"/>
            <a:ext cx="272072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4" idx="2"/>
            <a:endCxn id="178" idx="0"/>
          </p:cNvCxnSpPr>
          <p:nvPr/>
        </p:nvCxnSpPr>
        <p:spPr>
          <a:xfrm flipH="1">
            <a:off x="4683720" y="4153906"/>
            <a:ext cx="389033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4" idx="6"/>
            <a:endCxn id="180" idx="0"/>
          </p:cNvCxnSpPr>
          <p:nvPr/>
        </p:nvCxnSpPr>
        <p:spPr>
          <a:xfrm>
            <a:off x="5636775" y="4153906"/>
            <a:ext cx="474285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574" y="526480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265953" y="5261425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6198625"/>
            <a:ext cx="9800353" cy="683295"/>
            <a:chOff x="1013929" y="5712554"/>
            <a:chExt cx="9800353" cy="683295"/>
          </a:xfrm>
        </p:grpSpPr>
        <p:sp>
          <p:nvSpPr>
            <p:cNvPr id="276" name="TextBox 275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078932" y="608807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458368" y="607978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793755" y="608807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177558" y="608807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489015" y="607978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862873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224939" y="6074874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16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87641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133699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487740" y="5762905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838426" y="575952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192467" y="575952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544481" y="575952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898522" y="575952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250536" y="575529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604577" y="575529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956591" y="575529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310632" y="575528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661318" y="5751908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9015359" y="5751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367373" y="5751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9721414" y="5751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076407" y="575021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0430448" y="575021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013929" y="5712554"/>
              <a:ext cx="58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tree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928547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8307983" y="60733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19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8643370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20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027173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9338630" y="60733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9712488" y="60751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23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0074554" y="606838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0437256" y="60751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25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4265151" y="5293806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5737556" y="526959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07509" y="62120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45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260331" y="6212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1624692" y="62246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33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2037336" y="62253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2368260" y="62231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2661260" y="62239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20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3017075" y="62357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13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3463903" y="62364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757949" y="62145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4119317" y="6215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4492224" y="62270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785224" y="62278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184516" y="62256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5545884" y="6226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5918791" y="6238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6280159" y="6238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583121" y="62075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9105331" y="62319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9433608" y="62181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838200" y="1870071"/>
            <a:ext cx="846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Draw a segment tree for n=10 showing the range and tree index for each node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6944837" y="14890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54574" y="5574285"/>
            <a:ext cx="4120469" cy="675008"/>
            <a:chOff x="1013929" y="5712554"/>
            <a:chExt cx="4120469" cy="675008"/>
          </a:xfrm>
        </p:grpSpPr>
        <p:sp>
          <p:nvSpPr>
            <p:cNvPr id="139" name="TextBox 138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013929" y="57125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1780" y="5587722"/>
            <a:ext cx="3460443" cy="393730"/>
            <a:chOff x="1251597" y="5510297"/>
            <a:chExt cx="3460443" cy="393730"/>
          </a:xfrm>
        </p:grpSpPr>
        <p:sp>
          <p:nvSpPr>
            <p:cNvPr id="199" name="TextBox 198"/>
            <p:cNvSpPr txBox="1"/>
            <p:nvPr/>
          </p:nvSpPr>
          <p:spPr>
            <a:xfrm>
              <a:off x="1586084" y="5510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947452" y="55110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320359" y="552285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681727" y="55236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012651" y="55213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374019" y="55221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746926" y="55339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108294" y="55346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402340" y="55127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251597" y="552806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336468" y="484709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06159" y="4845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084861" y="39763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113182" y="39617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123876" y="39849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20435" y="48304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949576" y="48453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6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337177" y="397180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46198" y="397637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9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471276" y="39692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26146" y="39692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549417" y="32994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8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608509" y="32918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447387" y="28284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114628" y="39692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684977" y="328046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20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769708" y="33078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13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542634" y="283148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33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252402" y="2437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</a:rPr>
              <a:t>45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75" idx="0"/>
            <a:endCxn id="90" idx="2"/>
          </p:cNvCxnSpPr>
          <p:nvPr/>
        </p:nvCxnSpPr>
        <p:spPr>
          <a:xfrm flipV="1">
            <a:off x="498992" y="4153906"/>
            <a:ext cx="322040" cy="58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6" idx="0"/>
            <a:endCxn id="90" idx="6"/>
          </p:cNvCxnSpPr>
          <p:nvPr/>
        </p:nvCxnSpPr>
        <p:spPr>
          <a:xfrm flipH="1" flipV="1">
            <a:off x="1385054" y="4153906"/>
            <a:ext cx="272072" cy="58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0" idx="0"/>
            <a:endCxn id="85" idx="3"/>
          </p:cNvCxnSpPr>
          <p:nvPr/>
        </p:nvCxnSpPr>
        <p:spPr>
          <a:xfrm flipV="1">
            <a:off x="1103043" y="3675887"/>
            <a:ext cx="403116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1" idx="0"/>
            <a:endCxn id="85" idx="5"/>
          </p:cNvCxnSpPr>
          <p:nvPr/>
        </p:nvCxnSpPr>
        <p:spPr>
          <a:xfrm flipH="1" flipV="1">
            <a:off x="1904983" y="3675887"/>
            <a:ext cx="328176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5" idx="0"/>
            <a:endCxn id="83" idx="2"/>
          </p:cNvCxnSpPr>
          <p:nvPr/>
        </p:nvCxnSpPr>
        <p:spPr>
          <a:xfrm flipV="1">
            <a:off x="1705571" y="3013082"/>
            <a:ext cx="710274" cy="181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2" idx="0"/>
            <a:endCxn id="87" idx="3"/>
          </p:cNvCxnSpPr>
          <p:nvPr/>
        </p:nvCxnSpPr>
        <p:spPr>
          <a:xfrm flipV="1">
            <a:off x="3272081" y="3675887"/>
            <a:ext cx="300084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3" idx="0"/>
            <a:endCxn id="87" idx="5"/>
          </p:cNvCxnSpPr>
          <p:nvPr/>
        </p:nvCxnSpPr>
        <p:spPr>
          <a:xfrm flipH="1" flipV="1">
            <a:off x="3970989" y="3675887"/>
            <a:ext cx="315457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7" idx="0"/>
            <a:endCxn id="83" idx="6"/>
          </p:cNvCxnSpPr>
          <p:nvPr/>
        </p:nvCxnSpPr>
        <p:spPr>
          <a:xfrm flipH="1" flipV="1">
            <a:off x="2979867" y="3013082"/>
            <a:ext cx="791710" cy="181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3" idx="7"/>
            <a:endCxn id="82" idx="2"/>
          </p:cNvCxnSpPr>
          <p:nvPr/>
        </p:nvCxnSpPr>
        <p:spPr>
          <a:xfrm flipV="1">
            <a:off x="2897268" y="2604810"/>
            <a:ext cx="1304918" cy="208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8" idx="0"/>
            <a:endCxn id="94" idx="2"/>
          </p:cNvCxnSpPr>
          <p:nvPr/>
        </p:nvCxnSpPr>
        <p:spPr>
          <a:xfrm flipV="1">
            <a:off x="4683720" y="4153906"/>
            <a:ext cx="389033" cy="58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0" idx="0"/>
            <a:endCxn id="94" idx="6"/>
          </p:cNvCxnSpPr>
          <p:nvPr/>
        </p:nvCxnSpPr>
        <p:spPr>
          <a:xfrm flipH="1" flipV="1">
            <a:off x="5636775" y="4153906"/>
            <a:ext cx="474285" cy="58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4" idx="0"/>
            <a:endCxn id="88" idx="3"/>
          </p:cNvCxnSpPr>
          <p:nvPr/>
        </p:nvCxnSpPr>
        <p:spPr>
          <a:xfrm flipV="1">
            <a:off x="5354764" y="3675887"/>
            <a:ext cx="357472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5" idx="0"/>
            <a:endCxn id="88" idx="5"/>
          </p:cNvCxnSpPr>
          <p:nvPr/>
        </p:nvCxnSpPr>
        <p:spPr>
          <a:xfrm flipH="1" flipV="1">
            <a:off x="6111060" y="3675887"/>
            <a:ext cx="375623" cy="183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8" idx="0"/>
            <a:endCxn id="84" idx="2"/>
          </p:cNvCxnSpPr>
          <p:nvPr/>
        </p:nvCxnSpPr>
        <p:spPr>
          <a:xfrm flipV="1">
            <a:off x="5911648" y="3013082"/>
            <a:ext cx="568848" cy="181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6" idx="0"/>
            <a:endCxn id="89" idx="3"/>
          </p:cNvCxnSpPr>
          <p:nvPr/>
        </p:nvCxnSpPr>
        <p:spPr>
          <a:xfrm flipV="1">
            <a:off x="7501048" y="3675887"/>
            <a:ext cx="291191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7" idx="0"/>
            <a:endCxn id="89" idx="5"/>
          </p:cNvCxnSpPr>
          <p:nvPr/>
        </p:nvCxnSpPr>
        <p:spPr>
          <a:xfrm flipH="1" flipV="1">
            <a:off x="8191063" y="3675887"/>
            <a:ext cx="440375" cy="196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9" idx="0"/>
            <a:endCxn id="84" idx="6"/>
          </p:cNvCxnSpPr>
          <p:nvPr/>
        </p:nvCxnSpPr>
        <p:spPr>
          <a:xfrm flipH="1" flipV="1">
            <a:off x="7044518" y="3013082"/>
            <a:ext cx="947133" cy="181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4" idx="1"/>
            <a:endCxn id="82" idx="6"/>
          </p:cNvCxnSpPr>
          <p:nvPr/>
        </p:nvCxnSpPr>
        <p:spPr>
          <a:xfrm flipH="1" flipV="1">
            <a:off x="4766208" y="2604810"/>
            <a:ext cx="1796887" cy="208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202186" y="232279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15845" y="273107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80496" y="273107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423560" y="31944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489566" y="31944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629637" y="31944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709640" y="319446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21032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951148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990070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004435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072753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04672" y="385964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219037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349427" y="387189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16981" y="474261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375115" y="474261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401709" y="474261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829049" y="4742616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4409" y="4931774"/>
            <a:ext cx="324740" cy="3247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370467" y="4934017"/>
            <a:ext cx="324740" cy="3247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827118" y="4927815"/>
            <a:ext cx="324740" cy="3247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223499" y="4929842"/>
            <a:ext cx="324740" cy="3247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674914" y="4927815"/>
            <a:ext cx="324740" cy="3247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059263" y="4927815"/>
            <a:ext cx="324740" cy="3247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1" idx="3"/>
            <a:endCxn id="3" idx="1"/>
          </p:cNvCxnSpPr>
          <p:nvPr/>
        </p:nvCxnSpPr>
        <p:spPr>
          <a:xfrm>
            <a:off x="2033747" y="4353318"/>
            <a:ext cx="8219" cy="62601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1" idx="5"/>
            <a:endCxn id="208" idx="1"/>
          </p:cNvCxnSpPr>
          <p:nvPr/>
        </p:nvCxnSpPr>
        <p:spPr>
          <a:xfrm flipH="1">
            <a:off x="2418024" y="4353318"/>
            <a:ext cx="14547" cy="6282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2" idx="3"/>
            <a:endCxn id="209" idx="0"/>
          </p:cNvCxnSpPr>
          <p:nvPr/>
        </p:nvCxnSpPr>
        <p:spPr>
          <a:xfrm flipH="1">
            <a:off x="2989488" y="4353318"/>
            <a:ext cx="83181" cy="57449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10" idx="7"/>
          </p:cNvCxnSpPr>
          <p:nvPr/>
        </p:nvCxnSpPr>
        <p:spPr>
          <a:xfrm>
            <a:off x="3485284" y="4392411"/>
            <a:ext cx="15398" cy="58498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3" idx="3"/>
            <a:endCxn id="211" idx="0"/>
          </p:cNvCxnSpPr>
          <p:nvPr/>
        </p:nvCxnSpPr>
        <p:spPr>
          <a:xfrm flipH="1">
            <a:off x="3837284" y="4353318"/>
            <a:ext cx="249750" cy="57449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3" idx="4"/>
            <a:endCxn id="212" idx="0"/>
          </p:cNvCxnSpPr>
          <p:nvPr/>
        </p:nvCxnSpPr>
        <p:spPr>
          <a:xfrm flipH="1">
            <a:off x="4221633" y="4435917"/>
            <a:ext cx="64813" cy="49189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46017" y="6198326"/>
            <a:ext cx="2068562" cy="388590"/>
            <a:chOff x="6946017" y="6198326"/>
            <a:chExt cx="2068562" cy="388590"/>
          </a:xfrm>
        </p:grpSpPr>
        <p:sp>
          <p:nvSpPr>
            <p:cNvPr id="247" name="TextBox 246"/>
            <p:cNvSpPr txBox="1"/>
            <p:nvPr/>
          </p:nvSpPr>
          <p:spPr>
            <a:xfrm>
              <a:off x="8703275" y="62089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X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946017" y="6198326"/>
              <a:ext cx="29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X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7311360" y="62075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X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7695575" y="62175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X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8028049" y="62075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X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370257" y="62088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ea typeface="Segoe UI Symbol" panose="020B0502040204020203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94" grpId="0"/>
      <p:bldP spid="195" grpId="0"/>
      <p:bldP spid="341" grpId="0"/>
      <p:bldP spid="342" grpId="0"/>
      <p:bldP spid="343" grpId="0"/>
      <p:bldP spid="344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8" grpId="0"/>
      <p:bldP spid="369" grpId="0"/>
      <p:bldP spid="370" grpId="0"/>
      <p:bldP spid="371" grpId="0"/>
      <p:bldP spid="219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2" grpId="0"/>
      <p:bldP spid="233" grpId="0"/>
      <p:bldP spid="234" grpId="0"/>
      <p:bldP spid="242" grpId="0"/>
      <p:bldP spid="243" grpId="0"/>
      <p:bldP spid="244" grpId="0"/>
      <p:bldP spid="245" grpId="0"/>
      <p:bldP spid="246" grpId="0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75" grpId="0" animBg="1"/>
      <p:bldP spid="176" grpId="0" animBg="1"/>
      <p:bldP spid="178" grpId="0" animBg="1"/>
      <p:bldP spid="180" grpId="0" animBg="1"/>
      <p:bldP spid="3" grpId="0" animBg="1"/>
      <p:bldP spid="208" grpId="0" animBg="1"/>
      <p:bldP spid="209" grpId="0" animBg="1"/>
      <p:bldP spid="210" grpId="0" animBg="1"/>
      <p:bldP spid="211" grpId="0" animBg="1"/>
      <p:bldP spid="2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 REQUIREMENT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97280" y="1752083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memory requirement then?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516024" y="2182810"/>
            <a:ext cx="435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n is a power of 2 then it is exactly 2n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6024" y="2579741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 it is less than 4n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7280" y="304828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2738" y="3479011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n is not a power of 2, lets say 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2738" y="3848343"/>
            <a:ext cx="39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Then the number of leaf nodes are not exactly 10,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2738" y="4540840"/>
            <a:ext cx="39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the number of leaf nodes are not exactly equal to 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2738" y="5275636"/>
            <a:ext cx="39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what can be the max number of nodes at the last level?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2738" y="6010432"/>
            <a:ext cx="39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 can not cross the next power of 2 after 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4397" y="3479011"/>
            <a:ext cx="506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 this scenario, next power of 2 after 10 is 16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74396" y="3848343"/>
            <a:ext cx="631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 implies that, in the last level, the total number of nodes (used and unused leaf nodes) will not exceed the next power of 2 after 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4396" y="4771673"/>
            <a:ext cx="63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the next power of 2 after n is denoted as 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4396" y="5159402"/>
            <a:ext cx="63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the next power of 2 after n is denoted as 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370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Swapnil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2" id="{0636A017-16AD-4B95-A7C5-76BA5D6D5131}" vid="{B3F43138-E523-4ADC-BAD7-51E4D55D4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Swapnil2</Template>
  <TotalTime>10963</TotalTime>
  <Words>6178</Words>
  <Application>Microsoft Office PowerPoint</Application>
  <PresentationFormat>Widescreen</PresentationFormat>
  <Paragraphs>2438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Adobe Fangsong Std R</vt:lpstr>
      <vt:lpstr>Adobe Caslon Pro</vt:lpstr>
      <vt:lpstr>Arial</vt:lpstr>
      <vt:lpstr>Calibri</vt:lpstr>
      <vt:lpstr>Calibri Light</vt:lpstr>
      <vt:lpstr>Calisto MT</vt:lpstr>
      <vt:lpstr>Consolas</vt:lpstr>
      <vt:lpstr>Courier New</vt:lpstr>
      <vt:lpstr>Georgia</vt:lpstr>
      <vt:lpstr>Segoe UI Symbol</vt:lpstr>
      <vt:lpstr>Times New Roman</vt:lpstr>
      <vt:lpstr>Wingdings</vt:lpstr>
      <vt:lpstr>Swapnil2</vt:lpstr>
      <vt:lpstr>SEGMENT TREE</vt:lpstr>
      <vt:lpstr>SUM OF ARRAY</vt:lpstr>
      <vt:lpstr>CONCEPT OF SEGMENT TREE</vt:lpstr>
      <vt:lpstr>CONSTRUCTION OF TREE</vt:lpstr>
      <vt:lpstr>CONSTRUCTION OF TREE</vt:lpstr>
      <vt:lpstr>CONSTRUCTION OF TREE</vt:lpstr>
      <vt:lpstr>MEMORY  REQUIREMENT</vt:lpstr>
      <vt:lpstr>MEMORY  REQUIREMENT</vt:lpstr>
      <vt:lpstr>MEMORY  REQUIREMENT</vt:lpstr>
      <vt:lpstr>MEMORY  REQUIREMENT</vt:lpstr>
      <vt:lpstr>TIME  COMPLEXITY</vt:lpstr>
      <vt:lpstr>QUERY</vt:lpstr>
      <vt:lpstr>QUERY</vt:lpstr>
      <vt:lpstr>QUERY</vt:lpstr>
      <vt:lpstr>QUERY</vt:lpstr>
      <vt:lpstr>QUERY</vt:lpstr>
      <vt:lpstr>QUERY</vt:lpstr>
      <vt:lpstr>QUERY</vt:lpstr>
      <vt:lpstr>QUERY</vt:lpstr>
      <vt:lpstr>UPDATE</vt:lpstr>
      <vt:lpstr>UPDATE</vt:lpstr>
      <vt:lpstr>RANGE  UPDATE</vt:lpstr>
      <vt:lpstr>COMPLEXITY  OF  RANGE  UPDATE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UPDATE WITH LAZY PROPAGATION</vt:lpstr>
      <vt:lpstr>QUERY</vt:lpstr>
      <vt:lpstr>QUERY</vt:lpstr>
      <vt:lpstr>QUERY</vt:lpstr>
      <vt:lpstr>QUERY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2799</cp:revision>
  <dcterms:created xsi:type="dcterms:W3CDTF">2021-09-27T14:31:20Z</dcterms:created>
  <dcterms:modified xsi:type="dcterms:W3CDTF">2022-11-30T01:36:52Z</dcterms:modified>
</cp:coreProperties>
</file>