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8" r:id="rId3"/>
    <p:sldId id="269" r:id="rId4"/>
    <p:sldId id="266" r:id="rId5"/>
    <p:sldId id="267" r:id="rId6"/>
    <p:sldId id="271" r:id="rId7"/>
    <p:sldId id="272" r:id="rId8"/>
    <p:sldId id="273" r:id="rId9"/>
    <p:sldId id="274" r:id="rId10"/>
    <p:sldId id="275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4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2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  <a:lvl2pPr>
              <a:defRPr>
                <a:latin typeface="Calisto MT" panose="02040603050505030304" pitchFamily="18" charset="0"/>
              </a:defRPr>
            </a:lvl2pPr>
            <a:lvl3pPr>
              <a:defRPr>
                <a:latin typeface="Calisto MT" panose="02040603050505030304" pitchFamily="18" charset="0"/>
              </a:defRPr>
            </a:lvl3pPr>
            <a:lvl4pPr>
              <a:defRPr>
                <a:latin typeface="Calisto MT" panose="02040603050505030304" pitchFamily="18" charset="0"/>
              </a:defRPr>
            </a:lvl4pPr>
            <a:lvl5pPr>
              <a:defRPr>
                <a:latin typeface="Calisto MT" panose="020406030505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384" y="365125"/>
            <a:ext cx="1369483" cy="12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1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b="1"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83" y="1443038"/>
            <a:ext cx="1283087" cy="11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2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1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30BE-39CF-418F-A2EF-464846004F19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E2AC-B823-4374-BB65-0C76AA094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031008"/>
            <a:ext cx="10515600" cy="2852737"/>
          </a:xfrm>
        </p:spPr>
        <p:txBody>
          <a:bodyPr/>
          <a:lstStyle/>
          <a:p>
            <a:r>
              <a:rPr lang="en-US" dirty="0" smtClean="0"/>
              <a:t>AVL  TREE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042708"/>
            <a:ext cx="10515600" cy="1500187"/>
          </a:xfrm>
        </p:spPr>
        <p:txBody>
          <a:bodyPr/>
          <a:lstStyle/>
          <a:p>
            <a:pPr algn="ctr"/>
            <a:r>
              <a:rPr lang="en-US" dirty="0" err="1"/>
              <a:t>Adelson-Velskii</a:t>
            </a:r>
            <a:r>
              <a:rPr lang="en-US" dirty="0"/>
              <a:t> and Landis</a:t>
            </a:r>
          </a:p>
        </p:txBody>
      </p:sp>
    </p:spTree>
    <p:extLst>
      <p:ext uri="{BB962C8B-B14F-4D97-AF65-F5344CB8AC3E}">
        <p14:creationId xmlns:p14="http://schemas.microsoft.com/office/powerpoint/2010/main" val="40743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10826994" y="328705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88750" y="3298798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915354">
            <a:off x="1877256" y="2434558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88121" y="2414810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Straight Arrow Connector 19"/>
          <p:cNvCxnSpPr>
            <a:stCxn id="4" idx="6"/>
          </p:cNvCxnSpPr>
          <p:nvPr/>
        </p:nvCxnSpPr>
        <p:spPr>
          <a:xfrm>
            <a:off x="2422945" y="2785378"/>
            <a:ext cx="441350" cy="681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774976" y="4514697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890650" y="452794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H="1">
            <a:off x="1450880" y="2850090"/>
            <a:ext cx="462968" cy="617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0689" y="4567930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9943" y="4542101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T2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83707" y="5424307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32961" y="539847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T3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13386" y="5424307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2640" y="539847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>
            <a:stCxn id="45" idx="2"/>
            <a:endCxn id="38" idx="0"/>
          </p:cNvCxnSpPr>
          <p:nvPr/>
        </p:nvCxnSpPr>
        <p:spPr>
          <a:xfrm flipH="1">
            <a:off x="1501625" y="4792436"/>
            <a:ext cx="273351" cy="631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61987" y="3902084"/>
            <a:ext cx="328922" cy="626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5" idx="6"/>
            <a:endCxn id="44" idx="0"/>
          </p:cNvCxnSpPr>
          <p:nvPr/>
        </p:nvCxnSpPr>
        <p:spPr>
          <a:xfrm>
            <a:off x="2330453" y="4792436"/>
            <a:ext cx="300851" cy="606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 rot="915354">
            <a:off x="6112335" y="2434557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223200" y="2414809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3" name="Straight Arrow Connector 62"/>
          <p:cNvCxnSpPr>
            <a:stCxn id="60" idx="6"/>
            <a:endCxn id="147" idx="0"/>
          </p:cNvCxnSpPr>
          <p:nvPr/>
        </p:nvCxnSpPr>
        <p:spPr>
          <a:xfrm>
            <a:off x="6658024" y="2785377"/>
            <a:ext cx="537839" cy="655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242610" y="4410769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191864" y="4384940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91" name="Straight Arrow Connector 90"/>
          <p:cNvCxnSpPr>
            <a:stCxn id="60" idx="3"/>
            <a:endCxn id="134" idx="0"/>
          </p:cNvCxnSpPr>
          <p:nvPr/>
        </p:nvCxnSpPr>
        <p:spPr>
          <a:xfrm flipH="1">
            <a:off x="5732646" y="2850089"/>
            <a:ext cx="416281" cy="531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9919658" y="2420822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0048197" y="245720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9113727" y="3340557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242266" y="33769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9" name="Straight Arrow Connector 28"/>
          <p:cNvCxnSpPr>
            <a:stCxn id="99" idx="2"/>
          </p:cNvCxnSpPr>
          <p:nvPr/>
        </p:nvCxnSpPr>
        <p:spPr>
          <a:xfrm flipH="1">
            <a:off x="9483365" y="2719440"/>
            <a:ext cx="436293" cy="638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636498" y="4528763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8585752" y="4502934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T2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8" name="Straight Arrow Connector 107"/>
          <p:cNvCxnSpPr>
            <a:stCxn id="102" idx="3"/>
            <a:endCxn id="107" idx="0"/>
          </p:cNvCxnSpPr>
          <p:nvPr/>
        </p:nvCxnSpPr>
        <p:spPr>
          <a:xfrm flipH="1">
            <a:off x="8854416" y="3850330"/>
            <a:ext cx="346774" cy="652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9" idx="6"/>
          </p:cNvCxnSpPr>
          <p:nvPr/>
        </p:nvCxnSpPr>
        <p:spPr>
          <a:xfrm>
            <a:off x="10516894" y="2719440"/>
            <a:ext cx="484186" cy="657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0202945" y="3373619"/>
            <a:ext cx="1685106" cy="1606025"/>
            <a:chOff x="9394643" y="4450642"/>
            <a:chExt cx="1685106" cy="1606025"/>
          </a:xfrm>
        </p:grpSpPr>
        <p:sp>
          <p:nvSpPr>
            <p:cNvPr id="110" name="TextBox 109"/>
            <p:cNvSpPr txBox="1"/>
            <p:nvPr/>
          </p:nvSpPr>
          <p:spPr>
            <a:xfrm>
              <a:off x="9394643" y="5520708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733179" y="5489931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 rot="1411472">
              <a:off x="9957629" y="4472666"/>
              <a:ext cx="555477" cy="5554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065288" y="4450642"/>
              <a:ext cx="33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x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561413" y="5620831"/>
              <a:ext cx="440862" cy="4358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513180" y="5592871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T1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0427614" y="4937290"/>
              <a:ext cx="354230" cy="6835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9532800" y="5585220"/>
              <a:ext cx="435836" cy="4358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482054" y="5559391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T4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H="1">
              <a:off x="9764896" y="4923264"/>
              <a:ext cx="259060" cy="6717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/>
          <p:nvPr/>
        </p:nvCxnSpPr>
        <p:spPr>
          <a:xfrm>
            <a:off x="9564563" y="3872797"/>
            <a:ext cx="250747" cy="695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668967" y="447215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563091" y="4504816"/>
            <a:ext cx="537327" cy="461665"/>
            <a:chOff x="4136814" y="5918544"/>
            <a:chExt cx="537327" cy="461665"/>
          </a:xfrm>
        </p:grpSpPr>
        <p:sp>
          <p:nvSpPr>
            <p:cNvPr id="121" name="Rectangle 120"/>
            <p:cNvSpPr/>
            <p:nvPr/>
          </p:nvSpPr>
          <p:spPr>
            <a:xfrm>
              <a:off x="4187560" y="5944373"/>
              <a:ext cx="435836" cy="4358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36814" y="5918544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T3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329775" y="27746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801452" y="3824083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6283" y="1685317"/>
            <a:ext cx="251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LR  Imbalance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278816" y="6178216"/>
            <a:ext cx="225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LR  Rotation</a:t>
            </a:r>
            <a:endParaRPr lang="en-US" sz="2400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 rot="1411472">
            <a:off x="1150496" y="3467174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258155" y="34451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29" name="Straight Arrow Connector 128"/>
          <p:cNvCxnSpPr>
            <a:stCxn id="92" idx="3"/>
            <a:endCxn id="37" idx="0"/>
          </p:cNvCxnSpPr>
          <p:nvPr/>
        </p:nvCxnSpPr>
        <p:spPr>
          <a:xfrm flipH="1">
            <a:off x="678607" y="3846593"/>
            <a:ext cx="491172" cy="6955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670060" y="3470979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619314" y="3445150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T1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2" name="Curved Connector 131"/>
          <p:cNvCxnSpPr/>
          <p:nvPr/>
        </p:nvCxnSpPr>
        <p:spPr>
          <a:xfrm rot="5400000" flipH="1" flipV="1">
            <a:off x="6389704" y="2330442"/>
            <a:ext cx="739" cy="810426"/>
          </a:xfrm>
          <a:prstGeom prst="curvedConnector3">
            <a:avLst>
              <a:gd name="adj1" fmla="val 6110013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/>
          <p:nvPr/>
        </p:nvCxnSpPr>
        <p:spPr>
          <a:xfrm rot="16200000" flipV="1">
            <a:off x="1437857" y="3358141"/>
            <a:ext cx="443" cy="1147858"/>
          </a:xfrm>
          <a:prstGeom prst="curvedConnector3">
            <a:avLst>
              <a:gd name="adj1" fmla="val 1527291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434028" y="3381242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5562567" y="341762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6" name="Straight Arrow Connector 135"/>
          <p:cNvCxnSpPr>
            <a:stCxn id="134" idx="3"/>
            <a:endCxn id="137" idx="0"/>
          </p:cNvCxnSpPr>
          <p:nvPr/>
        </p:nvCxnSpPr>
        <p:spPr>
          <a:xfrm flipH="1">
            <a:off x="5009059" y="3891015"/>
            <a:ext cx="512432" cy="452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710441" y="4343248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4838980" y="43796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9" name="Straight Arrow Connector 138"/>
          <p:cNvCxnSpPr>
            <a:stCxn id="137" idx="3"/>
            <a:endCxn id="141" idx="0"/>
          </p:cNvCxnSpPr>
          <p:nvPr/>
        </p:nvCxnSpPr>
        <p:spPr>
          <a:xfrm flipH="1">
            <a:off x="4416207" y="4853021"/>
            <a:ext cx="381697" cy="545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4198289" y="5424845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4147543" y="5399016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T2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2" name="Straight Arrow Connector 141"/>
          <p:cNvCxnSpPr>
            <a:stCxn id="134" idx="5"/>
            <a:endCxn id="84" idx="0"/>
          </p:cNvCxnSpPr>
          <p:nvPr/>
        </p:nvCxnSpPr>
        <p:spPr>
          <a:xfrm>
            <a:off x="5943801" y="3891015"/>
            <a:ext cx="516727" cy="493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329562" y="5417327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5278816" y="539149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T3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5" name="Straight Arrow Connector 144"/>
          <p:cNvCxnSpPr>
            <a:stCxn id="137" idx="5"/>
            <a:endCxn id="144" idx="0"/>
          </p:cNvCxnSpPr>
          <p:nvPr/>
        </p:nvCxnSpPr>
        <p:spPr>
          <a:xfrm>
            <a:off x="5220214" y="4853021"/>
            <a:ext cx="327266" cy="538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977945" y="3466786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927199" y="3440957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T1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9" grpId="0"/>
      <p:bldP spid="36" grpId="0" animBg="1"/>
      <p:bldP spid="37" grpId="0"/>
      <p:bldP spid="38" grpId="0" animBg="1"/>
      <p:bldP spid="39" grpId="0"/>
      <p:bldP spid="40" grpId="0" animBg="1"/>
      <p:bldP spid="44" grpId="0"/>
      <p:bldP spid="60" grpId="0" animBg="1"/>
      <p:bldP spid="62" grpId="0"/>
      <p:bldP spid="83" grpId="0" animBg="1"/>
      <p:bldP spid="84" grpId="0"/>
      <p:bldP spid="99" grpId="0" animBg="1"/>
      <p:bldP spid="100" grpId="0"/>
      <p:bldP spid="102" grpId="0" animBg="1"/>
      <p:bldP spid="103" grpId="0"/>
      <p:bldP spid="106" grpId="0" animBg="1"/>
      <p:bldP spid="107" grpId="0"/>
      <p:bldP spid="124" grpId="0"/>
      <p:bldP spid="125" grpId="0"/>
      <p:bldP spid="126" grpId="0"/>
      <p:bldP spid="127" grpId="0"/>
      <p:bldP spid="128" grpId="0"/>
      <p:bldP spid="130" grpId="0" animBg="1"/>
      <p:bldP spid="131" grpId="0"/>
      <p:bldP spid="134" grpId="0" animBg="1"/>
      <p:bldP spid="135" grpId="0"/>
      <p:bldP spid="137" grpId="0" animBg="1"/>
      <p:bldP spid="138" grpId="0"/>
      <p:bldP spid="140" grpId="0" animBg="1"/>
      <p:bldP spid="141" grpId="0"/>
      <p:bldP spid="143" grpId="0" animBg="1"/>
      <p:bldP spid="144" grpId="0"/>
      <p:bldP spid="146" grpId="0" animBg="1"/>
      <p:bldP spid="1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8786" y="2760446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3295448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>
          <a:xfrm flipH="1">
            <a:off x="3448540" y="3104179"/>
            <a:ext cx="1291089" cy="421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6"/>
            <a:endCxn id="17" idx="0"/>
          </p:cNvCxnSpPr>
          <p:nvPr/>
        </p:nvCxnSpPr>
        <p:spPr>
          <a:xfrm>
            <a:off x="5256647" y="3104179"/>
            <a:ext cx="1238321" cy="421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44605" y="3251138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8059" y="3251138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90846" y="2633952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  <p:bldP spid="13" grpId="0"/>
      <p:bldP spid="14" grpId="0" animBg="1"/>
      <p:bldP spid="16" grpId="0" animBg="1"/>
      <p:bldP spid="17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88786" y="2760446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693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295448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6"/>
            <a:endCxn id="17" idx="0"/>
          </p:cNvCxnSpPr>
          <p:nvPr/>
        </p:nvCxnSpPr>
        <p:spPr>
          <a:xfrm>
            <a:off x="5256647" y="3104179"/>
            <a:ext cx="1238321" cy="421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44605" y="3251138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48059" y="3251138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3" name="Straight Arrow Connector 2"/>
          <p:cNvCxnSpPr>
            <a:stCxn id="20" idx="6"/>
            <a:endCxn id="17" idx="0"/>
          </p:cNvCxnSpPr>
          <p:nvPr/>
        </p:nvCxnSpPr>
        <p:spPr>
          <a:xfrm>
            <a:off x="5256647" y="3104179"/>
            <a:ext cx="1238321" cy="4214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5069701" y="416011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7651881" y="416011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7" idx="6"/>
            <a:endCxn id="30" idx="0"/>
          </p:cNvCxnSpPr>
          <p:nvPr/>
        </p:nvCxnSpPr>
        <p:spPr>
          <a:xfrm>
            <a:off x="6753477" y="3825560"/>
            <a:ext cx="1051496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00385" y="3129778"/>
            <a:ext cx="432011" cy="65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36459" y="3567051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85616" y="36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70190" y="3925104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58064" y="3912261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83641" y="347334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73418" y="2655104"/>
            <a:ext cx="432011" cy="65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>
          <a:xfrm flipH="1">
            <a:off x="3448540" y="3104179"/>
            <a:ext cx="1291089" cy="421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89873" y="268217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32" name="Straight Arrow Connector 31"/>
          <p:cNvCxnSpPr>
            <a:stCxn id="27" idx="2"/>
            <a:endCxn id="29" idx="0"/>
          </p:cNvCxnSpPr>
          <p:nvPr/>
        </p:nvCxnSpPr>
        <p:spPr>
          <a:xfrm flipH="1">
            <a:off x="5222793" y="3825560"/>
            <a:ext cx="1013666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768843" y="3335691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cxnSp>
        <p:nvCxnSpPr>
          <p:cNvPr id="6" name="Curved Connector 5"/>
          <p:cNvCxnSpPr>
            <a:stCxn id="27" idx="7"/>
          </p:cNvCxnSpPr>
          <p:nvPr/>
        </p:nvCxnSpPr>
        <p:spPr>
          <a:xfrm rot="16200000" flipV="1">
            <a:off x="5549538" y="2514543"/>
            <a:ext cx="723254" cy="1533193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4524" y="2677137"/>
            <a:ext cx="737702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f=-1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4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30" grpId="0" animBg="1"/>
      <p:bldP spid="9" grpId="0" animBg="1"/>
      <p:bldP spid="27" grpId="0" animBg="1"/>
      <p:bldP spid="28" grpId="0"/>
      <p:bldP spid="33" grpId="0" animBg="1"/>
      <p:bldP spid="34" grpId="0" animBg="1"/>
      <p:bldP spid="35" grpId="0" animBg="1"/>
      <p:bldP spid="37" grpId="0" animBg="1"/>
      <p:bldP spid="36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693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3295448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6"/>
            <a:endCxn id="17" idx="0"/>
          </p:cNvCxnSpPr>
          <p:nvPr/>
        </p:nvCxnSpPr>
        <p:spPr>
          <a:xfrm>
            <a:off x="5256647" y="3104179"/>
            <a:ext cx="1238321" cy="421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44605" y="3251138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5069701" y="416011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7651881" y="416011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7" idx="6"/>
            <a:endCxn id="30" idx="0"/>
          </p:cNvCxnSpPr>
          <p:nvPr/>
        </p:nvCxnSpPr>
        <p:spPr>
          <a:xfrm>
            <a:off x="6753477" y="3825560"/>
            <a:ext cx="1051496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6459" y="3567051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70190" y="3925104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58064" y="3912261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83641" y="347334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89873" y="268217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7550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4737058" y="284567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45189" y="3561609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5616" y="36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45" name="Straight Arrow Connector 44"/>
          <p:cNvCxnSpPr>
            <a:stCxn id="41" idx="6"/>
            <a:endCxn id="17" idx="0"/>
          </p:cNvCxnSpPr>
          <p:nvPr/>
        </p:nvCxnSpPr>
        <p:spPr>
          <a:xfrm>
            <a:off x="5254076" y="3104179"/>
            <a:ext cx="1240892" cy="4214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6"/>
            <a:endCxn id="30" idx="0"/>
          </p:cNvCxnSpPr>
          <p:nvPr/>
        </p:nvCxnSpPr>
        <p:spPr>
          <a:xfrm>
            <a:off x="6762207" y="3820118"/>
            <a:ext cx="1042766" cy="33999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6379706" y="4771020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8961886" y="4771020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49" idx="6"/>
            <a:endCxn id="52" idx="0"/>
          </p:cNvCxnSpPr>
          <p:nvPr/>
        </p:nvCxnSpPr>
        <p:spPr>
          <a:xfrm>
            <a:off x="8063482" y="4436463"/>
            <a:ext cx="1051496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2"/>
            <a:endCxn id="51" idx="0"/>
          </p:cNvCxnSpPr>
          <p:nvPr/>
        </p:nvCxnSpPr>
        <p:spPr>
          <a:xfrm flipH="1">
            <a:off x="6532798" y="4436463"/>
            <a:ext cx="1013666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833151" y="3632294"/>
            <a:ext cx="432011" cy="65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46464" y="4177954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595621" y="4251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75811" y="4533663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39608" y="4510306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47694" y="4066814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35071" y="3814970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75086" y="3449972"/>
            <a:ext cx="432011" cy="65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810000" y="3473343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32" name="Straight Arrow Connector 31"/>
          <p:cNvCxnSpPr>
            <a:stCxn id="27" idx="2"/>
            <a:endCxn id="29" idx="0"/>
          </p:cNvCxnSpPr>
          <p:nvPr/>
        </p:nvCxnSpPr>
        <p:spPr>
          <a:xfrm flipH="1">
            <a:off x="5222793" y="3825560"/>
            <a:ext cx="1013666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35876" y="3209215"/>
            <a:ext cx="737702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f=-1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61535" y="2667904"/>
            <a:ext cx="432011" cy="659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396449" y="2691275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</a:p>
        </p:txBody>
      </p:sp>
      <p:cxnSp>
        <p:nvCxnSpPr>
          <p:cNvPr id="19" name="Straight Arrow Connector 18"/>
          <p:cNvCxnSpPr>
            <a:stCxn id="12" idx="2"/>
            <a:endCxn id="16" idx="0"/>
          </p:cNvCxnSpPr>
          <p:nvPr/>
        </p:nvCxnSpPr>
        <p:spPr>
          <a:xfrm flipH="1">
            <a:off x="3448540" y="3104179"/>
            <a:ext cx="1291089" cy="421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02541" y="2750294"/>
            <a:ext cx="737702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b</a:t>
            </a:r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f=-2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16200000" flipV="1">
            <a:off x="5091237" y="2014992"/>
            <a:ext cx="443" cy="1147858"/>
          </a:xfrm>
          <a:prstGeom prst="curvedConnector3">
            <a:avLst>
              <a:gd name="adj1" fmla="val 10378668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0293714" y="250007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342871" y="25739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84" name="Straight Arrow Connector 83"/>
          <p:cNvCxnSpPr>
            <a:stCxn id="80" idx="6"/>
          </p:cNvCxnSpPr>
          <p:nvPr/>
        </p:nvCxnSpPr>
        <p:spPr>
          <a:xfrm>
            <a:off x="10810732" y="2758579"/>
            <a:ext cx="568961" cy="401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0" idx="2"/>
          </p:cNvCxnSpPr>
          <p:nvPr/>
        </p:nvCxnSpPr>
        <p:spPr>
          <a:xfrm flipH="1">
            <a:off x="9707822" y="2758579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541294" y="3073401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374415" y="3114046"/>
            <a:ext cx="6976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P(30)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9464719" y="3114046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9500741" y="31780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3" name="Straight Arrow Connector 102"/>
          <p:cNvCxnSpPr>
            <a:stCxn id="99" idx="6"/>
            <a:endCxn id="102" idx="0"/>
          </p:cNvCxnSpPr>
          <p:nvPr/>
        </p:nvCxnSpPr>
        <p:spPr>
          <a:xfrm>
            <a:off x="9981737" y="3372555"/>
            <a:ext cx="234867" cy="318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136085" y="3632294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938742" y="3675012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L(20)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04" name="Straight Arrow Connector 103"/>
          <p:cNvCxnSpPr>
            <a:stCxn id="99" idx="2"/>
            <a:endCxn id="101" idx="0"/>
          </p:cNvCxnSpPr>
          <p:nvPr/>
        </p:nvCxnSpPr>
        <p:spPr>
          <a:xfrm flipH="1">
            <a:off x="9285326" y="3372555"/>
            <a:ext cx="179393" cy="31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8965203" y="3709790"/>
            <a:ext cx="706171" cy="326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Isosceles Triangle 100"/>
          <p:cNvSpPr/>
          <p:nvPr/>
        </p:nvSpPr>
        <p:spPr>
          <a:xfrm>
            <a:off x="9132234" y="3683764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10057567" y="3631064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895118" y="3704907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L(30)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850418" y="3752567"/>
            <a:ext cx="729523" cy="326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Isosceles Triangle 101"/>
          <p:cNvSpPr/>
          <p:nvPr/>
        </p:nvSpPr>
        <p:spPr>
          <a:xfrm>
            <a:off x="10063512" y="3690854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1216006" y="3129734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11113320" y="315960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1162477" y="323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cxnSp>
        <p:nvCxnSpPr>
          <p:cNvPr id="5" name="Curved Connector 4"/>
          <p:cNvCxnSpPr>
            <a:stCxn id="49" idx="7"/>
          </p:cNvCxnSpPr>
          <p:nvPr/>
        </p:nvCxnSpPr>
        <p:spPr>
          <a:xfrm rot="16200000" flipV="1">
            <a:off x="7011525" y="3277428"/>
            <a:ext cx="612776" cy="1339707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42" idx="7"/>
            <a:endCxn id="12" idx="7"/>
          </p:cNvCxnSpPr>
          <p:nvPr/>
        </p:nvCxnSpPr>
        <p:spPr>
          <a:xfrm rot="16200000" flipV="1">
            <a:off x="5575742" y="2526576"/>
            <a:ext cx="715939" cy="1505560"/>
          </a:xfrm>
          <a:prstGeom prst="curvedConnector3">
            <a:avLst>
              <a:gd name="adj1" fmla="val 142505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51" grpId="0" animBg="1"/>
      <p:bldP spid="52" grpId="0" animBg="1"/>
      <p:bldP spid="55" grpId="0" animBg="1"/>
      <p:bldP spid="49" grpId="0" animBg="1"/>
      <p:bldP spid="50" grpId="0"/>
      <p:bldP spid="56" grpId="0" animBg="1"/>
      <p:bldP spid="57" grpId="0" animBg="1"/>
      <p:bldP spid="58" grpId="0" animBg="1"/>
      <p:bldP spid="59" grpId="0" animBg="1"/>
      <p:bldP spid="61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/>
      <p:bldP spid="128" grpId="0"/>
      <p:bldP spid="126" grpId="0" animBg="1"/>
      <p:bldP spid="99" grpId="0" animBg="1"/>
      <p:bldP spid="100" grpId="0"/>
      <p:bldP spid="132" grpId="0"/>
      <p:bldP spid="133" grpId="0" animBg="1"/>
      <p:bldP spid="135" grpId="0" animBg="1"/>
      <p:bldP spid="101" grpId="0" animBg="1"/>
      <p:bldP spid="142" grpId="0"/>
      <p:bldP spid="143" grpId="0" animBg="1"/>
      <p:bldP spid="144" grpId="0" animBg="1"/>
      <p:bldP spid="102" grpId="0" animBg="1"/>
      <p:bldP spid="145" grpId="0"/>
      <p:bldP spid="120" grpId="0" animBg="1"/>
      <p:bldP spid="1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693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6"/>
            <a:endCxn id="27" idx="0"/>
          </p:cNvCxnSpPr>
          <p:nvPr/>
        </p:nvCxnSpPr>
        <p:spPr>
          <a:xfrm>
            <a:off x="5256647" y="3104179"/>
            <a:ext cx="1238321" cy="46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98103" y="3439794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29" name="Isosceles Triangle 28"/>
          <p:cNvSpPr/>
          <p:nvPr/>
        </p:nvSpPr>
        <p:spPr>
          <a:xfrm>
            <a:off x="5544119" y="4143682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7196288" y="4143681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7" idx="6"/>
            <a:endCxn id="30" idx="0"/>
          </p:cNvCxnSpPr>
          <p:nvPr/>
        </p:nvCxnSpPr>
        <p:spPr>
          <a:xfrm>
            <a:off x="6753477" y="3825560"/>
            <a:ext cx="595903" cy="318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6459" y="3567051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0988" y="412431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7550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85616" y="36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75583" y="4104766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70024" y="409099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00950" y="344834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cxnSp>
        <p:nvCxnSpPr>
          <p:cNvPr id="32" name="Straight Arrow Connector 31"/>
          <p:cNvCxnSpPr>
            <a:stCxn id="27" idx="2"/>
            <a:endCxn id="29" idx="0"/>
          </p:cNvCxnSpPr>
          <p:nvPr/>
        </p:nvCxnSpPr>
        <p:spPr>
          <a:xfrm flipH="1">
            <a:off x="5697211" y="3825560"/>
            <a:ext cx="539248" cy="318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35876" y="3209215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96449" y="2691275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19" name="Straight Arrow Connector 18"/>
          <p:cNvCxnSpPr>
            <a:stCxn id="12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26299" y="2691718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2497031" y="414368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4168902" y="421014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68" idx="6"/>
            <a:endCxn id="71" idx="0"/>
          </p:cNvCxnSpPr>
          <p:nvPr/>
        </p:nvCxnSpPr>
        <p:spPr>
          <a:xfrm>
            <a:off x="3753033" y="3809126"/>
            <a:ext cx="568961" cy="401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70" idx="0"/>
          </p:cNvCxnSpPr>
          <p:nvPr/>
        </p:nvCxnSpPr>
        <p:spPr>
          <a:xfrm flipH="1">
            <a:off x="2650123" y="3809126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39398" y="3197719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285172" y="3624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96580" y="403452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93714" y="250007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42871" y="25739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37" name="Straight Arrow Connector 36"/>
          <p:cNvCxnSpPr>
            <a:stCxn id="35" idx="6"/>
          </p:cNvCxnSpPr>
          <p:nvPr/>
        </p:nvCxnSpPr>
        <p:spPr>
          <a:xfrm>
            <a:off x="10810732" y="2758579"/>
            <a:ext cx="568961" cy="401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2"/>
          </p:cNvCxnSpPr>
          <p:nvPr/>
        </p:nvCxnSpPr>
        <p:spPr>
          <a:xfrm flipH="1">
            <a:off x="9707822" y="2758579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41294" y="3073401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74415" y="3114046"/>
            <a:ext cx="6976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P(30)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64719" y="3114046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500741" y="31780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45" name="Straight Arrow Connector 44"/>
          <p:cNvCxnSpPr>
            <a:stCxn id="42" idx="6"/>
            <a:endCxn id="55" idx="0"/>
          </p:cNvCxnSpPr>
          <p:nvPr/>
        </p:nvCxnSpPr>
        <p:spPr>
          <a:xfrm>
            <a:off x="9981737" y="3372555"/>
            <a:ext cx="234867" cy="318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136085" y="3632294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38742" y="3675012"/>
            <a:ext cx="720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L(20)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49" name="Straight Arrow Connector 48"/>
          <p:cNvCxnSpPr>
            <a:stCxn id="42" idx="2"/>
            <a:endCxn id="51" idx="0"/>
          </p:cNvCxnSpPr>
          <p:nvPr/>
        </p:nvCxnSpPr>
        <p:spPr>
          <a:xfrm flipH="1">
            <a:off x="9285326" y="3372555"/>
            <a:ext cx="179393" cy="31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965203" y="3709790"/>
            <a:ext cx="706171" cy="326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9132234" y="3683764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57567" y="3631064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895118" y="3704907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L(30)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850418" y="3752567"/>
            <a:ext cx="729523" cy="326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0063512" y="3690854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1216006" y="3129734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11113320" y="315960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1162477" y="3233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086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4" grpId="0" animBg="1"/>
      <p:bldP spid="65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693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6"/>
            <a:endCxn id="27" idx="0"/>
          </p:cNvCxnSpPr>
          <p:nvPr/>
        </p:nvCxnSpPr>
        <p:spPr>
          <a:xfrm>
            <a:off x="5256647" y="3104179"/>
            <a:ext cx="1238321" cy="46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40962" y="3484458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29" name="Isosceles Triangle 28"/>
          <p:cNvSpPr/>
          <p:nvPr/>
        </p:nvSpPr>
        <p:spPr>
          <a:xfrm>
            <a:off x="5544119" y="4143682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7196288" y="4143681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7" idx="6"/>
            <a:endCxn id="30" idx="0"/>
          </p:cNvCxnSpPr>
          <p:nvPr/>
        </p:nvCxnSpPr>
        <p:spPr>
          <a:xfrm>
            <a:off x="6753477" y="3825560"/>
            <a:ext cx="595903" cy="318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6459" y="3567051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0988" y="412431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7550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5616" y="36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75583" y="4104766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70024" y="409099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00950" y="344834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cxnSp>
        <p:nvCxnSpPr>
          <p:cNvPr id="32" name="Straight Arrow Connector 31"/>
          <p:cNvCxnSpPr>
            <a:stCxn id="27" idx="2"/>
            <a:endCxn id="29" idx="0"/>
          </p:cNvCxnSpPr>
          <p:nvPr/>
        </p:nvCxnSpPr>
        <p:spPr>
          <a:xfrm flipH="1">
            <a:off x="5697211" y="3825560"/>
            <a:ext cx="539248" cy="318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96449" y="2691275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19" name="Straight Arrow Connector 18"/>
          <p:cNvCxnSpPr>
            <a:stCxn id="12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2497031" y="414368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>
            <a:off x="4168902" y="421014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896580" y="403452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037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>
            <a:stCxn id="44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231928" y="3550617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285172" y="3624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1850093" y="481145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124661" y="4826568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7" idx="2"/>
            <a:endCxn id="61" idx="0"/>
          </p:cNvCxnSpPr>
          <p:nvPr/>
        </p:nvCxnSpPr>
        <p:spPr>
          <a:xfrm flipH="1">
            <a:off x="2003185" y="4425547"/>
            <a:ext cx="365287" cy="385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93654" y="3993792"/>
            <a:ext cx="370365" cy="4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57" idx="6"/>
            <a:endCxn id="63" idx="0"/>
          </p:cNvCxnSpPr>
          <p:nvPr/>
        </p:nvCxnSpPr>
        <p:spPr>
          <a:xfrm>
            <a:off x="2885490" y="4425547"/>
            <a:ext cx="392263" cy="401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70" idx="0"/>
          </p:cNvCxnSpPr>
          <p:nvPr/>
        </p:nvCxnSpPr>
        <p:spPr>
          <a:xfrm flipH="1">
            <a:off x="2650123" y="3809126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3" idx="2"/>
            <a:endCxn id="57" idx="0"/>
          </p:cNvCxnSpPr>
          <p:nvPr/>
        </p:nvCxnSpPr>
        <p:spPr>
          <a:xfrm flipH="1">
            <a:off x="2626981" y="3809126"/>
            <a:ext cx="604947" cy="357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368472" y="4167038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417629" y="4240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33842" y="5082092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35416" y="5094788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50358" y="404536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45940" y="3849857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56612" y="3484458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587415" y="3234859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55477" y="2575352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72" name="Straight Arrow Connector 71"/>
          <p:cNvCxnSpPr>
            <a:stCxn id="68" idx="6"/>
            <a:endCxn id="71" idx="0"/>
          </p:cNvCxnSpPr>
          <p:nvPr/>
        </p:nvCxnSpPr>
        <p:spPr>
          <a:xfrm>
            <a:off x="3753033" y="3809126"/>
            <a:ext cx="568961" cy="401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406737" y="2671398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9" name="Curved Connector 8"/>
          <p:cNvCxnSpPr>
            <a:stCxn id="57" idx="1"/>
            <a:endCxn id="53" idx="1"/>
          </p:cNvCxnSpPr>
          <p:nvPr/>
        </p:nvCxnSpPr>
        <p:spPr>
          <a:xfrm rot="5400000" flipH="1" flipV="1">
            <a:off x="2567706" y="3502816"/>
            <a:ext cx="616421" cy="863456"/>
          </a:xfrm>
          <a:prstGeom prst="curvedConnector3">
            <a:avLst>
              <a:gd name="adj1" fmla="val 96686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8" idx="1"/>
            <a:endCxn id="12" idx="0"/>
          </p:cNvCxnSpPr>
          <p:nvPr/>
        </p:nvCxnSpPr>
        <p:spPr>
          <a:xfrm rot="5400000" flipH="1" flipV="1">
            <a:off x="3764603" y="2392799"/>
            <a:ext cx="780663" cy="1686407"/>
          </a:xfrm>
          <a:prstGeom prst="curvedConnector3">
            <a:avLst>
              <a:gd name="adj1" fmla="val 14023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 animBg="1"/>
      <p:bldP spid="53" grpId="0" animBg="1"/>
      <p:bldP spid="61" grpId="0" animBg="1"/>
      <p:bldP spid="63" grpId="0" animBg="1"/>
      <p:bldP spid="37" grpId="0" animBg="1"/>
      <p:bldP spid="57" grpId="0" animBg="1"/>
      <p:bldP spid="59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693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6"/>
            <a:endCxn id="27" idx="0"/>
          </p:cNvCxnSpPr>
          <p:nvPr/>
        </p:nvCxnSpPr>
        <p:spPr>
          <a:xfrm>
            <a:off x="5256647" y="3104179"/>
            <a:ext cx="1238321" cy="46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5544119" y="4143682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7196288" y="4143681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7" idx="6"/>
            <a:endCxn id="30" idx="0"/>
          </p:cNvCxnSpPr>
          <p:nvPr/>
        </p:nvCxnSpPr>
        <p:spPr>
          <a:xfrm>
            <a:off x="6753477" y="3825560"/>
            <a:ext cx="595903" cy="318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6459" y="3567051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0988" y="412431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7550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5616" y="36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75583" y="4104766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70024" y="409099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00950" y="344834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cxnSp>
        <p:nvCxnSpPr>
          <p:cNvPr id="32" name="Straight Arrow Connector 31"/>
          <p:cNvCxnSpPr>
            <a:stCxn id="27" idx="2"/>
            <a:endCxn id="29" idx="0"/>
          </p:cNvCxnSpPr>
          <p:nvPr/>
        </p:nvCxnSpPr>
        <p:spPr>
          <a:xfrm flipH="1">
            <a:off x="5697211" y="3825560"/>
            <a:ext cx="539248" cy="318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2497031" y="414368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896580" y="403452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037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1869406" y="480356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049920" y="4842028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7" idx="2"/>
            <a:endCxn id="61" idx="0"/>
          </p:cNvCxnSpPr>
          <p:nvPr/>
        </p:nvCxnSpPr>
        <p:spPr>
          <a:xfrm flipH="1">
            <a:off x="2022498" y="4425547"/>
            <a:ext cx="345974" cy="3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93654" y="3993792"/>
            <a:ext cx="370365" cy="4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57" idx="6"/>
            <a:endCxn id="63" idx="0"/>
          </p:cNvCxnSpPr>
          <p:nvPr/>
        </p:nvCxnSpPr>
        <p:spPr>
          <a:xfrm>
            <a:off x="2885490" y="4425547"/>
            <a:ext cx="317522" cy="416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70" idx="0"/>
          </p:cNvCxnSpPr>
          <p:nvPr/>
        </p:nvCxnSpPr>
        <p:spPr>
          <a:xfrm flipH="1">
            <a:off x="2650123" y="3809126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368472" y="4167038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858510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53255" y="5116764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50358" y="404536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747" y="2705907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0380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7" name="Straight Arrow Connector 6"/>
          <p:cNvCxnSpPr>
            <a:stCxn id="84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235533" y="3550617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285172" y="3624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7629" y="4240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43770" y="4090458"/>
            <a:ext cx="658297" cy="595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680232" y="5139912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98627" y="5139912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719392" y="405621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168902" y="421014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68" idx="6"/>
            <a:endCxn id="71" idx="0"/>
          </p:cNvCxnSpPr>
          <p:nvPr/>
        </p:nvCxnSpPr>
        <p:spPr>
          <a:xfrm>
            <a:off x="3753033" y="3809126"/>
            <a:ext cx="568961" cy="401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5" idx="6"/>
            <a:endCxn id="71" idx="0"/>
          </p:cNvCxnSpPr>
          <p:nvPr/>
        </p:nvCxnSpPr>
        <p:spPr>
          <a:xfrm>
            <a:off x="3752551" y="3809126"/>
            <a:ext cx="569443" cy="4010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64256" y="4230221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13413" y="4304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3684702" y="484888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709769" y="484776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18" idx="6"/>
            <a:endCxn id="26" idx="0"/>
          </p:cNvCxnSpPr>
          <p:nvPr/>
        </p:nvCxnSpPr>
        <p:spPr>
          <a:xfrm>
            <a:off x="4581274" y="4488730"/>
            <a:ext cx="281587" cy="359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2"/>
            <a:endCxn id="25" idx="0"/>
          </p:cNvCxnSpPr>
          <p:nvPr/>
        </p:nvCxnSpPr>
        <p:spPr>
          <a:xfrm flipH="1">
            <a:off x="3837794" y="4488730"/>
            <a:ext cx="226462" cy="360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07999" y="4006246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66423" y="3258903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325329" y="2705907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71888" y="2561617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5" name="Curved Connector 4"/>
          <p:cNvCxnSpPr>
            <a:stCxn id="18" idx="7"/>
          </p:cNvCxnSpPr>
          <p:nvPr/>
        </p:nvCxnSpPr>
        <p:spPr>
          <a:xfrm rot="16200000" flipV="1">
            <a:off x="3760374" y="3560753"/>
            <a:ext cx="665043" cy="825326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13541" y="347859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16" name="Curved Connector 15"/>
          <p:cNvCxnSpPr>
            <a:stCxn id="85" idx="1"/>
            <a:endCxn id="84" idx="1"/>
          </p:cNvCxnSpPr>
          <p:nvPr/>
        </p:nvCxnSpPr>
        <p:spPr>
          <a:xfrm rot="5400000" flipH="1" flipV="1">
            <a:off x="3710824" y="2521812"/>
            <a:ext cx="704947" cy="1504096"/>
          </a:xfrm>
          <a:prstGeom prst="curvedConnector3">
            <a:avLst>
              <a:gd name="adj1" fmla="val 16243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4" grpId="0" animBg="1"/>
      <p:bldP spid="85" grpId="0" animBg="1"/>
      <p:bldP spid="45" grpId="0" animBg="1"/>
      <p:bldP spid="87" grpId="0" animBg="1"/>
      <p:bldP spid="88" grpId="0" animBg="1"/>
      <p:bldP spid="90" grpId="0" animBg="1"/>
      <p:bldP spid="18" grpId="0" animBg="1"/>
      <p:bldP spid="24" grpId="0"/>
      <p:bldP spid="25" grpId="0" animBg="1"/>
      <p:bldP spid="26" grpId="0" animBg="1"/>
      <p:bldP spid="93" grpId="0" animBg="1"/>
      <p:bldP spid="95" grpId="0" animBg="1"/>
      <p:bldP spid="96" grpId="0" animBg="1"/>
      <p:bldP spid="97" grpId="0" animBg="1"/>
      <p:bldP spid="9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693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6"/>
            <a:endCxn id="27" idx="0"/>
          </p:cNvCxnSpPr>
          <p:nvPr/>
        </p:nvCxnSpPr>
        <p:spPr>
          <a:xfrm>
            <a:off x="5256647" y="3104179"/>
            <a:ext cx="1238321" cy="46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5544119" y="4143682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7196288" y="4143681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7" idx="6"/>
            <a:endCxn id="30" idx="0"/>
          </p:cNvCxnSpPr>
          <p:nvPr/>
        </p:nvCxnSpPr>
        <p:spPr>
          <a:xfrm>
            <a:off x="6753477" y="3825560"/>
            <a:ext cx="595903" cy="318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6459" y="3567051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0988" y="412431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7550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5616" y="36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75583" y="4104766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70024" y="409099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00950" y="344834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cxnSp>
        <p:nvCxnSpPr>
          <p:cNvPr id="32" name="Straight Arrow Connector 31"/>
          <p:cNvCxnSpPr>
            <a:stCxn id="27" idx="2"/>
            <a:endCxn id="29" idx="0"/>
          </p:cNvCxnSpPr>
          <p:nvPr/>
        </p:nvCxnSpPr>
        <p:spPr>
          <a:xfrm flipH="1">
            <a:off x="5697211" y="3825560"/>
            <a:ext cx="539248" cy="318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2497031" y="414368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896580" y="403452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037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1869406" y="480356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049920" y="4842028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7" idx="2"/>
            <a:endCxn id="61" idx="0"/>
          </p:cNvCxnSpPr>
          <p:nvPr/>
        </p:nvCxnSpPr>
        <p:spPr>
          <a:xfrm flipH="1">
            <a:off x="2022498" y="4425547"/>
            <a:ext cx="345974" cy="3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93654" y="3993792"/>
            <a:ext cx="370365" cy="4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57" idx="6"/>
            <a:endCxn id="63" idx="0"/>
          </p:cNvCxnSpPr>
          <p:nvPr/>
        </p:nvCxnSpPr>
        <p:spPr>
          <a:xfrm>
            <a:off x="2885490" y="4425547"/>
            <a:ext cx="317522" cy="416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70" idx="0"/>
          </p:cNvCxnSpPr>
          <p:nvPr/>
        </p:nvCxnSpPr>
        <p:spPr>
          <a:xfrm flipH="1">
            <a:off x="2650123" y="3809126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368472" y="4167038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858510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53255" y="5116764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50358" y="404536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21993" y="2732567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4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0380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43770" y="4090458"/>
            <a:ext cx="658297" cy="595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680232" y="5139912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98627" y="5139912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719392" y="405621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71" name="Isosceles Triangle 70"/>
          <p:cNvSpPr/>
          <p:nvPr/>
        </p:nvSpPr>
        <p:spPr>
          <a:xfrm>
            <a:off x="4168902" y="421014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68" idx="6"/>
            <a:endCxn id="71" idx="0"/>
          </p:cNvCxnSpPr>
          <p:nvPr/>
        </p:nvCxnSpPr>
        <p:spPr>
          <a:xfrm>
            <a:off x="3753033" y="3809126"/>
            <a:ext cx="568961" cy="401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064256" y="4230221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13413" y="43040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3684702" y="484888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4709769" y="484776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18" idx="6"/>
            <a:endCxn id="26" idx="0"/>
          </p:cNvCxnSpPr>
          <p:nvPr/>
        </p:nvCxnSpPr>
        <p:spPr>
          <a:xfrm>
            <a:off x="4581274" y="4488730"/>
            <a:ext cx="281587" cy="359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2"/>
            <a:endCxn id="25" idx="0"/>
          </p:cNvCxnSpPr>
          <p:nvPr/>
        </p:nvCxnSpPr>
        <p:spPr>
          <a:xfrm flipH="1">
            <a:off x="3837794" y="4488730"/>
            <a:ext cx="226462" cy="360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869391" y="347458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79569" y="1826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>
            <a:stCxn id="80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285172" y="3624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6" name="Straight Arrow Connector 15"/>
          <p:cNvCxnSpPr>
            <a:stCxn id="86" idx="2"/>
            <a:endCxn id="57" idx="0"/>
          </p:cNvCxnSpPr>
          <p:nvPr/>
        </p:nvCxnSpPr>
        <p:spPr>
          <a:xfrm flipH="1">
            <a:off x="2626981" y="3809126"/>
            <a:ext cx="609034" cy="357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375067" y="4161596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417629" y="4240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15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23" name="Straight Arrow Connector 22"/>
          <p:cNvCxnSpPr>
            <a:stCxn id="92" idx="2"/>
            <a:endCxn id="61" idx="0"/>
          </p:cNvCxnSpPr>
          <p:nvPr/>
        </p:nvCxnSpPr>
        <p:spPr>
          <a:xfrm flipH="1">
            <a:off x="2022498" y="4420105"/>
            <a:ext cx="352569" cy="3834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>
            <a:off x="1384435" y="539062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>
            <a:off x="2409502" y="538951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>
            <a:stCxn id="101" idx="6"/>
            <a:endCxn id="104" idx="0"/>
          </p:cNvCxnSpPr>
          <p:nvPr/>
        </p:nvCxnSpPr>
        <p:spPr>
          <a:xfrm>
            <a:off x="2281007" y="5062072"/>
            <a:ext cx="281587" cy="327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1" idx="2"/>
            <a:endCxn id="103" idx="0"/>
          </p:cNvCxnSpPr>
          <p:nvPr/>
        </p:nvCxnSpPr>
        <p:spPr>
          <a:xfrm flipH="1">
            <a:off x="1537527" y="5062072"/>
            <a:ext cx="226462" cy="328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751518" y="5094436"/>
            <a:ext cx="554825" cy="51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763989" y="4803563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813146" y="4845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79155" y="5669060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397550" y="5669060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67148" y="5337811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2671" y="4530173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67928" y="4050762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59208" y="3844419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97306" y="347062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66405" y="3246444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38" name="Curved Connector 37"/>
          <p:cNvCxnSpPr>
            <a:stCxn id="101" idx="1"/>
            <a:endCxn id="92" idx="1"/>
          </p:cNvCxnSpPr>
          <p:nvPr/>
        </p:nvCxnSpPr>
        <p:spPr>
          <a:xfrm rot="5400000" flipH="1" flipV="1">
            <a:off x="1824261" y="4252757"/>
            <a:ext cx="641967" cy="611078"/>
          </a:xfrm>
          <a:prstGeom prst="curvedConnector3">
            <a:avLst>
              <a:gd name="adj1" fmla="val 9681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92" idx="1"/>
            <a:endCxn id="86" idx="1"/>
          </p:cNvCxnSpPr>
          <p:nvPr/>
        </p:nvCxnSpPr>
        <p:spPr>
          <a:xfrm rot="5400000" flipH="1" flipV="1">
            <a:off x="2575768" y="3501349"/>
            <a:ext cx="610979" cy="860948"/>
          </a:xfrm>
          <a:prstGeom prst="curvedConnector3">
            <a:avLst>
              <a:gd name="adj1" fmla="val 204357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6" idx="0"/>
            <a:endCxn id="80" idx="1"/>
          </p:cNvCxnSpPr>
          <p:nvPr/>
        </p:nvCxnSpPr>
        <p:spPr>
          <a:xfrm rot="5400000" flipH="1" flipV="1">
            <a:off x="3840319" y="2575592"/>
            <a:ext cx="629231" cy="1320821"/>
          </a:xfrm>
          <a:prstGeom prst="curvedConnector3">
            <a:avLst>
              <a:gd name="adj1" fmla="val 14836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253974" y="2575352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bf=2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5400000" flipH="1" flipV="1">
            <a:off x="4986117" y="2162251"/>
            <a:ext cx="739" cy="810426"/>
          </a:xfrm>
          <a:prstGeom prst="curvedConnector3">
            <a:avLst>
              <a:gd name="adj1" fmla="val 6110013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267902" y="3040015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9996453" y="2508769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045610" y="25826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35" name="Straight Arrow Connector 134"/>
          <p:cNvCxnSpPr>
            <a:stCxn id="133" idx="6"/>
          </p:cNvCxnSpPr>
          <p:nvPr/>
        </p:nvCxnSpPr>
        <p:spPr>
          <a:xfrm>
            <a:off x="10513471" y="2767278"/>
            <a:ext cx="568961" cy="401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2"/>
          </p:cNvCxnSpPr>
          <p:nvPr/>
        </p:nvCxnSpPr>
        <p:spPr>
          <a:xfrm flipH="1">
            <a:off x="9410561" y="2767278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944022" y="3125166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744448" y="3238665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P(20)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10849276" y="3177558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898433" y="32514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1360793" y="3470902"/>
            <a:ext cx="254824" cy="471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1488205" y="3858656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212516" y="3947269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R(30)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1318824" y="3923982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1367981" y="39978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10648061" y="3489488"/>
            <a:ext cx="192774" cy="480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0506424" y="3901636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292423" y="3972115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R(20)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074957" y="3118915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L(20)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9192516" y="3125166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228538" y="3189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152" name="Oval 151"/>
          <p:cNvSpPr/>
          <p:nvPr/>
        </p:nvSpPr>
        <p:spPr>
          <a:xfrm>
            <a:off x="10412411" y="3961804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10461568" y="4035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78" grpId="0"/>
      <p:bldP spid="80" grpId="0" animBg="1"/>
      <p:bldP spid="86" grpId="0" animBg="1"/>
      <p:bldP spid="92" grpId="0" animBg="1"/>
      <p:bldP spid="103" grpId="0" animBg="1"/>
      <p:bldP spid="104" grpId="0" animBg="1"/>
      <p:bldP spid="43" grpId="0" animBg="1"/>
      <p:bldP spid="101" grpId="0" animBg="1"/>
      <p:bldP spid="102" grpId="0"/>
      <p:bldP spid="107" grpId="0" animBg="1"/>
      <p:bldP spid="108" grpId="0" animBg="1"/>
      <p:bldP spid="9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31" grpId="0" animBg="1"/>
      <p:bldP spid="132" grpId="0"/>
      <p:bldP spid="133" grpId="0" animBg="1"/>
      <p:bldP spid="134" grpId="0"/>
      <p:bldP spid="137" grpId="0"/>
      <p:bldP spid="138" grpId="0" animBg="1"/>
      <p:bldP spid="139" grpId="0" animBg="1"/>
      <p:bldP spid="140" grpId="0"/>
      <p:bldP spid="142" grpId="0"/>
      <p:bldP spid="143" grpId="0" animBg="1"/>
      <p:bldP spid="144" grpId="0" animBg="1"/>
      <p:bldP spid="145" grpId="0"/>
      <p:bldP spid="147" grpId="0"/>
      <p:bldP spid="148" grpId="0" animBg="1"/>
      <p:bldP spid="149" grpId="0" animBg="1"/>
      <p:bldP spid="150" grpId="0" animBg="1"/>
      <p:bldP spid="151" grpId="0"/>
      <p:bldP spid="152" grpId="0" animBg="1"/>
      <p:bldP spid="1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693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6"/>
            <a:endCxn id="27" idx="0"/>
          </p:cNvCxnSpPr>
          <p:nvPr/>
        </p:nvCxnSpPr>
        <p:spPr>
          <a:xfrm>
            <a:off x="5256647" y="3104179"/>
            <a:ext cx="1238321" cy="46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6"/>
          </p:cNvCxnSpPr>
          <p:nvPr/>
        </p:nvCxnSpPr>
        <p:spPr>
          <a:xfrm>
            <a:off x="6753477" y="3825560"/>
            <a:ext cx="595903" cy="318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6459" y="3567051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0988" y="412431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7550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5616" y="36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0950" y="344834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32" name="Straight Arrow Connector 31"/>
          <p:cNvCxnSpPr>
            <a:stCxn id="27" idx="2"/>
          </p:cNvCxnSpPr>
          <p:nvPr/>
        </p:nvCxnSpPr>
        <p:spPr>
          <a:xfrm flipH="1">
            <a:off x="5697211" y="3825560"/>
            <a:ext cx="539248" cy="318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2497031" y="414368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896580" y="403452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037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1869406" y="480356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049920" y="4842028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1" idx="0"/>
          </p:cNvCxnSpPr>
          <p:nvPr/>
        </p:nvCxnSpPr>
        <p:spPr>
          <a:xfrm flipH="1">
            <a:off x="2022498" y="4425547"/>
            <a:ext cx="345974" cy="3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93654" y="3993792"/>
            <a:ext cx="370365" cy="4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2885490" y="4425547"/>
            <a:ext cx="317522" cy="416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70" idx="0"/>
          </p:cNvCxnSpPr>
          <p:nvPr/>
        </p:nvCxnSpPr>
        <p:spPr>
          <a:xfrm flipH="1">
            <a:off x="2650123" y="3809126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510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53255" y="5116764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50358" y="404536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21993" y="2732567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0380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43770" y="4090458"/>
            <a:ext cx="658297" cy="595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869391" y="347458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79569" y="1826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>
            <a:stCxn id="80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285172" y="3624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15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6" name="Straight Arrow Connector 15"/>
          <p:cNvCxnSpPr>
            <a:stCxn id="86" idx="2"/>
          </p:cNvCxnSpPr>
          <p:nvPr/>
        </p:nvCxnSpPr>
        <p:spPr>
          <a:xfrm flipH="1">
            <a:off x="2626981" y="3809126"/>
            <a:ext cx="609034" cy="357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375067" y="4161596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417629" y="4240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51518" y="5094436"/>
            <a:ext cx="554825" cy="51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58509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67928" y="4050762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59208" y="3844419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897306" y="347062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66405" y="3246444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46" name="Curved Connector 45"/>
          <p:cNvCxnSpPr>
            <a:stCxn id="92" idx="1"/>
            <a:endCxn id="86" idx="1"/>
          </p:cNvCxnSpPr>
          <p:nvPr/>
        </p:nvCxnSpPr>
        <p:spPr>
          <a:xfrm rot="5400000" flipH="1" flipV="1">
            <a:off x="2575768" y="3501349"/>
            <a:ext cx="610979" cy="860948"/>
          </a:xfrm>
          <a:prstGeom prst="curvedConnector3">
            <a:avLst>
              <a:gd name="adj1" fmla="val 204357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6" idx="0"/>
            <a:endCxn id="80" idx="1"/>
          </p:cNvCxnSpPr>
          <p:nvPr/>
        </p:nvCxnSpPr>
        <p:spPr>
          <a:xfrm rot="5400000" flipH="1" flipV="1">
            <a:off x="3840319" y="2575592"/>
            <a:ext cx="629231" cy="1320821"/>
          </a:xfrm>
          <a:prstGeom prst="curvedConnector3">
            <a:avLst>
              <a:gd name="adj1" fmla="val 14836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253974" y="2575352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267902" y="3040015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9996453" y="2508769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045610" y="25826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35" name="Straight Arrow Connector 134"/>
          <p:cNvCxnSpPr>
            <a:stCxn id="133" idx="6"/>
          </p:cNvCxnSpPr>
          <p:nvPr/>
        </p:nvCxnSpPr>
        <p:spPr>
          <a:xfrm>
            <a:off x="10513471" y="2767278"/>
            <a:ext cx="568961" cy="401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2"/>
          </p:cNvCxnSpPr>
          <p:nvPr/>
        </p:nvCxnSpPr>
        <p:spPr>
          <a:xfrm flipH="1">
            <a:off x="9410561" y="2767278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944022" y="3125166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744448" y="3238665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P(20)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10849276" y="3177558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898433" y="32514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1360793" y="3470902"/>
            <a:ext cx="254824" cy="471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1488205" y="3858656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212516" y="3947269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R(30)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1318824" y="3923982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1367981" y="39978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10648061" y="3489488"/>
            <a:ext cx="192774" cy="480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0506424" y="3901636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292423" y="3972115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R(20)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074957" y="3118915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L(20)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9192516" y="3125166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228538" y="3189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152" name="Oval 151"/>
          <p:cNvSpPr/>
          <p:nvPr/>
        </p:nvSpPr>
        <p:spPr>
          <a:xfrm>
            <a:off x="10412411" y="3961804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10461568" y="4035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86651" y="503265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105046" y="503265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25811" y="394895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20" name="Oval 119"/>
          <p:cNvSpPr/>
          <p:nvPr/>
        </p:nvSpPr>
        <p:spPr>
          <a:xfrm>
            <a:off x="5470675" y="4161658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519832" y="4196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2" name="Isosceles Triangle 121"/>
          <p:cNvSpPr/>
          <p:nvPr/>
        </p:nvSpPr>
        <p:spPr>
          <a:xfrm>
            <a:off x="5091121" y="474162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6116188" y="474051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20" idx="6"/>
            <a:endCxn id="123" idx="0"/>
          </p:cNvCxnSpPr>
          <p:nvPr/>
        </p:nvCxnSpPr>
        <p:spPr>
          <a:xfrm>
            <a:off x="5987693" y="4420167"/>
            <a:ext cx="281587" cy="320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0" idx="2"/>
            <a:endCxn id="122" idx="0"/>
          </p:cNvCxnSpPr>
          <p:nvPr/>
        </p:nvCxnSpPr>
        <p:spPr>
          <a:xfrm flipH="1">
            <a:off x="5244213" y="4420167"/>
            <a:ext cx="226462" cy="321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74543" y="502593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92938" y="502593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714114" y="402728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29" name="Oval 128"/>
          <p:cNvSpPr/>
          <p:nvPr/>
        </p:nvSpPr>
        <p:spPr>
          <a:xfrm>
            <a:off x="7058567" y="4154935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107724" y="419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>
            <a:off x="6679013" y="4734906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7704080" y="4733790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>
            <a:stCxn id="129" idx="6"/>
            <a:endCxn id="155" idx="0"/>
          </p:cNvCxnSpPr>
          <p:nvPr/>
        </p:nvCxnSpPr>
        <p:spPr>
          <a:xfrm>
            <a:off x="7575585" y="4413444"/>
            <a:ext cx="281587" cy="320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9" idx="2"/>
            <a:endCxn id="154" idx="0"/>
          </p:cNvCxnSpPr>
          <p:nvPr/>
        </p:nvCxnSpPr>
        <p:spPr>
          <a:xfrm flipH="1">
            <a:off x="6832105" y="4413444"/>
            <a:ext cx="226462" cy="321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157"/>
          <p:cNvSpPr/>
          <p:nvPr/>
        </p:nvSpPr>
        <p:spPr>
          <a:xfrm>
            <a:off x="3908884" y="421717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>
            <a:endCxn id="158" idx="0"/>
          </p:cNvCxnSpPr>
          <p:nvPr/>
        </p:nvCxnSpPr>
        <p:spPr>
          <a:xfrm>
            <a:off x="3744454" y="3800696"/>
            <a:ext cx="317522" cy="416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12219" y="44919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46939" y="3214967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2" grpId="0" animBg="1"/>
      <p:bldP spid="1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693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6"/>
            <a:endCxn id="27" idx="0"/>
          </p:cNvCxnSpPr>
          <p:nvPr/>
        </p:nvCxnSpPr>
        <p:spPr>
          <a:xfrm>
            <a:off x="5256647" y="3104179"/>
            <a:ext cx="1238321" cy="46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6"/>
          </p:cNvCxnSpPr>
          <p:nvPr/>
        </p:nvCxnSpPr>
        <p:spPr>
          <a:xfrm>
            <a:off x="6753477" y="3825560"/>
            <a:ext cx="595903" cy="318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6459" y="3567051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0988" y="412431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7550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5616" y="36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0950" y="344834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32" name="Straight Arrow Connector 31"/>
          <p:cNvCxnSpPr>
            <a:stCxn id="27" idx="2"/>
          </p:cNvCxnSpPr>
          <p:nvPr/>
        </p:nvCxnSpPr>
        <p:spPr>
          <a:xfrm flipH="1">
            <a:off x="5697211" y="3825560"/>
            <a:ext cx="539248" cy="318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2497031" y="414368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896580" y="403452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037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1869406" y="480356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049920" y="4842028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1" idx="0"/>
          </p:cNvCxnSpPr>
          <p:nvPr/>
        </p:nvCxnSpPr>
        <p:spPr>
          <a:xfrm flipH="1">
            <a:off x="2022498" y="4425547"/>
            <a:ext cx="345974" cy="3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93654" y="3993792"/>
            <a:ext cx="370365" cy="4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2885490" y="4425547"/>
            <a:ext cx="317522" cy="416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70" idx="0"/>
          </p:cNvCxnSpPr>
          <p:nvPr/>
        </p:nvCxnSpPr>
        <p:spPr>
          <a:xfrm flipH="1">
            <a:off x="2650123" y="3809126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510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53255" y="5116764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50358" y="404536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21993" y="2732567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0380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43770" y="4090458"/>
            <a:ext cx="658297" cy="595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869391" y="347458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79569" y="1826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>
            <a:stCxn id="80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285172" y="3624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2375067" y="4161596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417629" y="4240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51518" y="5094436"/>
            <a:ext cx="554825" cy="51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58509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67928" y="4050762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897306" y="347062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66405" y="3246444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51" name="Curved Connector 50"/>
          <p:cNvCxnSpPr>
            <a:stCxn id="86" idx="0"/>
            <a:endCxn id="80" idx="1"/>
          </p:cNvCxnSpPr>
          <p:nvPr/>
        </p:nvCxnSpPr>
        <p:spPr>
          <a:xfrm rot="5400000" flipH="1" flipV="1">
            <a:off x="3840319" y="2575592"/>
            <a:ext cx="629231" cy="1320821"/>
          </a:xfrm>
          <a:prstGeom prst="curvedConnector3">
            <a:avLst>
              <a:gd name="adj1" fmla="val 14836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253974" y="2575352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267902" y="3040015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9996453" y="2508769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045610" y="25826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35" name="Straight Arrow Connector 134"/>
          <p:cNvCxnSpPr>
            <a:stCxn id="133" idx="6"/>
          </p:cNvCxnSpPr>
          <p:nvPr/>
        </p:nvCxnSpPr>
        <p:spPr>
          <a:xfrm>
            <a:off x="10513471" y="2767278"/>
            <a:ext cx="568961" cy="401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2"/>
          </p:cNvCxnSpPr>
          <p:nvPr/>
        </p:nvCxnSpPr>
        <p:spPr>
          <a:xfrm flipH="1">
            <a:off x="9410561" y="2767278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944022" y="3125166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744448" y="3238665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P(20)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10849276" y="3177558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898433" y="32514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11360793" y="3470902"/>
            <a:ext cx="254824" cy="471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1488205" y="3858656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1212516" y="3947269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R(30)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11318824" y="3923982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1367981" y="39978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10648061" y="3489488"/>
            <a:ext cx="192774" cy="480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10506424" y="3901636"/>
            <a:ext cx="298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292423" y="3972115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R(20)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074957" y="3118915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L(20)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9192516" y="3125166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9228538" y="3189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152" name="Oval 151"/>
          <p:cNvSpPr/>
          <p:nvPr/>
        </p:nvSpPr>
        <p:spPr>
          <a:xfrm>
            <a:off x="10412411" y="3961804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10461568" y="4035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86651" y="503265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105046" y="503265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25811" y="394895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20" name="Oval 119"/>
          <p:cNvSpPr/>
          <p:nvPr/>
        </p:nvSpPr>
        <p:spPr>
          <a:xfrm>
            <a:off x="5470675" y="4161658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519832" y="4196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2" name="Isosceles Triangle 121"/>
          <p:cNvSpPr/>
          <p:nvPr/>
        </p:nvSpPr>
        <p:spPr>
          <a:xfrm>
            <a:off x="5091121" y="474162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6116188" y="474051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20" idx="6"/>
            <a:endCxn id="123" idx="0"/>
          </p:cNvCxnSpPr>
          <p:nvPr/>
        </p:nvCxnSpPr>
        <p:spPr>
          <a:xfrm>
            <a:off x="5987693" y="4420167"/>
            <a:ext cx="281587" cy="320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0" idx="2"/>
            <a:endCxn id="122" idx="0"/>
          </p:cNvCxnSpPr>
          <p:nvPr/>
        </p:nvCxnSpPr>
        <p:spPr>
          <a:xfrm flipH="1">
            <a:off x="5244213" y="4420167"/>
            <a:ext cx="226462" cy="321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74543" y="502593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92938" y="502593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714114" y="402728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29" name="Oval 128"/>
          <p:cNvSpPr/>
          <p:nvPr/>
        </p:nvSpPr>
        <p:spPr>
          <a:xfrm>
            <a:off x="7058567" y="4154935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107724" y="419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>
            <a:off x="6679013" y="4734906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7704080" y="4733790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>
            <a:stCxn id="129" idx="6"/>
            <a:endCxn id="155" idx="0"/>
          </p:cNvCxnSpPr>
          <p:nvPr/>
        </p:nvCxnSpPr>
        <p:spPr>
          <a:xfrm>
            <a:off x="7575585" y="4413444"/>
            <a:ext cx="281587" cy="320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9" idx="2"/>
            <a:endCxn id="154" idx="0"/>
          </p:cNvCxnSpPr>
          <p:nvPr/>
        </p:nvCxnSpPr>
        <p:spPr>
          <a:xfrm flipH="1">
            <a:off x="6832105" y="4413444"/>
            <a:ext cx="226462" cy="321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157"/>
          <p:cNvSpPr/>
          <p:nvPr/>
        </p:nvSpPr>
        <p:spPr>
          <a:xfrm>
            <a:off x="3908884" y="421717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>
            <a:endCxn id="158" idx="0"/>
          </p:cNvCxnSpPr>
          <p:nvPr/>
        </p:nvCxnSpPr>
        <p:spPr>
          <a:xfrm>
            <a:off x="3744454" y="3800696"/>
            <a:ext cx="317522" cy="416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12219" y="44919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46939" y="3214967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4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2" grpId="0" animBg="1"/>
      <p:bldP spid="1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HEIGHT  BALANCED  BINARY TREE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98810" y="2141526"/>
            <a:ext cx="331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each node -1 ≤ </a:t>
            </a:r>
            <a:r>
              <a:rPr lang="en-US" sz="2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bf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≤ 1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5654" y="2603191"/>
            <a:ext cx="5781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bf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height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(left sub tree) – 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height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(right sub tree)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654" y="3017292"/>
            <a:ext cx="349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bf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stands for balance factor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/>
          <p:cNvCxnSpPr>
            <a:stCxn id="7" idx="2"/>
            <a:endCxn id="8" idx="0"/>
          </p:cNvCxnSpPr>
          <p:nvPr/>
        </p:nvCxnSpPr>
        <p:spPr>
          <a:xfrm flipH="1">
            <a:off x="8025016" y="2155529"/>
            <a:ext cx="999343" cy="446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10" idx="0"/>
          </p:cNvCxnSpPr>
          <p:nvPr/>
        </p:nvCxnSpPr>
        <p:spPr>
          <a:xfrm>
            <a:off x="8229221" y="3095190"/>
            <a:ext cx="421285" cy="4864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9" idx="0"/>
          </p:cNvCxnSpPr>
          <p:nvPr/>
        </p:nvCxnSpPr>
        <p:spPr>
          <a:xfrm>
            <a:off x="9601938" y="2155529"/>
            <a:ext cx="1021974" cy="4466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11" idx="0"/>
          </p:cNvCxnSpPr>
          <p:nvPr/>
        </p:nvCxnSpPr>
        <p:spPr>
          <a:xfrm flipH="1">
            <a:off x="10086757" y="3095189"/>
            <a:ext cx="332949" cy="486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4" idx="0"/>
          </p:cNvCxnSpPr>
          <p:nvPr/>
        </p:nvCxnSpPr>
        <p:spPr>
          <a:xfrm>
            <a:off x="10828117" y="3095189"/>
            <a:ext cx="616353" cy="486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810" y="3679012"/>
            <a:ext cx="294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Calculation of height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5654" y="4120160"/>
            <a:ext cx="5826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a node contains no sub tree then it’s height is 1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5653" y="4520270"/>
            <a:ext cx="263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Height of NULL is 0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5653" y="4934371"/>
            <a:ext cx="564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Height of a Node = 1 + Max height between it’s left and right sub tree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95653" y="5637129"/>
            <a:ext cx="4217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Calculated by post order traversal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024359" y="1866739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36226" y="2602195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35122" y="2602194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1716" y="3581595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97967" y="3581595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155680" y="3581595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 flipH="1">
            <a:off x="8025016" y="2155529"/>
            <a:ext cx="999343" cy="4466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</p:cNvCxnSpPr>
          <p:nvPr/>
        </p:nvCxnSpPr>
        <p:spPr>
          <a:xfrm flipH="1">
            <a:off x="7464185" y="3095190"/>
            <a:ext cx="356625" cy="5459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22185" y="3636143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29221" y="4486953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55883" y="4486953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29657" y="3685718"/>
            <a:ext cx="320922" cy="369332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90044" y="3694401"/>
            <a:ext cx="320922" cy="369332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60298" y="4486953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86960" y="4486953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09109" y="4486953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35771" y="4486953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1" name="Straight Arrow Connector 50"/>
          <p:cNvCxnSpPr>
            <a:stCxn id="8" idx="5"/>
            <a:endCxn id="10" idx="0"/>
          </p:cNvCxnSpPr>
          <p:nvPr/>
        </p:nvCxnSpPr>
        <p:spPr>
          <a:xfrm>
            <a:off x="8229221" y="3095190"/>
            <a:ext cx="421285" cy="4864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3"/>
            <a:endCxn id="33" idx="0"/>
          </p:cNvCxnSpPr>
          <p:nvPr/>
        </p:nvCxnSpPr>
        <p:spPr>
          <a:xfrm flipH="1">
            <a:off x="8397697" y="4074590"/>
            <a:ext cx="48603" cy="4123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5"/>
            <a:endCxn id="34" idx="0"/>
          </p:cNvCxnSpPr>
          <p:nvPr/>
        </p:nvCxnSpPr>
        <p:spPr>
          <a:xfrm>
            <a:off x="8854711" y="4074590"/>
            <a:ext cx="169648" cy="4123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6"/>
            <a:endCxn id="9" idx="0"/>
          </p:cNvCxnSpPr>
          <p:nvPr/>
        </p:nvCxnSpPr>
        <p:spPr>
          <a:xfrm>
            <a:off x="9601938" y="2155529"/>
            <a:ext cx="1021974" cy="44666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3"/>
            <a:endCxn id="11" idx="0"/>
          </p:cNvCxnSpPr>
          <p:nvPr/>
        </p:nvCxnSpPr>
        <p:spPr>
          <a:xfrm flipH="1">
            <a:off x="10086757" y="3095189"/>
            <a:ext cx="332949" cy="4864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5"/>
            <a:endCxn id="14" idx="0"/>
          </p:cNvCxnSpPr>
          <p:nvPr/>
        </p:nvCxnSpPr>
        <p:spPr>
          <a:xfrm>
            <a:off x="10828117" y="3095189"/>
            <a:ext cx="616353" cy="4864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1" idx="3"/>
            <a:endCxn id="46" idx="0"/>
          </p:cNvCxnSpPr>
          <p:nvPr/>
        </p:nvCxnSpPr>
        <p:spPr>
          <a:xfrm flipH="1">
            <a:off x="9828774" y="4074590"/>
            <a:ext cx="53777" cy="4123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1" idx="5"/>
            <a:endCxn id="47" idx="0"/>
          </p:cNvCxnSpPr>
          <p:nvPr/>
        </p:nvCxnSpPr>
        <p:spPr>
          <a:xfrm>
            <a:off x="10290962" y="4074590"/>
            <a:ext cx="164474" cy="4123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3"/>
            <a:endCxn id="48" idx="0"/>
          </p:cNvCxnSpPr>
          <p:nvPr/>
        </p:nvCxnSpPr>
        <p:spPr>
          <a:xfrm flipH="1">
            <a:off x="11177585" y="4074590"/>
            <a:ext cx="62679" cy="4123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5"/>
            <a:endCxn id="49" idx="0"/>
          </p:cNvCxnSpPr>
          <p:nvPr/>
        </p:nvCxnSpPr>
        <p:spPr>
          <a:xfrm>
            <a:off x="11648675" y="4074590"/>
            <a:ext cx="155572" cy="4123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2" idx="0"/>
            <a:endCxn id="8" idx="3"/>
          </p:cNvCxnSpPr>
          <p:nvPr/>
        </p:nvCxnSpPr>
        <p:spPr>
          <a:xfrm flipV="1">
            <a:off x="7490661" y="3095190"/>
            <a:ext cx="330149" cy="5409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3" idx="0"/>
            <a:endCxn id="10" idx="3"/>
          </p:cNvCxnSpPr>
          <p:nvPr/>
        </p:nvCxnSpPr>
        <p:spPr>
          <a:xfrm flipV="1">
            <a:off x="8397697" y="4074590"/>
            <a:ext cx="48603" cy="4123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4" idx="0"/>
            <a:endCxn id="10" idx="5"/>
          </p:cNvCxnSpPr>
          <p:nvPr/>
        </p:nvCxnSpPr>
        <p:spPr>
          <a:xfrm flipH="1" flipV="1">
            <a:off x="8854711" y="4074590"/>
            <a:ext cx="169648" cy="4123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0" idx="0"/>
            <a:endCxn id="8" idx="5"/>
          </p:cNvCxnSpPr>
          <p:nvPr/>
        </p:nvCxnSpPr>
        <p:spPr>
          <a:xfrm flipH="1" flipV="1">
            <a:off x="8229221" y="3095190"/>
            <a:ext cx="421285" cy="48640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64554" y="2714466"/>
            <a:ext cx="320922" cy="369332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3" name="Straight Arrow Connector 82"/>
          <p:cNvCxnSpPr>
            <a:stCxn id="8" idx="0"/>
            <a:endCxn id="7" idx="2"/>
          </p:cNvCxnSpPr>
          <p:nvPr/>
        </p:nvCxnSpPr>
        <p:spPr>
          <a:xfrm flipV="1">
            <a:off x="8025016" y="2155529"/>
            <a:ext cx="999343" cy="44666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6" idx="0"/>
            <a:endCxn id="11" idx="3"/>
          </p:cNvCxnSpPr>
          <p:nvPr/>
        </p:nvCxnSpPr>
        <p:spPr>
          <a:xfrm flipV="1">
            <a:off x="9828774" y="4074590"/>
            <a:ext cx="53777" cy="4123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 flipV="1">
            <a:off x="10290962" y="4070551"/>
            <a:ext cx="164474" cy="4123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11190489" y="4048344"/>
            <a:ext cx="62679" cy="4123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11655473" y="4068464"/>
            <a:ext cx="155572" cy="41236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1" idx="0"/>
            <a:endCxn id="9" idx="3"/>
          </p:cNvCxnSpPr>
          <p:nvPr/>
        </p:nvCxnSpPr>
        <p:spPr>
          <a:xfrm flipV="1">
            <a:off x="10086757" y="3095189"/>
            <a:ext cx="332949" cy="4864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10817637" y="3075541"/>
            <a:ext cx="616353" cy="4864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" idx="0"/>
            <a:endCxn id="7" idx="6"/>
          </p:cNvCxnSpPr>
          <p:nvPr/>
        </p:nvCxnSpPr>
        <p:spPr>
          <a:xfrm flipH="1" flipV="1">
            <a:off x="9601938" y="2155529"/>
            <a:ext cx="1021974" cy="4466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1273529" y="3679012"/>
            <a:ext cx="320922" cy="369332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463450" y="2701786"/>
            <a:ext cx="320922" cy="369332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152687" y="1959089"/>
            <a:ext cx="320922" cy="369332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966209" y="3675682"/>
            <a:ext cx="362062" cy="369332"/>
            <a:chOff x="7820810" y="5528997"/>
            <a:chExt cx="362062" cy="369332"/>
          </a:xfrm>
        </p:grpSpPr>
        <p:sp>
          <p:nvSpPr>
            <p:cNvPr id="102" name="Oval 101"/>
            <p:cNvSpPr/>
            <p:nvPr/>
          </p:nvSpPr>
          <p:spPr>
            <a:xfrm>
              <a:off x="7820810" y="5534536"/>
              <a:ext cx="362062" cy="36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850998" y="5528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277195" y="2621733"/>
            <a:ext cx="391696" cy="369332"/>
            <a:chOff x="7791176" y="5528997"/>
            <a:chExt cx="391696" cy="369332"/>
          </a:xfrm>
        </p:grpSpPr>
        <p:sp>
          <p:nvSpPr>
            <p:cNvPr id="106" name="Oval 105"/>
            <p:cNvSpPr/>
            <p:nvPr/>
          </p:nvSpPr>
          <p:spPr>
            <a:xfrm>
              <a:off x="7820810" y="5534536"/>
              <a:ext cx="362062" cy="36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91176" y="552899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398504" y="3651532"/>
            <a:ext cx="362062" cy="369332"/>
            <a:chOff x="7820810" y="5528997"/>
            <a:chExt cx="362062" cy="369332"/>
          </a:xfrm>
        </p:grpSpPr>
        <p:sp>
          <p:nvSpPr>
            <p:cNvPr id="68" name="Oval 67"/>
            <p:cNvSpPr/>
            <p:nvPr/>
          </p:nvSpPr>
          <p:spPr>
            <a:xfrm>
              <a:off x="7820810" y="5534536"/>
              <a:ext cx="362062" cy="36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850998" y="5528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707862" y="3664942"/>
            <a:ext cx="362062" cy="369332"/>
            <a:chOff x="7820810" y="5528997"/>
            <a:chExt cx="362062" cy="369332"/>
          </a:xfrm>
        </p:grpSpPr>
        <p:sp>
          <p:nvSpPr>
            <p:cNvPr id="74" name="Oval 73"/>
            <p:cNvSpPr/>
            <p:nvPr/>
          </p:nvSpPr>
          <p:spPr>
            <a:xfrm>
              <a:off x="7820810" y="5534536"/>
              <a:ext cx="362062" cy="36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850998" y="5528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905725" y="2621733"/>
            <a:ext cx="362062" cy="369332"/>
            <a:chOff x="7820810" y="5528997"/>
            <a:chExt cx="362062" cy="369332"/>
          </a:xfrm>
        </p:grpSpPr>
        <p:sp>
          <p:nvSpPr>
            <p:cNvPr id="80" name="Oval 79"/>
            <p:cNvSpPr/>
            <p:nvPr/>
          </p:nvSpPr>
          <p:spPr>
            <a:xfrm>
              <a:off x="7820810" y="5534536"/>
              <a:ext cx="362062" cy="36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850998" y="5528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662296" y="1758453"/>
            <a:ext cx="362062" cy="369332"/>
            <a:chOff x="7820810" y="5528997"/>
            <a:chExt cx="362062" cy="369332"/>
          </a:xfrm>
        </p:grpSpPr>
        <p:sp>
          <p:nvSpPr>
            <p:cNvPr id="86" name="Oval 85"/>
            <p:cNvSpPr/>
            <p:nvPr/>
          </p:nvSpPr>
          <p:spPr>
            <a:xfrm>
              <a:off x="7820810" y="5534536"/>
              <a:ext cx="362062" cy="36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850998" y="5528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9445689" y="4906868"/>
            <a:ext cx="198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BALANCED</a:t>
            </a:r>
            <a:endParaRPr lang="en-US" sz="2800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8810" y="6056358"/>
            <a:ext cx="5262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Height of a balanced binary tree is log</a:t>
            </a:r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3" grpId="0"/>
      <p:bldP spid="24" grpId="0"/>
      <p:bldP spid="25" grpId="0"/>
      <p:bldP spid="26" grpId="0"/>
      <p:bldP spid="27" grpId="0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 animBg="1"/>
      <p:bldP spid="47" grpId="0" animBg="1"/>
      <p:bldP spid="48" grpId="0" animBg="1"/>
      <p:bldP spid="49" grpId="0" animBg="1"/>
      <p:bldP spid="81" grpId="0" animBg="1"/>
      <p:bldP spid="99" grpId="0" animBg="1"/>
      <p:bldP spid="100" grpId="0" animBg="1"/>
      <p:bldP spid="101" grpId="0" animBg="1"/>
      <p:bldP spid="90" grpId="0"/>
      <p:bldP spid="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693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6"/>
            <a:endCxn id="27" idx="0"/>
          </p:cNvCxnSpPr>
          <p:nvPr/>
        </p:nvCxnSpPr>
        <p:spPr>
          <a:xfrm>
            <a:off x="5256647" y="3104179"/>
            <a:ext cx="1238321" cy="46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6"/>
          </p:cNvCxnSpPr>
          <p:nvPr/>
        </p:nvCxnSpPr>
        <p:spPr>
          <a:xfrm>
            <a:off x="6753477" y="3825560"/>
            <a:ext cx="595903" cy="318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6459" y="3567051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50988" y="412431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97550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5616" y="36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0950" y="344834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32" name="Straight Arrow Connector 31"/>
          <p:cNvCxnSpPr>
            <a:stCxn id="27" idx="2"/>
          </p:cNvCxnSpPr>
          <p:nvPr/>
        </p:nvCxnSpPr>
        <p:spPr>
          <a:xfrm flipH="1">
            <a:off x="5697211" y="3825560"/>
            <a:ext cx="539248" cy="318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2497031" y="414368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896580" y="403452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037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1869406" y="480356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049920" y="4842028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1" idx="0"/>
          </p:cNvCxnSpPr>
          <p:nvPr/>
        </p:nvCxnSpPr>
        <p:spPr>
          <a:xfrm flipH="1">
            <a:off x="2022498" y="4425547"/>
            <a:ext cx="345974" cy="378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93654" y="3993792"/>
            <a:ext cx="370365" cy="4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endCxn id="63" idx="0"/>
          </p:cNvCxnSpPr>
          <p:nvPr/>
        </p:nvCxnSpPr>
        <p:spPr>
          <a:xfrm>
            <a:off x="2885490" y="4425547"/>
            <a:ext cx="317522" cy="416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70" idx="0"/>
          </p:cNvCxnSpPr>
          <p:nvPr/>
        </p:nvCxnSpPr>
        <p:spPr>
          <a:xfrm flipH="1">
            <a:off x="2650123" y="3809126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510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53255" y="5116764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50358" y="404536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21993" y="2732567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0380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43770" y="4090458"/>
            <a:ext cx="658297" cy="595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869391" y="347458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79569" y="1826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75067" y="4161596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51518" y="5094436"/>
            <a:ext cx="554825" cy="51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58509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967928" y="4050762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897306" y="347062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086651" y="503265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105046" y="503265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25811" y="394895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20" name="Oval 119"/>
          <p:cNvSpPr/>
          <p:nvPr/>
        </p:nvSpPr>
        <p:spPr>
          <a:xfrm>
            <a:off x="5470675" y="4161658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519832" y="4196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2" name="Isosceles Triangle 121"/>
          <p:cNvSpPr/>
          <p:nvPr/>
        </p:nvSpPr>
        <p:spPr>
          <a:xfrm>
            <a:off x="5091121" y="474162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6116188" y="474051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20" idx="6"/>
            <a:endCxn id="123" idx="0"/>
          </p:cNvCxnSpPr>
          <p:nvPr/>
        </p:nvCxnSpPr>
        <p:spPr>
          <a:xfrm>
            <a:off x="5987693" y="4420167"/>
            <a:ext cx="281587" cy="320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0" idx="2"/>
            <a:endCxn id="122" idx="0"/>
          </p:cNvCxnSpPr>
          <p:nvPr/>
        </p:nvCxnSpPr>
        <p:spPr>
          <a:xfrm flipH="1">
            <a:off x="5244213" y="4420167"/>
            <a:ext cx="226462" cy="321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74543" y="502593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92938" y="502593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714114" y="402728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29" name="Oval 128"/>
          <p:cNvSpPr/>
          <p:nvPr/>
        </p:nvSpPr>
        <p:spPr>
          <a:xfrm>
            <a:off x="7058567" y="4154935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107724" y="419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>
            <a:off x="6679013" y="4734906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7704080" y="4733790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>
            <a:stCxn id="129" idx="6"/>
            <a:endCxn id="155" idx="0"/>
          </p:cNvCxnSpPr>
          <p:nvPr/>
        </p:nvCxnSpPr>
        <p:spPr>
          <a:xfrm>
            <a:off x="7575585" y="4413444"/>
            <a:ext cx="281587" cy="320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9" idx="2"/>
            <a:endCxn id="154" idx="0"/>
          </p:cNvCxnSpPr>
          <p:nvPr/>
        </p:nvCxnSpPr>
        <p:spPr>
          <a:xfrm flipH="1">
            <a:off x="6832105" y="4413444"/>
            <a:ext cx="226462" cy="321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Isosceles Triangle 157"/>
          <p:cNvSpPr/>
          <p:nvPr/>
        </p:nvSpPr>
        <p:spPr>
          <a:xfrm>
            <a:off x="3908884" y="421717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>
            <a:endCxn id="158" idx="0"/>
          </p:cNvCxnSpPr>
          <p:nvPr/>
        </p:nvCxnSpPr>
        <p:spPr>
          <a:xfrm>
            <a:off x="3744454" y="3800696"/>
            <a:ext cx="317522" cy="416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12219" y="44919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72397" y="1823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9938755" y="2685979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739629" y="284795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80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233917" y="3547345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86" idx="2"/>
            <a:endCxn id="92" idx="0"/>
          </p:cNvCxnSpPr>
          <p:nvPr/>
        </p:nvCxnSpPr>
        <p:spPr>
          <a:xfrm flipH="1">
            <a:off x="2633576" y="3809126"/>
            <a:ext cx="602439" cy="3524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2378225" y="4159561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92" idx="6"/>
            <a:endCxn id="87" idx="0"/>
          </p:cNvCxnSpPr>
          <p:nvPr/>
        </p:nvCxnSpPr>
        <p:spPr>
          <a:xfrm>
            <a:off x="2892085" y="4420105"/>
            <a:ext cx="347183" cy="4519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285172" y="3624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7629" y="4240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30665" y="4917847"/>
            <a:ext cx="979316" cy="607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596735" y="574309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15130" y="574309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980759" y="4872097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011062" y="49072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9" name="Isosceles Triangle 88"/>
          <p:cNvSpPr/>
          <p:nvPr/>
        </p:nvSpPr>
        <p:spPr>
          <a:xfrm>
            <a:off x="2601205" y="5452068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>
            <a:off x="3626272" y="5450952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>
            <a:stCxn id="87" idx="6"/>
            <a:endCxn id="90" idx="0"/>
          </p:cNvCxnSpPr>
          <p:nvPr/>
        </p:nvCxnSpPr>
        <p:spPr>
          <a:xfrm>
            <a:off x="3497777" y="5130606"/>
            <a:ext cx="281587" cy="320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2"/>
            <a:endCxn id="89" idx="0"/>
          </p:cNvCxnSpPr>
          <p:nvPr/>
        </p:nvCxnSpPr>
        <p:spPr>
          <a:xfrm flipH="1">
            <a:off x="2754297" y="5130606"/>
            <a:ext cx="226462" cy="321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125751" y="5415648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81214" y="4804724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8" name="Curved Connector 17"/>
          <p:cNvCxnSpPr>
            <a:stCxn id="88" idx="1"/>
            <a:endCxn id="83" idx="4"/>
          </p:cNvCxnSpPr>
          <p:nvPr/>
        </p:nvCxnSpPr>
        <p:spPr>
          <a:xfrm rot="10800000">
            <a:off x="2636734" y="4676579"/>
            <a:ext cx="374328" cy="415334"/>
          </a:xfrm>
          <a:prstGeom prst="curved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972435" y="406436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34159" y="3792264"/>
            <a:ext cx="737702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bf=-1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25" name="Curved Connector 24"/>
          <p:cNvCxnSpPr>
            <a:stCxn id="83" idx="0"/>
            <a:endCxn id="68" idx="0"/>
          </p:cNvCxnSpPr>
          <p:nvPr/>
        </p:nvCxnSpPr>
        <p:spPr>
          <a:xfrm rot="5400000" flipH="1" flipV="1">
            <a:off x="2761157" y="3426194"/>
            <a:ext cx="608944" cy="857790"/>
          </a:xfrm>
          <a:prstGeom prst="curvedConnector3">
            <a:avLst>
              <a:gd name="adj1" fmla="val 20875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912219" y="3461904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90889" y="3256516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bf=2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983615" y="2759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12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455773" y="2925634"/>
            <a:ext cx="359494" cy="60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2" idx="2"/>
          </p:cNvCxnSpPr>
          <p:nvPr/>
        </p:nvCxnSpPr>
        <p:spPr>
          <a:xfrm flipH="1">
            <a:off x="9585814" y="2944488"/>
            <a:ext cx="352941" cy="632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727260" y="3474977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545479" y="3577105"/>
            <a:ext cx="9829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P(P(12))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457889" y="3505991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425510" y="3566042"/>
            <a:ext cx="1054253" cy="401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609804" y="3566042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10654664" y="36398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252690" y="3583952"/>
            <a:ext cx="712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P(12)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9364083" y="3594329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9410548" y="3624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64" name="Straight Arrow Connector 63"/>
          <p:cNvCxnSpPr>
            <a:stCxn id="141" idx="3"/>
          </p:cNvCxnSpPr>
          <p:nvPr/>
        </p:nvCxnSpPr>
        <p:spPr>
          <a:xfrm flipH="1">
            <a:off x="9227234" y="4035631"/>
            <a:ext cx="212565" cy="499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41" idx="5"/>
          </p:cNvCxnSpPr>
          <p:nvPr/>
        </p:nvCxnSpPr>
        <p:spPr>
          <a:xfrm>
            <a:off x="9805385" y="4035631"/>
            <a:ext cx="176625" cy="499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34" idx="3"/>
          </p:cNvCxnSpPr>
          <p:nvPr/>
        </p:nvCxnSpPr>
        <p:spPr>
          <a:xfrm flipH="1">
            <a:off x="10545479" y="4007344"/>
            <a:ext cx="140041" cy="473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34" idx="5"/>
          </p:cNvCxnSpPr>
          <p:nvPr/>
        </p:nvCxnSpPr>
        <p:spPr>
          <a:xfrm>
            <a:off x="11051106" y="4007344"/>
            <a:ext cx="182166" cy="484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9078030" y="4496222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820299" y="4388149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390629" y="4388149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1108422" y="4380363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875252" y="4562644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L(10)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912227" y="4545541"/>
            <a:ext cx="671144" cy="35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/>
          <p:cNvSpPr/>
          <p:nvPr/>
        </p:nvSpPr>
        <p:spPr>
          <a:xfrm>
            <a:off x="9096056" y="4546638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0978125" y="4498592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R(15)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928110" y="4533950"/>
            <a:ext cx="671144" cy="35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/>
          <p:cNvSpPr/>
          <p:nvPr/>
        </p:nvSpPr>
        <p:spPr>
          <a:xfrm>
            <a:off x="11111939" y="453504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9688365" y="4503987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L(12)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9680568" y="4569766"/>
            <a:ext cx="671144" cy="35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>
            <a:off x="9844421" y="4504032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10215965" y="448235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R(12)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0275747" y="4538880"/>
            <a:ext cx="671144" cy="35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Isosceles Triangle 175"/>
          <p:cNvSpPr/>
          <p:nvPr/>
        </p:nvSpPr>
        <p:spPr>
          <a:xfrm>
            <a:off x="10384392" y="448335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5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9" grpId="0" animBg="1"/>
      <p:bldP spid="81" grpId="0" animBg="1"/>
      <p:bldP spid="83" grpId="0" animBg="1"/>
      <p:bldP spid="14" grpId="0" animBg="1"/>
      <p:bldP spid="84" grpId="0" animBg="1"/>
      <p:bldP spid="85" grpId="0" animBg="1"/>
      <p:bldP spid="87" grpId="0" animBg="1"/>
      <p:bldP spid="88" grpId="0"/>
      <p:bldP spid="89" grpId="0" animBg="1"/>
      <p:bldP spid="90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6" grpId="0" animBg="1"/>
      <p:bldP spid="109" grpId="0"/>
      <p:bldP spid="114" grpId="0"/>
      <p:bldP spid="133" grpId="0" animBg="1"/>
      <p:bldP spid="136" grpId="0"/>
      <p:bldP spid="51" grpId="0" animBg="1"/>
      <p:bldP spid="134" grpId="0" animBg="1"/>
      <p:bldP spid="135" grpId="0"/>
      <p:bldP spid="140" grpId="0" animBg="1"/>
      <p:bldP spid="141" grpId="0" animBg="1"/>
      <p:bldP spid="142" grpId="0"/>
      <p:bldP spid="152" grpId="0"/>
      <p:bldP spid="161" grpId="0"/>
      <p:bldP spid="162" grpId="0"/>
      <p:bldP spid="163" grpId="0"/>
      <p:bldP spid="164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693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6"/>
            <a:endCxn id="27" idx="0"/>
          </p:cNvCxnSpPr>
          <p:nvPr/>
        </p:nvCxnSpPr>
        <p:spPr>
          <a:xfrm>
            <a:off x="5256647" y="3104179"/>
            <a:ext cx="1238321" cy="46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6"/>
          </p:cNvCxnSpPr>
          <p:nvPr/>
        </p:nvCxnSpPr>
        <p:spPr>
          <a:xfrm>
            <a:off x="6753477" y="3825560"/>
            <a:ext cx="595903" cy="318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6459" y="3567051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97550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5616" y="36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0950" y="344834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32" name="Straight Arrow Connector 31"/>
          <p:cNvCxnSpPr>
            <a:stCxn id="27" idx="2"/>
          </p:cNvCxnSpPr>
          <p:nvPr/>
        </p:nvCxnSpPr>
        <p:spPr>
          <a:xfrm flipH="1">
            <a:off x="5697211" y="3825560"/>
            <a:ext cx="539248" cy="318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2497031" y="414368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896580" y="403452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037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1982153" y="482450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2962543" y="4839940"/>
            <a:ext cx="306183" cy="2578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92" idx="2"/>
            <a:endCxn id="61" idx="0"/>
          </p:cNvCxnSpPr>
          <p:nvPr/>
        </p:nvCxnSpPr>
        <p:spPr>
          <a:xfrm flipH="1">
            <a:off x="2135245" y="4420105"/>
            <a:ext cx="239822" cy="40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93654" y="3993792"/>
            <a:ext cx="370365" cy="4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92" idx="6"/>
            <a:endCxn id="63" idx="0"/>
          </p:cNvCxnSpPr>
          <p:nvPr/>
        </p:nvCxnSpPr>
        <p:spPr>
          <a:xfrm>
            <a:off x="2892085" y="4420105"/>
            <a:ext cx="223550" cy="419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70" idx="0"/>
          </p:cNvCxnSpPr>
          <p:nvPr/>
        </p:nvCxnSpPr>
        <p:spPr>
          <a:xfrm flipH="1">
            <a:off x="2650123" y="3809126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510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21993" y="2732567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0380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93779" y="4080127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79569" y="1826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75067" y="4161596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51518" y="5094436"/>
            <a:ext cx="554825" cy="51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58509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86651" y="503265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105046" y="503265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25811" y="394895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20" name="Oval 119"/>
          <p:cNvSpPr/>
          <p:nvPr/>
        </p:nvSpPr>
        <p:spPr>
          <a:xfrm>
            <a:off x="5470675" y="4161658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519832" y="4196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2" name="Isosceles Triangle 121"/>
          <p:cNvSpPr/>
          <p:nvPr/>
        </p:nvSpPr>
        <p:spPr>
          <a:xfrm>
            <a:off x="5091121" y="474162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6116188" y="474051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20" idx="6"/>
            <a:endCxn id="123" idx="0"/>
          </p:cNvCxnSpPr>
          <p:nvPr/>
        </p:nvCxnSpPr>
        <p:spPr>
          <a:xfrm>
            <a:off x="5987693" y="4420167"/>
            <a:ext cx="281587" cy="320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0" idx="2"/>
            <a:endCxn id="122" idx="0"/>
          </p:cNvCxnSpPr>
          <p:nvPr/>
        </p:nvCxnSpPr>
        <p:spPr>
          <a:xfrm flipH="1">
            <a:off x="5244213" y="4420167"/>
            <a:ext cx="226462" cy="321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74543" y="502593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92938" y="502593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714114" y="402728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29" name="Oval 128"/>
          <p:cNvSpPr/>
          <p:nvPr/>
        </p:nvSpPr>
        <p:spPr>
          <a:xfrm>
            <a:off x="7058567" y="4154935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107724" y="419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>
            <a:off x="6679013" y="4734906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7704080" y="4733790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>
            <a:stCxn id="129" idx="6"/>
            <a:endCxn id="155" idx="0"/>
          </p:cNvCxnSpPr>
          <p:nvPr/>
        </p:nvCxnSpPr>
        <p:spPr>
          <a:xfrm>
            <a:off x="7575585" y="4413444"/>
            <a:ext cx="281587" cy="320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9" idx="2"/>
            <a:endCxn id="154" idx="0"/>
          </p:cNvCxnSpPr>
          <p:nvPr/>
        </p:nvCxnSpPr>
        <p:spPr>
          <a:xfrm flipH="1">
            <a:off x="6832105" y="4413444"/>
            <a:ext cx="226462" cy="321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744454" y="3800696"/>
            <a:ext cx="317522" cy="416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72397" y="1823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9938755" y="2685979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739629" y="2847950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80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233917" y="3547345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378225" y="4159561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285172" y="3624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7629" y="4240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46616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55813" y="514858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452318" y="4692457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983615" y="2759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12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455773" y="2925634"/>
            <a:ext cx="359494" cy="602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2" idx="2"/>
          </p:cNvCxnSpPr>
          <p:nvPr/>
        </p:nvCxnSpPr>
        <p:spPr>
          <a:xfrm flipH="1">
            <a:off x="9585814" y="2944488"/>
            <a:ext cx="352941" cy="632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0727260" y="3474977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545479" y="3577105"/>
            <a:ext cx="9829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P(P(12))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457889" y="3505991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425510" y="3566042"/>
            <a:ext cx="1054253" cy="401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609804" y="3566042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10654664" y="36398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252690" y="3583952"/>
            <a:ext cx="712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P(12)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9364083" y="3594329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9410548" y="3624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64" name="Straight Arrow Connector 63"/>
          <p:cNvCxnSpPr>
            <a:stCxn id="141" idx="3"/>
          </p:cNvCxnSpPr>
          <p:nvPr/>
        </p:nvCxnSpPr>
        <p:spPr>
          <a:xfrm flipH="1">
            <a:off x="9227234" y="4035631"/>
            <a:ext cx="212565" cy="499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41" idx="5"/>
          </p:cNvCxnSpPr>
          <p:nvPr/>
        </p:nvCxnSpPr>
        <p:spPr>
          <a:xfrm>
            <a:off x="9805385" y="4035631"/>
            <a:ext cx="176625" cy="499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34" idx="3"/>
          </p:cNvCxnSpPr>
          <p:nvPr/>
        </p:nvCxnSpPr>
        <p:spPr>
          <a:xfrm flipH="1">
            <a:off x="10545479" y="4007344"/>
            <a:ext cx="140041" cy="473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34" idx="5"/>
          </p:cNvCxnSpPr>
          <p:nvPr/>
        </p:nvCxnSpPr>
        <p:spPr>
          <a:xfrm>
            <a:off x="11051106" y="4007344"/>
            <a:ext cx="182166" cy="484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9078030" y="4496222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820299" y="4388149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390629" y="4388149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1108422" y="4380363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875252" y="4562644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L(10)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912227" y="4545541"/>
            <a:ext cx="671144" cy="35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/>
          <p:cNvSpPr/>
          <p:nvPr/>
        </p:nvSpPr>
        <p:spPr>
          <a:xfrm>
            <a:off x="9096056" y="4546638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0978125" y="4498592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R(15)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928110" y="4533950"/>
            <a:ext cx="671144" cy="35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/>
          <p:cNvSpPr/>
          <p:nvPr/>
        </p:nvSpPr>
        <p:spPr>
          <a:xfrm>
            <a:off x="11111939" y="453504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9688365" y="4503987"/>
            <a:ext cx="707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L(12)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9680568" y="4569766"/>
            <a:ext cx="671144" cy="35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Isosceles Triangle 172"/>
          <p:cNvSpPr/>
          <p:nvPr/>
        </p:nvSpPr>
        <p:spPr>
          <a:xfrm>
            <a:off x="9844421" y="4504032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10215965" y="448235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R(12)</a:t>
            </a:r>
            <a:endParaRPr lang="en-US" b="1" i="1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0275747" y="4538880"/>
            <a:ext cx="671144" cy="355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Isosceles Triangle 175"/>
          <p:cNvSpPr/>
          <p:nvPr/>
        </p:nvSpPr>
        <p:spPr>
          <a:xfrm>
            <a:off x="10384392" y="448335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/>
          <p:cNvSpPr/>
          <p:nvPr/>
        </p:nvSpPr>
        <p:spPr>
          <a:xfrm>
            <a:off x="3965338" y="420073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/>
          <p:cNvSpPr/>
          <p:nvPr/>
        </p:nvSpPr>
        <p:spPr>
          <a:xfrm>
            <a:off x="3450460" y="488156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>
            <a:off x="4430850" y="4896996"/>
            <a:ext cx="306183" cy="2578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>
            <a:stCxn id="145" idx="2"/>
            <a:endCxn id="138" idx="0"/>
          </p:cNvCxnSpPr>
          <p:nvPr/>
        </p:nvCxnSpPr>
        <p:spPr>
          <a:xfrm flipH="1">
            <a:off x="3603552" y="4477161"/>
            <a:ext cx="239822" cy="40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5" idx="6"/>
            <a:endCxn id="139" idx="0"/>
          </p:cNvCxnSpPr>
          <p:nvPr/>
        </p:nvCxnSpPr>
        <p:spPr>
          <a:xfrm>
            <a:off x="4360392" y="4477161"/>
            <a:ext cx="223550" cy="419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3843374" y="4218652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3846532" y="4216617"/>
            <a:ext cx="517018" cy="517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885936" y="4297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29531" y="515101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677292" y="4047784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967320" y="476798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308252" y="3898268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41685" y="3202997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cxnSp>
        <p:nvCxnSpPr>
          <p:cNvPr id="26" name="Curved Connector 25"/>
          <p:cNvCxnSpPr>
            <a:stCxn id="81" idx="1"/>
            <a:endCxn id="79" idx="0"/>
          </p:cNvCxnSpPr>
          <p:nvPr/>
        </p:nvCxnSpPr>
        <p:spPr>
          <a:xfrm rot="5400000" flipH="1" flipV="1">
            <a:off x="3766330" y="2391254"/>
            <a:ext cx="775111" cy="1688505"/>
          </a:xfrm>
          <a:prstGeom prst="curvedConnector3">
            <a:avLst>
              <a:gd name="adj1" fmla="val 16476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301507" y="2634508"/>
            <a:ext cx="655949" cy="369332"/>
          </a:xfrm>
          <a:prstGeom prst="rect">
            <a:avLst/>
          </a:prstGeom>
          <a:solidFill>
            <a:srgbClr val="C0000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bf=0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4" grpId="0" animBg="1"/>
      <p:bldP spid="95" grpId="0" animBg="1"/>
      <p:bldP spid="150" grpId="0" animBg="1"/>
      <p:bldP spid="151" grpId="0" animBg="1"/>
      <p:bldP spid="153" grpId="0" animBg="1"/>
      <p:bldP spid="165" grpId="0" animBg="1"/>
      <p:bldP spid="1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147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20</a:t>
            </a:r>
            <a:endParaRPr lang="en-US" dirty="0">
              <a:latin typeface="Calisto MT" panose="020406030505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98138" y="2508604"/>
            <a:ext cx="1" cy="337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5431" y="219813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root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6931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6341876" y="3525625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2" idx="6"/>
            <a:endCxn id="27" idx="0"/>
          </p:cNvCxnSpPr>
          <p:nvPr/>
        </p:nvCxnSpPr>
        <p:spPr>
          <a:xfrm>
            <a:off x="5256647" y="3104179"/>
            <a:ext cx="1238321" cy="46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6"/>
          </p:cNvCxnSpPr>
          <p:nvPr/>
        </p:nvCxnSpPr>
        <p:spPr>
          <a:xfrm>
            <a:off x="6753477" y="3825560"/>
            <a:ext cx="595903" cy="318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36459" y="3567051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97550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</a:t>
            </a:r>
            <a:r>
              <a:rPr lang="en-US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85616" y="36408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30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0950" y="3448340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cxnSp>
        <p:nvCxnSpPr>
          <p:cNvPr id="32" name="Straight Arrow Connector 31"/>
          <p:cNvCxnSpPr>
            <a:stCxn id="27" idx="2"/>
          </p:cNvCxnSpPr>
          <p:nvPr/>
        </p:nvCxnSpPr>
        <p:spPr>
          <a:xfrm flipH="1">
            <a:off x="5697211" y="3825560"/>
            <a:ext cx="539248" cy="3181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68" idx="0"/>
          </p:cNvCxnSpPr>
          <p:nvPr/>
        </p:nvCxnSpPr>
        <p:spPr>
          <a:xfrm flipH="1">
            <a:off x="3494524" y="3104179"/>
            <a:ext cx="1245105" cy="446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0" name="Isosceles Triangle 69"/>
          <p:cNvSpPr/>
          <p:nvPr/>
        </p:nvSpPr>
        <p:spPr>
          <a:xfrm>
            <a:off x="2497031" y="414368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896580" y="403452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9037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1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1982153" y="4824507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2962543" y="4839940"/>
            <a:ext cx="306183" cy="2578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92" idx="2"/>
            <a:endCxn id="61" idx="0"/>
          </p:cNvCxnSpPr>
          <p:nvPr/>
        </p:nvCxnSpPr>
        <p:spPr>
          <a:xfrm flipH="1">
            <a:off x="2135245" y="4420105"/>
            <a:ext cx="239822" cy="40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93654" y="3993792"/>
            <a:ext cx="370365" cy="4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92" idx="6"/>
            <a:endCxn id="63" idx="0"/>
          </p:cNvCxnSpPr>
          <p:nvPr/>
        </p:nvCxnSpPr>
        <p:spPr>
          <a:xfrm>
            <a:off x="2892085" y="4420105"/>
            <a:ext cx="223550" cy="419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70" idx="0"/>
          </p:cNvCxnSpPr>
          <p:nvPr/>
        </p:nvCxnSpPr>
        <p:spPr>
          <a:xfrm flipH="1">
            <a:off x="2650123" y="3809126"/>
            <a:ext cx="585892" cy="334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58510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21993" y="2732567"/>
            <a:ext cx="301686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03808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93779" y="4080127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879569" y="1826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739629" y="2845670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236015" y="3550617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375067" y="4161596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51518" y="5094436"/>
            <a:ext cx="554825" cy="510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1858509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86651" y="503265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105046" y="5032656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25811" y="394895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20" name="Oval 119"/>
          <p:cNvSpPr/>
          <p:nvPr/>
        </p:nvSpPr>
        <p:spPr>
          <a:xfrm>
            <a:off x="5470675" y="4161658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519832" y="4196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25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22" name="Isosceles Triangle 121"/>
          <p:cNvSpPr/>
          <p:nvPr/>
        </p:nvSpPr>
        <p:spPr>
          <a:xfrm>
            <a:off x="5091121" y="474162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6116188" y="474051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20" idx="6"/>
            <a:endCxn id="123" idx="0"/>
          </p:cNvCxnSpPr>
          <p:nvPr/>
        </p:nvCxnSpPr>
        <p:spPr>
          <a:xfrm>
            <a:off x="5987693" y="4420167"/>
            <a:ext cx="281587" cy="320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0" idx="2"/>
            <a:endCxn id="122" idx="0"/>
          </p:cNvCxnSpPr>
          <p:nvPr/>
        </p:nvCxnSpPr>
        <p:spPr>
          <a:xfrm flipH="1">
            <a:off x="5244213" y="4420167"/>
            <a:ext cx="226462" cy="321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674543" y="502593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92938" y="502593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714114" y="4027285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</a:p>
        </p:txBody>
      </p:sp>
      <p:sp>
        <p:nvSpPr>
          <p:cNvPr id="129" name="Oval 128"/>
          <p:cNvSpPr/>
          <p:nvPr/>
        </p:nvSpPr>
        <p:spPr>
          <a:xfrm>
            <a:off x="7058567" y="4154935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107724" y="4190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3</a:t>
            </a:r>
            <a:r>
              <a:rPr lang="en-US" dirty="0" smtClean="0">
                <a:latin typeface="Calisto MT" panose="02040603050505030304" pitchFamily="18" charset="0"/>
              </a:rPr>
              <a:t>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>
            <a:off x="6679013" y="4734906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7704080" y="4733790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/>
          <p:cNvCxnSpPr>
            <a:stCxn id="129" idx="6"/>
            <a:endCxn id="155" idx="0"/>
          </p:cNvCxnSpPr>
          <p:nvPr/>
        </p:nvCxnSpPr>
        <p:spPr>
          <a:xfrm>
            <a:off x="7575585" y="4413444"/>
            <a:ext cx="281587" cy="320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9" idx="2"/>
            <a:endCxn id="154" idx="0"/>
          </p:cNvCxnSpPr>
          <p:nvPr/>
        </p:nvCxnSpPr>
        <p:spPr>
          <a:xfrm flipH="1">
            <a:off x="6832105" y="4413444"/>
            <a:ext cx="226462" cy="3214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3744454" y="3800696"/>
            <a:ext cx="317522" cy="416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72397" y="1823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85172" y="36244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12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7629" y="4240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786" y="29195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2</a:t>
            </a:r>
            <a:r>
              <a:rPr lang="en-US" dirty="0" smtClean="0">
                <a:latin typeface="Calisto MT" panose="02040603050505030304" pitchFamily="18" charset="0"/>
              </a:rPr>
              <a:t>0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946616" y="509781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55813" y="514858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452318" y="4692457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37" name="Isosceles Triangle 136"/>
          <p:cNvSpPr/>
          <p:nvPr/>
        </p:nvSpPr>
        <p:spPr>
          <a:xfrm>
            <a:off x="3965338" y="4200739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/>
          <p:cNvSpPr/>
          <p:nvPr/>
        </p:nvSpPr>
        <p:spPr>
          <a:xfrm>
            <a:off x="3450460" y="4881563"/>
            <a:ext cx="306183" cy="26395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/>
          <p:cNvSpPr/>
          <p:nvPr/>
        </p:nvSpPr>
        <p:spPr>
          <a:xfrm>
            <a:off x="4430850" y="4896996"/>
            <a:ext cx="306183" cy="25787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>
            <a:stCxn id="145" idx="2"/>
            <a:endCxn id="138" idx="0"/>
          </p:cNvCxnSpPr>
          <p:nvPr/>
        </p:nvCxnSpPr>
        <p:spPr>
          <a:xfrm flipH="1">
            <a:off x="3603552" y="4477161"/>
            <a:ext cx="239822" cy="404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5" idx="6"/>
            <a:endCxn id="139" idx="0"/>
          </p:cNvCxnSpPr>
          <p:nvPr/>
        </p:nvCxnSpPr>
        <p:spPr>
          <a:xfrm>
            <a:off x="4360392" y="4477161"/>
            <a:ext cx="223550" cy="419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3843374" y="4218652"/>
            <a:ext cx="517018" cy="51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3885936" y="4297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15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29531" y="5151019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sto MT" panose="02040603050505030304" pitchFamily="18" charset="0"/>
              </a:rPr>
              <a:t>0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967320" y="4767983"/>
            <a:ext cx="299511" cy="369332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1</a:t>
            </a:r>
            <a:endParaRPr 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2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751833"/>
            <a:ext cx="10515600" cy="1500187"/>
          </a:xfrm>
        </p:spPr>
        <p:txBody>
          <a:bodyPr/>
          <a:lstStyle/>
          <a:p>
            <a:pPr algn="ctr"/>
            <a:r>
              <a:rPr lang="en-US" dirty="0" smtClean="0"/>
              <a:t>ANY 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/>
          <p:cNvCxnSpPr>
            <a:stCxn id="96" idx="5"/>
            <a:endCxn id="110" idx="0"/>
          </p:cNvCxnSpPr>
          <p:nvPr/>
        </p:nvCxnSpPr>
        <p:spPr>
          <a:xfrm>
            <a:off x="9271521" y="4953702"/>
            <a:ext cx="202088" cy="3126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" idx="5"/>
            <a:endCxn id="96" idx="0"/>
          </p:cNvCxnSpPr>
          <p:nvPr/>
        </p:nvCxnSpPr>
        <p:spPr>
          <a:xfrm>
            <a:off x="8854711" y="4074590"/>
            <a:ext cx="212605" cy="3861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HEIGHT  BALANCED  BINARY TREE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98810" y="2141526"/>
            <a:ext cx="331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each node -1 ≤ </a:t>
            </a:r>
            <a:r>
              <a:rPr lang="en-US" sz="2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bf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≤ 1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5654" y="2603191"/>
            <a:ext cx="5781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bf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height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(left sub tree) – </a:t>
            </a:r>
            <a:r>
              <a:rPr lang="en-US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height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(right sub tree)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5654" y="3017292"/>
            <a:ext cx="349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bf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stands for balance factor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/>
          <p:cNvCxnSpPr>
            <a:stCxn id="7" idx="2"/>
            <a:endCxn id="8" idx="0"/>
          </p:cNvCxnSpPr>
          <p:nvPr/>
        </p:nvCxnSpPr>
        <p:spPr>
          <a:xfrm flipH="1">
            <a:off x="8025016" y="2155529"/>
            <a:ext cx="999343" cy="446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10" idx="0"/>
          </p:cNvCxnSpPr>
          <p:nvPr/>
        </p:nvCxnSpPr>
        <p:spPr>
          <a:xfrm>
            <a:off x="8229221" y="3095190"/>
            <a:ext cx="421285" cy="4864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9" idx="0"/>
          </p:cNvCxnSpPr>
          <p:nvPr/>
        </p:nvCxnSpPr>
        <p:spPr>
          <a:xfrm>
            <a:off x="9601938" y="2155529"/>
            <a:ext cx="1021974" cy="4466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11" idx="0"/>
          </p:cNvCxnSpPr>
          <p:nvPr/>
        </p:nvCxnSpPr>
        <p:spPr>
          <a:xfrm flipH="1">
            <a:off x="10086757" y="3095189"/>
            <a:ext cx="332949" cy="486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4" idx="0"/>
          </p:cNvCxnSpPr>
          <p:nvPr/>
        </p:nvCxnSpPr>
        <p:spPr>
          <a:xfrm>
            <a:off x="10828117" y="3095189"/>
            <a:ext cx="616353" cy="4864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98810" y="3679012"/>
            <a:ext cx="294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Calculation of height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5654" y="4120160"/>
            <a:ext cx="5826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If a node contains no sub tree then it’s height is 1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5653" y="4520270"/>
            <a:ext cx="2633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Height of NULL is 0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5653" y="4934371"/>
            <a:ext cx="564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Height of a Node = 1 + Max height between it’s left and right sub tree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95653" y="5637129"/>
            <a:ext cx="4217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Calculated by post order traversal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024359" y="1866739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36226" y="2602195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335122" y="2602194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1716" y="3581595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797967" y="3581595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1155680" y="3581595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7" idx="2"/>
            <a:endCxn id="8" idx="0"/>
          </p:cNvCxnSpPr>
          <p:nvPr/>
        </p:nvCxnSpPr>
        <p:spPr>
          <a:xfrm flipH="1">
            <a:off x="8025016" y="2155529"/>
            <a:ext cx="999343" cy="4466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</p:cNvCxnSpPr>
          <p:nvPr/>
        </p:nvCxnSpPr>
        <p:spPr>
          <a:xfrm flipH="1">
            <a:off x="7464185" y="3095190"/>
            <a:ext cx="356625" cy="5459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5"/>
            <a:endCxn id="10" idx="0"/>
          </p:cNvCxnSpPr>
          <p:nvPr/>
        </p:nvCxnSpPr>
        <p:spPr>
          <a:xfrm>
            <a:off x="8229221" y="3095190"/>
            <a:ext cx="421285" cy="4864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3"/>
          </p:cNvCxnSpPr>
          <p:nvPr/>
        </p:nvCxnSpPr>
        <p:spPr>
          <a:xfrm flipH="1">
            <a:off x="8244212" y="4074590"/>
            <a:ext cx="202088" cy="4123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0" idx="5"/>
          </p:cNvCxnSpPr>
          <p:nvPr/>
        </p:nvCxnSpPr>
        <p:spPr>
          <a:xfrm>
            <a:off x="8854711" y="4074590"/>
            <a:ext cx="169648" cy="4123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169037" y="6320604"/>
            <a:ext cx="2474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UNBALANCED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98810" y="6056358"/>
            <a:ext cx="5262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Height of a balanced binary tree is log</a:t>
            </a:r>
            <a:r>
              <a:rPr lang="en-US" sz="11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8778526" y="4460707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184819" y="5266383"/>
            <a:ext cx="577579" cy="5775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96" idx="5"/>
            <a:endCxn id="110" idx="0"/>
          </p:cNvCxnSpPr>
          <p:nvPr/>
        </p:nvCxnSpPr>
        <p:spPr>
          <a:xfrm>
            <a:off x="9271521" y="4953702"/>
            <a:ext cx="202088" cy="312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0" idx="2"/>
          </p:cNvCxnSpPr>
          <p:nvPr/>
        </p:nvCxnSpPr>
        <p:spPr>
          <a:xfrm flipH="1">
            <a:off x="8947002" y="5555173"/>
            <a:ext cx="237817" cy="401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0" idx="6"/>
          </p:cNvCxnSpPr>
          <p:nvPr/>
        </p:nvCxnSpPr>
        <p:spPr>
          <a:xfrm>
            <a:off x="9762398" y="5555173"/>
            <a:ext cx="316989" cy="4014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6" idx="2"/>
          </p:cNvCxnSpPr>
          <p:nvPr/>
        </p:nvCxnSpPr>
        <p:spPr>
          <a:xfrm flipH="1">
            <a:off x="8566699" y="4749497"/>
            <a:ext cx="211827" cy="514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337462" y="3630872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0" name="Straight Arrow Connector 49"/>
          <p:cNvCxnSpPr>
            <a:stCxn id="113" idx="0"/>
            <a:endCxn id="8" idx="3"/>
          </p:cNvCxnSpPr>
          <p:nvPr/>
        </p:nvCxnSpPr>
        <p:spPr>
          <a:xfrm flipV="1">
            <a:off x="7505938" y="3095190"/>
            <a:ext cx="314872" cy="53568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50893" y="4491003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5" name="Straight Arrow Connector 54"/>
          <p:cNvCxnSpPr>
            <a:stCxn id="114" idx="0"/>
            <a:endCxn id="10" idx="3"/>
          </p:cNvCxnSpPr>
          <p:nvPr/>
        </p:nvCxnSpPr>
        <p:spPr>
          <a:xfrm flipV="1">
            <a:off x="8219369" y="4074590"/>
            <a:ext cx="226931" cy="41641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424160" y="5280076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8" name="Straight Arrow Connector 57"/>
          <p:cNvCxnSpPr>
            <a:stCxn id="115" idx="0"/>
            <a:endCxn id="96" idx="2"/>
          </p:cNvCxnSpPr>
          <p:nvPr/>
        </p:nvCxnSpPr>
        <p:spPr>
          <a:xfrm flipV="1">
            <a:off x="8592636" y="4749497"/>
            <a:ext cx="185890" cy="53057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783711" y="5960506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2" name="Straight Arrow Connector 61"/>
          <p:cNvCxnSpPr>
            <a:stCxn id="116" idx="0"/>
            <a:endCxn id="110" idx="2"/>
          </p:cNvCxnSpPr>
          <p:nvPr/>
        </p:nvCxnSpPr>
        <p:spPr>
          <a:xfrm flipV="1">
            <a:off x="8952187" y="5555173"/>
            <a:ext cx="232632" cy="40533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9910911" y="5963594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8" name="Straight Arrow Connector 117"/>
          <p:cNvCxnSpPr>
            <a:stCxn id="117" idx="0"/>
            <a:endCxn id="110" idx="6"/>
          </p:cNvCxnSpPr>
          <p:nvPr/>
        </p:nvCxnSpPr>
        <p:spPr>
          <a:xfrm flipH="1" flipV="1">
            <a:off x="9762398" y="5555173"/>
            <a:ext cx="316989" cy="40842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9294395" y="5357655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9691605" y="5029501"/>
            <a:ext cx="362062" cy="369332"/>
            <a:chOff x="7820810" y="5528997"/>
            <a:chExt cx="362062" cy="369332"/>
          </a:xfrm>
        </p:grpSpPr>
        <p:sp>
          <p:nvSpPr>
            <p:cNvPr id="122" name="Oval 121"/>
            <p:cNvSpPr/>
            <p:nvPr/>
          </p:nvSpPr>
          <p:spPr>
            <a:xfrm>
              <a:off x="7820810" y="5534536"/>
              <a:ext cx="362062" cy="36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850998" y="5528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cxnSp>
        <p:nvCxnSpPr>
          <p:cNvPr id="125" name="Straight Arrow Connector 124"/>
          <p:cNvCxnSpPr>
            <a:stCxn id="110" idx="0"/>
            <a:endCxn id="96" idx="5"/>
          </p:cNvCxnSpPr>
          <p:nvPr/>
        </p:nvCxnSpPr>
        <p:spPr>
          <a:xfrm flipH="1" flipV="1">
            <a:off x="9271521" y="4953702"/>
            <a:ext cx="202088" cy="31268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907337" y="4545291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9388273" y="4494829"/>
            <a:ext cx="374125" cy="369332"/>
            <a:chOff x="7820810" y="5528997"/>
            <a:chExt cx="374125" cy="369332"/>
          </a:xfrm>
        </p:grpSpPr>
        <p:sp>
          <p:nvSpPr>
            <p:cNvPr id="128" name="Oval 127"/>
            <p:cNvSpPr/>
            <p:nvPr/>
          </p:nvSpPr>
          <p:spPr>
            <a:xfrm>
              <a:off x="7820810" y="5534536"/>
              <a:ext cx="362062" cy="36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22717" y="552899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-1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1" name="Straight Arrow Connector 130"/>
          <p:cNvCxnSpPr>
            <a:stCxn id="96" idx="0"/>
            <a:endCxn id="10" idx="5"/>
          </p:cNvCxnSpPr>
          <p:nvPr/>
        </p:nvCxnSpPr>
        <p:spPr>
          <a:xfrm flipH="1" flipV="1">
            <a:off x="8854711" y="4074590"/>
            <a:ext cx="212605" cy="38611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8476488" y="3672269"/>
            <a:ext cx="336952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8897396" y="3373037"/>
            <a:ext cx="374125" cy="369332"/>
            <a:chOff x="7820810" y="5528997"/>
            <a:chExt cx="374125" cy="369332"/>
          </a:xfrm>
        </p:grpSpPr>
        <p:sp>
          <p:nvSpPr>
            <p:cNvPr id="134" name="Oval 133"/>
            <p:cNvSpPr/>
            <p:nvPr/>
          </p:nvSpPr>
          <p:spPr>
            <a:xfrm>
              <a:off x="7820810" y="5534536"/>
              <a:ext cx="362062" cy="3620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822717" y="552899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-2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6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13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6" grpId="0" animBg="1"/>
      <p:bldP spid="1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  LIFE  BALANCING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657599" y="2732908"/>
            <a:ext cx="162370" cy="2948299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26862" y="2109065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013356">
            <a:off x="2699044" y="3098952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278420">
            <a:off x="2075201" y="4133197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90867" y="2641548"/>
            <a:ext cx="327355" cy="51451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 flipH="1">
            <a:off x="2500464" y="3665687"/>
            <a:ext cx="330600" cy="48883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587097" y="2732909"/>
            <a:ext cx="162370" cy="2948299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101021">
            <a:off x="9167360" y="3098951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1013356">
            <a:off x="8356361" y="2109064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278420">
            <a:off x="7688938" y="3143506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4" idx="3"/>
            <a:endCxn id="25" idx="0"/>
          </p:cNvCxnSpPr>
          <p:nvPr/>
        </p:nvCxnSpPr>
        <p:spPr>
          <a:xfrm flipH="1">
            <a:off x="8114201" y="2675799"/>
            <a:ext cx="374180" cy="48902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5"/>
            <a:endCxn id="23" idx="1"/>
          </p:cNvCxnSpPr>
          <p:nvPr/>
        </p:nvCxnSpPr>
        <p:spPr>
          <a:xfrm>
            <a:off x="8923096" y="2600887"/>
            <a:ext cx="416278" cy="53120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45460" y="2110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4197863" y="3016611"/>
            <a:ext cx="512747" cy="542966"/>
          </a:xfrm>
          <a:prstGeom prst="downArrow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5" idx="5"/>
            <a:endCxn id="44" idx="0"/>
          </p:cNvCxnSpPr>
          <p:nvPr/>
        </p:nvCxnSpPr>
        <p:spPr>
          <a:xfrm>
            <a:off x="3959345" y="2641548"/>
            <a:ext cx="494892" cy="37506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16831" y="31184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90594" y="415127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84241" y="5710364"/>
            <a:ext cx="227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UNBALANCED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6922" y="2110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3437" y="3157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81871" y="31184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03437" y="5710364"/>
            <a:ext cx="180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BALANCED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2" grpId="0" animBg="1"/>
      <p:bldP spid="23" grpId="0" animBg="1"/>
      <p:bldP spid="24" grpId="0" animBg="1"/>
      <p:bldP spid="25" grpId="0" animBg="1"/>
      <p:bldP spid="38" grpId="0"/>
      <p:bldP spid="44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  LIFE  BALANCING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657599" y="2732908"/>
            <a:ext cx="162370" cy="2948299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26862" y="2109065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305897">
            <a:off x="4179174" y="3132852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1499638">
            <a:off x="4716203" y="4111952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5"/>
            <a:endCxn id="6" idx="0"/>
          </p:cNvCxnSpPr>
          <p:nvPr/>
        </p:nvCxnSpPr>
        <p:spPr>
          <a:xfrm>
            <a:off x="3959345" y="2641548"/>
            <a:ext cx="505098" cy="49244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50" idx="0"/>
          </p:cNvCxnSpPr>
          <p:nvPr/>
        </p:nvCxnSpPr>
        <p:spPr>
          <a:xfrm>
            <a:off x="4729697" y="3645682"/>
            <a:ext cx="298427" cy="48435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587097" y="2732909"/>
            <a:ext cx="162370" cy="2948299"/>
          </a:xfrm>
          <a:prstGeom prst="rect">
            <a:avLst/>
          </a:prstGeom>
          <a:solidFill>
            <a:schemeClr val="tx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1101021">
            <a:off x="9167360" y="3098951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1013356">
            <a:off x="8356361" y="2109064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278420">
            <a:off x="7688938" y="3143506"/>
            <a:ext cx="623843" cy="62384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4" idx="3"/>
            <a:endCxn id="25" idx="0"/>
          </p:cNvCxnSpPr>
          <p:nvPr/>
        </p:nvCxnSpPr>
        <p:spPr>
          <a:xfrm flipH="1">
            <a:off x="8114201" y="2675799"/>
            <a:ext cx="374180" cy="48902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5"/>
            <a:endCxn id="23" idx="1"/>
          </p:cNvCxnSpPr>
          <p:nvPr/>
        </p:nvCxnSpPr>
        <p:spPr>
          <a:xfrm>
            <a:off x="8923096" y="2600887"/>
            <a:ext cx="416278" cy="53120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45460" y="2110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2727953" y="3316404"/>
            <a:ext cx="512747" cy="542966"/>
          </a:xfrm>
          <a:prstGeom prst="downArrow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5" idx="3"/>
            <a:endCxn id="44" idx="0"/>
          </p:cNvCxnSpPr>
          <p:nvPr/>
        </p:nvCxnSpPr>
        <p:spPr>
          <a:xfrm flipH="1">
            <a:off x="2984327" y="2641548"/>
            <a:ext cx="533895" cy="67485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19417" y="311805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31596" y="413003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84241" y="5710364"/>
            <a:ext cx="227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UNBALANCED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6922" y="2110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3437" y="3157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1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281871" y="31184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03437" y="5710364"/>
            <a:ext cx="180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BALANCED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5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2" grpId="0" animBg="1"/>
      <p:bldP spid="23" grpId="0" animBg="1"/>
      <p:bldP spid="24" grpId="0" animBg="1"/>
      <p:bldP spid="25" grpId="0" animBg="1"/>
      <p:bldP spid="38" grpId="0"/>
      <p:bldP spid="44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915354">
            <a:off x="3255949" y="2794474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411472">
            <a:off x="2485403" y="3767270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812530">
            <a:off x="1791769" y="4774250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flipH="1">
            <a:off x="2873999" y="3210006"/>
            <a:ext cx="418542" cy="580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2134543" y="4146689"/>
            <a:ext cx="370143" cy="635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6814" y="2774726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3062" y="37452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07443" y="47875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25070" y="3827090"/>
            <a:ext cx="435836" cy="435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4" idx="6"/>
            <a:endCxn id="18" idx="0"/>
          </p:cNvCxnSpPr>
          <p:nvPr/>
        </p:nvCxnSpPr>
        <p:spPr>
          <a:xfrm>
            <a:off x="3801638" y="3145294"/>
            <a:ext cx="441350" cy="681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74324" y="3814176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T1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29434" y="4800414"/>
            <a:ext cx="435836" cy="435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78688" y="4787500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T2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5" name="Straight Arrow Connector 24"/>
          <p:cNvCxnSpPr>
            <a:stCxn id="5" idx="6"/>
            <a:endCxn id="23" idx="0"/>
          </p:cNvCxnSpPr>
          <p:nvPr/>
        </p:nvCxnSpPr>
        <p:spPr>
          <a:xfrm>
            <a:off x="3017797" y="4155866"/>
            <a:ext cx="429555" cy="6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3533498" y="2587156"/>
            <a:ext cx="739" cy="810426"/>
          </a:xfrm>
          <a:prstGeom prst="curvedConnector3">
            <a:avLst>
              <a:gd name="adj1" fmla="val 6110013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751036" y="2648672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879575" y="2685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3" name="Straight Arrow Connector 32"/>
          <p:cNvCxnSpPr>
            <a:stCxn id="30" idx="2"/>
            <a:endCxn id="38" idx="0"/>
          </p:cNvCxnSpPr>
          <p:nvPr/>
        </p:nvCxnSpPr>
        <p:spPr>
          <a:xfrm flipH="1">
            <a:off x="7241776" y="2947290"/>
            <a:ext cx="509260" cy="639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34242" y="3500179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943158" y="3586357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071697" y="3622738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1" name="Straight Arrow Connector 50"/>
          <p:cNvCxnSpPr>
            <a:stCxn id="30" idx="6"/>
          </p:cNvCxnSpPr>
          <p:nvPr/>
        </p:nvCxnSpPr>
        <p:spPr>
          <a:xfrm>
            <a:off x="8348272" y="2947290"/>
            <a:ext cx="618998" cy="675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805206" y="356730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8668652" y="3622738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797191" y="3659119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9" name="Straight Arrow Connector 58"/>
          <p:cNvCxnSpPr>
            <a:stCxn id="54" idx="2"/>
          </p:cNvCxnSpPr>
          <p:nvPr/>
        </p:nvCxnSpPr>
        <p:spPr>
          <a:xfrm flipH="1">
            <a:off x="8219733" y="3921356"/>
            <a:ext cx="448919" cy="795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4" idx="6"/>
            <a:endCxn id="69" idx="0"/>
          </p:cNvCxnSpPr>
          <p:nvPr/>
        </p:nvCxnSpPr>
        <p:spPr>
          <a:xfrm>
            <a:off x="9265888" y="3921356"/>
            <a:ext cx="531022" cy="775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634846" y="466593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578992" y="4722934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528246" y="4697105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T1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47142" y="464732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17452" y="4716936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966706" y="4691107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T2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17283" y="30920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92300" y="40383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6283" y="1685317"/>
            <a:ext cx="248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LL  Imbalance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83740" y="5626680"/>
            <a:ext cx="222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LL  Rotation</a:t>
            </a:r>
            <a:endParaRPr lang="en-US" sz="2400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4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 animBg="1"/>
      <p:bldP spid="23" grpId="0"/>
      <p:bldP spid="30" grpId="0" animBg="1"/>
      <p:bldP spid="31" grpId="0"/>
      <p:bldP spid="37" grpId="0"/>
      <p:bldP spid="38" grpId="0" animBg="1"/>
      <p:bldP spid="39" grpId="0"/>
      <p:bldP spid="53" grpId="0"/>
      <p:bldP spid="54" grpId="0" animBg="1"/>
      <p:bldP spid="55" grpId="0"/>
      <p:bldP spid="65" grpId="0"/>
      <p:bldP spid="68" grpId="0" animBg="1"/>
      <p:bldP spid="69" grpId="0"/>
      <p:bldP spid="70" grpId="0"/>
      <p:bldP spid="71" grpId="0" animBg="1"/>
      <p:bldP spid="72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992203" y="46752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03631" y="465507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37865" y="369743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31141" y="362845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915354">
            <a:off x="3319557" y="2879404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3"/>
            <a:endCxn id="50" idx="0"/>
          </p:cNvCxnSpPr>
          <p:nvPr/>
        </p:nvCxnSpPr>
        <p:spPr>
          <a:xfrm flipH="1">
            <a:off x="2868045" y="3294936"/>
            <a:ext cx="488104" cy="66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0422" y="2859656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Straight Arrow Connector 19"/>
          <p:cNvCxnSpPr>
            <a:stCxn id="4" idx="6"/>
          </p:cNvCxnSpPr>
          <p:nvPr/>
        </p:nvCxnSpPr>
        <p:spPr>
          <a:xfrm>
            <a:off x="3865246" y="3230224"/>
            <a:ext cx="441350" cy="681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17081" y="4949882"/>
            <a:ext cx="435836" cy="4358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66335" y="493696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T2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5" name="Straight Arrow Connector 24"/>
          <p:cNvCxnSpPr>
            <a:stCxn id="42" idx="3"/>
            <a:endCxn id="23" idx="0"/>
          </p:cNvCxnSpPr>
          <p:nvPr/>
        </p:nvCxnSpPr>
        <p:spPr>
          <a:xfrm flipH="1">
            <a:off x="3734999" y="4271013"/>
            <a:ext cx="374505" cy="66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814644" y="2733602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943183" y="27699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3" name="Straight Arrow Connector 32"/>
          <p:cNvCxnSpPr>
            <a:stCxn id="30" idx="2"/>
            <a:endCxn id="38" idx="0"/>
          </p:cNvCxnSpPr>
          <p:nvPr/>
        </p:nvCxnSpPr>
        <p:spPr>
          <a:xfrm flipH="1">
            <a:off x="7302363" y="3032220"/>
            <a:ext cx="512281" cy="656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003745" y="3689177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135305" y="3707668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1" name="Straight Arrow Connector 50"/>
          <p:cNvCxnSpPr>
            <a:stCxn id="30" idx="6"/>
          </p:cNvCxnSpPr>
          <p:nvPr/>
        </p:nvCxnSpPr>
        <p:spPr>
          <a:xfrm>
            <a:off x="8411880" y="3032220"/>
            <a:ext cx="618998" cy="675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732260" y="3733339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868814" y="375696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6557847" y="3951100"/>
            <a:ext cx="448919" cy="795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604002" y="4014397"/>
            <a:ext cx="531022" cy="7757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966441" y="4779266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915695" y="4771792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T2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86631" y="4746680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367745" y="474028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T1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 rot="1411472">
            <a:off x="4090221" y="3891594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197880" y="38695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582335" y="4338975"/>
            <a:ext cx="429555" cy="631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812530">
            <a:off x="4833116" y="4924215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948790" y="493746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50127" y="3987796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99381" y="3961967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T1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623730" y="2714107"/>
            <a:ext cx="443" cy="1147858"/>
          </a:xfrm>
          <a:prstGeom prst="curvedConnector3">
            <a:avLst>
              <a:gd name="adj1" fmla="val 1527291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98242" y="330241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733471" y="4242552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6283" y="1685317"/>
            <a:ext cx="2553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RR  Imbalance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08083" y="5787432"/>
            <a:ext cx="2291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RR  Rotation</a:t>
            </a:r>
            <a:endParaRPr lang="en-US" sz="2400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0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64" grpId="0"/>
      <p:bldP spid="63" grpId="0"/>
      <p:bldP spid="60" grpId="0"/>
      <p:bldP spid="22" grpId="0" animBg="1"/>
      <p:bldP spid="23" grpId="0"/>
      <p:bldP spid="30" grpId="0" animBg="1"/>
      <p:bldP spid="31" grpId="0"/>
      <p:bldP spid="38" grpId="0" animBg="1"/>
      <p:bldP spid="39" grpId="0"/>
      <p:bldP spid="54" grpId="0" animBg="1"/>
      <p:bldP spid="55" grpId="0"/>
      <p:bldP spid="68" grpId="0" animBg="1"/>
      <p:bldP spid="69" grpId="0"/>
      <p:bldP spid="71" grpId="0" animBg="1"/>
      <p:bldP spid="72" grpId="0"/>
      <p:bldP spid="49" grpId="0" animBg="1"/>
      <p:bldP spid="50" grpId="0"/>
      <p:bldP spid="74" grpId="0"/>
      <p:bldP spid="75" grpId="0"/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915354">
            <a:off x="1943243" y="2775456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54108" y="2755708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Straight Arrow Connector 19"/>
          <p:cNvCxnSpPr>
            <a:stCxn id="4" idx="6"/>
          </p:cNvCxnSpPr>
          <p:nvPr/>
        </p:nvCxnSpPr>
        <p:spPr>
          <a:xfrm>
            <a:off x="2488932" y="3126276"/>
            <a:ext cx="441350" cy="681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2" idx="3"/>
          </p:cNvCxnSpPr>
          <p:nvPr/>
        </p:nvCxnSpPr>
        <p:spPr>
          <a:xfrm flipH="1">
            <a:off x="2358685" y="4167065"/>
            <a:ext cx="374505" cy="665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1411472">
            <a:off x="2713907" y="3787646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21566" y="37656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 rot="812530">
            <a:off x="2030202" y="4833415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145876" y="484666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5540565" y="2596559"/>
            <a:ext cx="443" cy="1147858"/>
          </a:xfrm>
          <a:prstGeom prst="curvedConnector3">
            <a:avLst>
              <a:gd name="adj1" fmla="val 1527291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5400000" flipH="1" flipV="1">
            <a:off x="2951576" y="3574721"/>
            <a:ext cx="739" cy="810426"/>
          </a:xfrm>
          <a:prstGeom prst="curvedConnector3">
            <a:avLst>
              <a:gd name="adj1" fmla="val 6110013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 rot="915354">
            <a:off x="5263049" y="2718537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373914" y="2698789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3" name="Straight Arrow Connector 52"/>
          <p:cNvCxnSpPr>
            <a:stCxn id="47" idx="6"/>
          </p:cNvCxnSpPr>
          <p:nvPr/>
        </p:nvCxnSpPr>
        <p:spPr>
          <a:xfrm>
            <a:off x="5808738" y="3069357"/>
            <a:ext cx="441350" cy="681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6"/>
            <a:endCxn id="65" idx="0"/>
          </p:cNvCxnSpPr>
          <p:nvPr/>
        </p:nvCxnSpPr>
        <p:spPr>
          <a:xfrm>
            <a:off x="6566107" y="4119323"/>
            <a:ext cx="453924" cy="727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 rot="1411472">
            <a:off x="6033713" y="3730727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141372" y="370870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 rot="812530">
            <a:off x="6734278" y="4833414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849952" y="48466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56759" y="360939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050035" y="35404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9033538" y="2645562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162077" y="268194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6" name="Straight Arrow Connector 75"/>
          <p:cNvCxnSpPr>
            <a:stCxn id="74" idx="2"/>
            <a:endCxn id="77" idx="0"/>
          </p:cNvCxnSpPr>
          <p:nvPr/>
        </p:nvCxnSpPr>
        <p:spPr>
          <a:xfrm flipH="1">
            <a:off x="8521257" y="2944180"/>
            <a:ext cx="512281" cy="656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222639" y="3601137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354199" y="3619628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9" name="Straight Arrow Connector 78"/>
          <p:cNvCxnSpPr>
            <a:stCxn id="74" idx="6"/>
          </p:cNvCxnSpPr>
          <p:nvPr/>
        </p:nvCxnSpPr>
        <p:spPr>
          <a:xfrm>
            <a:off x="9630774" y="2944180"/>
            <a:ext cx="618998" cy="6754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9951154" y="3645299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0087708" y="366892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03397" y="3005509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603397" y="4403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6283" y="1685317"/>
            <a:ext cx="251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RL  Imbalance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008083" y="5787432"/>
            <a:ext cx="225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RL  Rotation</a:t>
            </a:r>
            <a:endParaRPr lang="en-US" sz="2400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7" grpId="0" animBg="1"/>
      <p:bldP spid="58" grpId="0"/>
      <p:bldP spid="61" grpId="0" animBg="1"/>
      <p:bldP spid="65" grpId="0"/>
      <p:bldP spid="67" grpId="0"/>
      <p:bldP spid="70" grpId="0"/>
      <p:bldP spid="74" grpId="0" animBg="1"/>
      <p:bldP spid="75" grpId="0"/>
      <p:bldP spid="77" grpId="0" animBg="1"/>
      <p:bldP spid="78" grpId="0"/>
      <p:bldP spid="80" grpId="0" animBg="1"/>
      <p:bldP spid="81" grpId="0"/>
      <p:bldP spid="82" grpId="0"/>
      <p:bldP spid="83" grpId="0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10826994" y="328705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288750" y="3298798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28498" y="5540559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67034" y="5509782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324638" y="4415930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41069" y="4370842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14886" y="342418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915354">
            <a:off x="1877256" y="2434558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88121" y="2414810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Straight Arrow Connector 19"/>
          <p:cNvCxnSpPr>
            <a:stCxn id="4" idx="6"/>
          </p:cNvCxnSpPr>
          <p:nvPr/>
        </p:nvCxnSpPr>
        <p:spPr>
          <a:xfrm>
            <a:off x="2422945" y="2785378"/>
            <a:ext cx="441350" cy="681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2" idx="3"/>
            <a:endCxn id="46" idx="0"/>
          </p:cNvCxnSpPr>
          <p:nvPr/>
        </p:nvCxnSpPr>
        <p:spPr>
          <a:xfrm flipH="1">
            <a:off x="2241953" y="3826167"/>
            <a:ext cx="425250" cy="679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1411472">
            <a:off x="2647920" y="3446748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755579" y="34247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964215" y="4492517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079889" y="450576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5400000" flipH="1" flipV="1">
            <a:off x="2885589" y="3233823"/>
            <a:ext cx="739" cy="810426"/>
          </a:xfrm>
          <a:prstGeom prst="curvedConnector3">
            <a:avLst>
              <a:gd name="adj1" fmla="val 6110013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32962" y="3493003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82216" y="3467174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T1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" name="Straight Arrow Connector 4"/>
          <p:cNvCxnSpPr>
            <a:stCxn id="4" idx="3"/>
            <a:endCxn id="32" idx="0"/>
          </p:cNvCxnSpPr>
          <p:nvPr/>
        </p:nvCxnSpPr>
        <p:spPr>
          <a:xfrm flipH="1">
            <a:off x="1450880" y="2850090"/>
            <a:ext cx="462968" cy="617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50125" y="4518885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99379" y="4493056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T2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83707" y="5424307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32961" y="5398478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T3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30696" y="5422764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579950" y="5396935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Arrow Connector 7"/>
          <p:cNvCxnSpPr>
            <a:stCxn id="45" idx="2"/>
            <a:endCxn id="38" idx="0"/>
          </p:cNvCxnSpPr>
          <p:nvPr/>
        </p:nvCxnSpPr>
        <p:spPr>
          <a:xfrm flipH="1">
            <a:off x="1501625" y="4770256"/>
            <a:ext cx="462590" cy="654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5" idx="6"/>
            <a:endCxn id="44" idx="0"/>
          </p:cNvCxnSpPr>
          <p:nvPr/>
        </p:nvCxnSpPr>
        <p:spPr>
          <a:xfrm>
            <a:off x="2519692" y="4770256"/>
            <a:ext cx="328922" cy="626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2" idx="6"/>
            <a:endCxn id="37" idx="0"/>
          </p:cNvCxnSpPr>
          <p:nvPr/>
        </p:nvCxnSpPr>
        <p:spPr>
          <a:xfrm>
            <a:off x="3180314" y="3835344"/>
            <a:ext cx="487729" cy="657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 rot="915354">
            <a:off x="5677829" y="2434019"/>
            <a:ext cx="555477" cy="55547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788694" y="2414271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3" name="Straight Arrow Connector 62"/>
          <p:cNvCxnSpPr>
            <a:stCxn id="60" idx="6"/>
          </p:cNvCxnSpPr>
          <p:nvPr/>
        </p:nvCxnSpPr>
        <p:spPr>
          <a:xfrm>
            <a:off x="6223518" y="2784839"/>
            <a:ext cx="441350" cy="681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 rot="1411472">
            <a:off x="6448493" y="3446209"/>
            <a:ext cx="555477" cy="5554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556152" y="342418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8" name="Straight Arrow Connector 67"/>
          <p:cNvCxnSpPr>
            <a:stCxn id="64" idx="6"/>
          </p:cNvCxnSpPr>
          <p:nvPr/>
        </p:nvCxnSpPr>
        <p:spPr>
          <a:xfrm>
            <a:off x="6980887" y="3834805"/>
            <a:ext cx="487729" cy="657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 rot="1411472">
            <a:off x="7291484" y="4492517"/>
            <a:ext cx="555477" cy="5554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399143" y="44704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31280" y="5640682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980534" y="5614853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T2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2" name="Straight Arrow Connector 81"/>
          <p:cNvCxnSpPr>
            <a:endCxn id="73" idx="0"/>
          </p:cNvCxnSpPr>
          <p:nvPr/>
        </p:nvCxnSpPr>
        <p:spPr>
          <a:xfrm>
            <a:off x="7761469" y="4957141"/>
            <a:ext cx="487729" cy="657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789745" y="4430572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5738999" y="4404743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T3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5" name="Straight Arrow Connector 84"/>
          <p:cNvCxnSpPr>
            <a:endCxn id="83" idx="0"/>
          </p:cNvCxnSpPr>
          <p:nvPr/>
        </p:nvCxnSpPr>
        <p:spPr>
          <a:xfrm flipH="1">
            <a:off x="6007663" y="3776521"/>
            <a:ext cx="462590" cy="654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677303" y="5597166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626557" y="5571337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T4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8" name="Straight Arrow Connector 87"/>
          <p:cNvCxnSpPr>
            <a:endCxn id="86" idx="0"/>
          </p:cNvCxnSpPr>
          <p:nvPr/>
        </p:nvCxnSpPr>
        <p:spPr>
          <a:xfrm flipH="1">
            <a:off x="6895221" y="4943115"/>
            <a:ext cx="462590" cy="654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021909" y="3433225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971163" y="3407396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T1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91" name="Straight Arrow Connector 90"/>
          <p:cNvCxnSpPr>
            <a:endCxn id="90" idx="0"/>
          </p:cNvCxnSpPr>
          <p:nvPr/>
        </p:nvCxnSpPr>
        <p:spPr>
          <a:xfrm flipH="1">
            <a:off x="5239827" y="2790312"/>
            <a:ext cx="462968" cy="617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/>
          <p:nvPr/>
        </p:nvCxnSpPr>
        <p:spPr>
          <a:xfrm rot="16200000" flipV="1">
            <a:off x="5955345" y="2301785"/>
            <a:ext cx="443" cy="1147858"/>
          </a:xfrm>
          <a:prstGeom prst="curvedConnector3">
            <a:avLst>
              <a:gd name="adj1" fmla="val 1527291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9919658" y="2420822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0048197" y="245720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9113727" y="3340557"/>
            <a:ext cx="597236" cy="5972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9242266" y="3376938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9" name="Straight Arrow Connector 28"/>
          <p:cNvCxnSpPr>
            <a:stCxn id="99" idx="2"/>
          </p:cNvCxnSpPr>
          <p:nvPr/>
        </p:nvCxnSpPr>
        <p:spPr>
          <a:xfrm flipH="1">
            <a:off x="9483365" y="2719440"/>
            <a:ext cx="436293" cy="638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8636498" y="4528763"/>
            <a:ext cx="435836" cy="4358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8585752" y="4502934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T1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8" name="Straight Arrow Connector 107"/>
          <p:cNvCxnSpPr>
            <a:stCxn id="102" idx="3"/>
            <a:endCxn id="107" idx="0"/>
          </p:cNvCxnSpPr>
          <p:nvPr/>
        </p:nvCxnSpPr>
        <p:spPr>
          <a:xfrm flipH="1">
            <a:off x="8854416" y="3850330"/>
            <a:ext cx="346774" cy="6526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9" idx="6"/>
          </p:cNvCxnSpPr>
          <p:nvPr/>
        </p:nvCxnSpPr>
        <p:spPr>
          <a:xfrm>
            <a:off x="10516894" y="2719440"/>
            <a:ext cx="484186" cy="657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0202945" y="3373619"/>
            <a:ext cx="1685106" cy="1606025"/>
            <a:chOff x="9394643" y="4450642"/>
            <a:chExt cx="1685106" cy="1606025"/>
          </a:xfrm>
        </p:grpSpPr>
        <p:sp>
          <p:nvSpPr>
            <p:cNvPr id="110" name="TextBox 109"/>
            <p:cNvSpPr txBox="1"/>
            <p:nvPr/>
          </p:nvSpPr>
          <p:spPr>
            <a:xfrm>
              <a:off x="9394643" y="5520708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733179" y="5489931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 rot="1411472">
              <a:off x="9957629" y="4472666"/>
              <a:ext cx="555477" cy="55547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065288" y="445064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y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561413" y="5620831"/>
              <a:ext cx="440862" cy="4358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513180" y="5592871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T2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10427614" y="4937290"/>
              <a:ext cx="354230" cy="6835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9532800" y="5585220"/>
              <a:ext cx="435836" cy="4358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482054" y="5559391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T4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H="1">
              <a:off x="9764896" y="4923264"/>
              <a:ext cx="259060" cy="6717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/>
          <p:nvPr/>
        </p:nvCxnSpPr>
        <p:spPr>
          <a:xfrm>
            <a:off x="9564563" y="3872797"/>
            <a:ext cx="250747" cy="695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668967" y="4472156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en-US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563091" y="4504816"/>
            <a:ext cx="537327" cy="461665"/>
            <a:chOff x="4136814" y="5918544"/>
            <a:chExt cx="537327" cy="461665"/>
          </a:xfrm>
        </p:grpSpPr>
        <p:sp>
          <p:nvSpPr>
            <p:cNvPr id="121" name="Rectangle 120"/>
            <p:cNvSpPr/>
            <p:nvPr/>
          </p:nvSpPr>
          <p:spPr>
            <a:xfrm>
              <a:off x="4187560" y="5944373"/>
              <a:ext cx="435836" cy="4358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36814" y="5918544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T3</a:t>
              </a:r>
              <a:endParaRPr lang="en-US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583753" y="2711034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603397" y="46849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6283" y="1685317"/>
            <a:ext cx="251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RL  Imbalance</a:t>
            </a:r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021909" y="6180690"/>
            <a:ext cx="225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RL  Rotation</a:t>
            </a:r>
            <a:endParaRPr lang="en-US" sz="2400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3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9" grpId="0"/>
      <p:bldP spid="97" grpId="0"/>
      <p:bldP spid="96" grpId="0"/>
      <p:bldP spid="95" grpId="0"/>
      <p:bldP spid="94" grpId="0"/>
      <p:bldP spid="93" grpId="0"/>
      <p:bldP spid="31" grpId="0" animBg="1"/>
      <p:bldP spid="32" grpId="0"/>
      <p:bldP spid="36" grpId="0" animBg="1"/>
      <p:bldP spid="37" grpId="0"/>
      <p:bldP spid="38" grpId="0" animBg="1"/>
      <p:bldP spid="39" grpId="0"/>
      <p:bldP spid="40" grpId="0" animBg="1"/>
      <p:bldP spid="44" grpId="0"/>
      <p:bldP spid="60" grpId="0" animBg="1"/>
      <p:bldP spid="62" grpId="0"/>
      <p:bldP spid="64" grpId="0" animBg="1"/>
      <p:bldP spid="66" grpId="0"/>
      <p:bldP spid="69" grpId="0" animBg="1"/>
      <p:bldP spid="71" grpId="0"/>
      <p:bldP spid="72" grpId="0" animBg="1"/>
      <p:bldP spid="73" grpId="0"/>
      <p:bldP spid="83" grpId="0" animBg="1"/>
      <p:bldP spid="84" grpId="0"/>
      <p:bldP spid="86" grpId="0" animBg="1"/>
      <p:bldP spid="87" grpId="0"/>
      <p:bldP spid="89" grpId="0" animBg="1"/>
      <p:bldP spid="90" grpId="0"/>
      <p:bldP spid="99" grpId="0" animBg="1"/>
      <p:bldP spid="100" grpId="0"/>
      <p:bldP spid="102" grpId="0" animBg="1"/>
      <p:bldP spid="103" grpId="0"/>
      <p:bldP spid="106" grpId="0" animBg="1"/>
      <p:bldP spid="107" grpId="0"/>
      <p:bldP spid="124" grpId="0"/>
    </p:bldLst>
  </p:timing>
</p:sld>
</file>

<file path=ppt/theme/theme1.xml><?xml version="1.0" encoding="utf-8"?>
<a:theme xmlns:a="http://schemas.openxmlformats.org/drawingml/2006/main" name="Swapnil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2" id="{0636A017-16AD-4B95-A7C5-76BA5D6D5131}" vid="{B3F43138-E523-4ADC-BAD7-51E4D55D4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Swapnil2</Template>
  <TotalTime>1420</TotalTime>
  <Words>817</Words>
  <Application>Microsoft Office PowerPoint</Application>
  <PresentationFormat>Widescreen</PresentationFormat>
  <Paragraphs>619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Adobe Fangsong Std R</vt:lpstr>
      <vt:lpstr>Arial</vt:lpstr>
      <vt:lpstr>Calibri</vt:lpstr>
      <vt:lpstr>Calibri Light</vt:lpstr>
      <vt:lpstr>Calisto MT</vt:lpstr>
      <vt:lpstr>Cambria</vt:lpstr>
      <vt:lpstr>Wingdings</vt:lpstr>
      <vt:lpstr>Swapnil2</vt:lpstr>
      <vt:lpstr>AVL  TREE</vt:lpstr>
      <vt:lpstr>HEIGHT  BALANCED  BINARY TREE</vt:lpstr>
      <vt:lpstr>HEIGHT  BALANCED  BINARY TREE</vt:lpstr>
      <vt:lpstr>REAL  LIFE  BALANCING</vt:lpstr>
      <vt:lpstr>REAL  LIFE  BALANCING</vt:lpstr>
      <vt:lpstr>ROTATIONS</vt:lpstr>
      <vt:lpstr>ROTATIONS</vt:lpstr>
      <vt:lpstr>ROTATIONS</vt:lpstr>
      <vt:lpstr>ROTATIONS</vt:lpstr>
      <vt:lpstr>ROTATIONS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THANK 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ACER</cp:lastModifiedBy>
  <cp:revision>475</cp:revision>
  <dcterms:created xsi:type="dcterms:W3CDTF">2022-11-14T08:19:27Z</dcterms:created>
  <dcterms:modified xsi:type="dcterms:W3CDTF">2022-11-29T20:22:18Z</dcterms:modified>
</cp:coreProperties>
</file>