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318" r:id="rId3"/>
    <p:sldId id="319" r:id="rId4"/>
    <p:sldId id="257" r:id="rId5"/>
    <p:sldId id="290" r:id="rId6"/>
    <p:sldId id="258" r:id="rId7"/>
    <p:sldId id="260" r:id="rId8"/>
    <p:sldId id="259" r:id="rId9"/>
    <p:sldId id="261" r:id="rId10"/>
    <p:sldId id="320" r:id="rId11"/>
    <p:sldId id="262" r:id="rId12"/>
    <p:sldId id="291" r:id="rId13"/>
    <p:sldId id="263" r:id="rId14"/>
    <p:sldId id="266" r:id="rId15"/>
    <p:sldId id="267" r:id="rId16"/>
    <p:sldId id="293" r:id="rId17"/>
    <p:sldId id="294" r:id="rId18"/>
    <p:sldId id="295" r:id="rId19"/>
    <p:sldId id="296" r:id="rId20"/>
    <p:sldId id="297" r:id="rId21"/>
    <p:sldId id="298" r:id="rId22"/>
    <p:sldId id="271" r:id="rId23"/>
    <p:sldId id="299" r:id="rId24"/>
    <p:sldId id="300" r:id="rId25"/>
    <p:sldId id="301" r:id="rId26"/>
    <p:sldId id="302" r:id="rId27"/>
    <p:sldId id="303" r:id="rId28"/>
    <p:sldId id="304" r:id="rId29"/>
    <p:sldId id="305" r:id="rId30"/>
    <p:sldId id="321" r:id="rId31"/>
    <p:sldId id="274" r:id="rId32"/>
    <p:sldId id="307" r:id="rId33"/>
    <p:sldId id="308" r:id="rId34"/>
    <p:sldId id="309" r:id="rId35"/>
    <p:sldId id="310" r:id="rId36"/>
    <p:sldId id="311" r:id="rId37"/>
    <p:sldId id="275" r:id="rId38"/>
    <p:sldId id="279" r:id="rId39"/>
    <p:sldId id="276" r:id="rId40"/>
    <p:sldId id="277" r:id="rId41"/>
    <p:sldId id="280" r:id="rId42"/>
    <p:sldId id="278" r:id="rId43"/>
    <p:sldId id="312" r:id="rId44"/>
    <p:sldId id="313" r:id="rId45"/>
    <p:sldId id="282" r:id="rId46"/>
    <p:sldId id="314" r:id="rId47"/>
    <p:sldId id="322" r:id="rId48"/>
    <p:sldId id="281" r:id="rId49"/>
    <p:sldId id="316" r:id="rId50"/>
    <p:sldId id="283" r:id="rId51"/>
    <p:sldId id="286" r:id="rId52"/>
    <p:sldId id="317" r:id="rId53"/>
    <p:sldId id="287" r:id="rId54"/>
    <p:sldId id="323" r:id="rId55"/>
    <p:sldId id="285" r:id="rId56"/>
    <p:sldId id="289" r:id="rId57"/>
    <p:sldId id="315" r:id="rId58"/>
    <p:sldId id="325" r:id="rId59"/>
    <p:sldId id="324" r:id="rId60"/>
    <p:sldId id="326" r:id="rId61"/>
    <p:sldId id="327" r:id="rId62"/>
    <p:sldId id="328" r:id="rId63"/>
    <p:sldId id="329" r:id="rId64"/>
    <p:sldId id="330" r:id="rId65"/>
    <p:sldId id="331" r:id="rId66"/>
    <p:sldId id="332" r:id="rId67"/>
    <p:sldId id="333" r:id="rId68"/>
    <p:sldId id="334" r:id="rId69"/>
    <p:sldId id="335" r:id="rId70"/>
    <p:sldId id="336" r:id="rId71"/>
    <p:sldId id="337" r:id="rId72"/>
    <p:sldId id="338"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7D31"/>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8" d="100"/>
          <a:sy n="48" d="100"/>
        </p:scale>
        <p:origin x="53" y="82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751A97-A9B1-435D-A80A-E0A610E741AA}" type="datetimeFigureOut">
              <a:rPr lang="en-US" smtClean="0"/>
              <a:t>12/6/2022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367C65-61C7-403F-AD3F-864C1B88E346}" type="slidenum">
              <a:rPr lang="en-US" smtClean="0"/>
              <a:t>‹#›</a:t>
            </a:fld>
            <a:endParaRPr lang="en-US"/>
          </a:p>
        </p:txBody>
      </p:sp>
    </p:spTree>
    <p:extLst>
      <p:ext uri="{BB962C8B-B14F-4D97-AF65-F5344CB8AC3E}">
        <p14:creationId xmlns:p14="http://schemas.microsoft.com/office/powerpoint/2010/main" val="1696404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367C65-61C7-403F-AD3F-864C1B88E346}" type="slidenum">
              <a:rPr lang="en-US" smtClean="0"/>
              <a:t>23</a:t>
            </a:fld>
            <a:endParaRPr lang="en-US"/>
          </a:p>
        </p:txBody>
      </p:sp>
    </p:spTree>
    <p:extLst>
      <p:ext uri="{BB962C8B-B14F-4D97-AF65-F5344CB8AC3E}">
        <p14:creationId xmlns:p14="http://schemas.microsoft.com/office/powerpoint/2010/main" val="3930658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367C65-61C7-403F-AD3F-864C1B88E346}" type="slidenum">
              <a:rPr lang="en-US" smtClean="0"/>
              <a:t>24</a:t>
            </a:fld>
            <a:endParaRPr lang="en-US"/>
          </a:p>
        </p:txBody>
      </p:sp>
    </p:spTree>
    <p:extLst>
      <p:ext uri="{BB962C8B-B14F-4D97-AF65-F5344CB8AC3E}">
        <p14:creationId xmlns:p14="http://schemas.microsoft.com/office/powerpoint/2010/main" val="366110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367C65-61C7-403F-AD3F-864C1B88E346}" type="slidenum">
              <a:rPr lang="en-US" smtClean="0"/>
              <a:t>25</a:t>
            </a:fld>
            <a:endParaRPr lang="en-US"/>
          </a:p>
        </p:txBody>
      </p:sp>
    </p:spTree>
    <p:extLst>
      <p:ext uri="{BB962C8B-B14F-4D97-AF65-F5344CB8AC3E}">
        <p14:creationId xmlns:p14="http://schemas.microsoft.com/office/powerpoint/2010/main" val="3444477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367C65-61C7-403F-AD3F-864C1B88E346}" type="slidenum">
              <a:rPr lang="en-US" smtClean="0"/>
              <a:t>26</a:t>
            </a:fld>
            <a:endParaRPr lang="en-US"/>
          </a:p>
        </p:txBody>
      </p:sp>
    </p:spTree>
    <p:extLst>
      <p:ext uri="{BB962C8B-B14F-4D97-AF65-F5344CB8AC3E}">
        <p14:creationId xmlns:p14="http://schemas.microsoft.com/office/powerpoint/2010/main" val="34771232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367C65-61C7-403F-AD3F-864C1B88E346}" type="slidenum">
              <a:rPr lang="en-US" smtClean="0"/>
              <a:t>27</a:t>
            </a:fld>
            <a:endParaRPr lang="en-US"/>
          </a:p>
        </p:txBody>
      </p:sp>
    </p:spTree>
    <p:extLst>
      <p:ext uri="{BB962C8B-B14F-4D97-AF65-F5344CB8AC3E}">
        <p14:creationId xmlns:p14="http://schemas.microsoft.com/office/powerpoint/2010/main" val="33796947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3367C65-61C7-403F-AD3F-864C1B88E346}" type="slidenum">
              <a:rPr lang="en-US" smtClean="0"/>
              <a:t>28</a:t>
            </a:fld>
            <a:endParaRPr lang="en-US"/>
          </a:p>
        </p:txBody>
      </p:sp>
    </p:spTree>
    <p:extLst>
      <p:ext uri="{BB962C8B-B14F-4D97-AF65-F5344CB8AC3E}">
        <p14:creationId xmlns:p14="http://schemas.microsoft.com/office/powerpoint/2010/main" val="1290161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5E5FBCC-3709-4268-ADF0-81B67B8BE49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D14FC-053E-439D-9F6B-6D4AF08787EE}" type="slidenum">
              <a:rPr lang="en-US" smtClean="0"/>
              <a:t>‹#›</a:t>
            </a:fld>
            <a:endParaRPr lang="en-US"/>
          </a:p>
        </p:txBody>
      </p:sp>
    </p:spTree>
    <p:extLst>
      <p:ext uri="{BB962C8B-B14F-4D97-AF65-F5344CB8AC3E}">
        <p14:creationId xmlns:p14="http://schemas.microsoft.com/office/powerpoint/2010/main" val="19550417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E5FBCC-3709-4268-ADF0-81B67B8BE49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D14FC-053E-439D-9F6B-6D4AF08787EE}" type="slidenum">
              <a:rPr lang="en-US" smtClean="0"/>
              <a:t>‹#›</a:t>
            </a:fld>
            <a:endParaRPr lang="en-US"/>
          </a:p>
        </p:txBody>
      </p:sp>
    </p:spTree>
    <p:extLst>
      <p:ext uri="{BB962C8B-B14F-4D97-AF65-F5344CB8AC3E}">
        <p14:creationId xmlns:p14="http://schemas.microsoft.com/office/powerpoint/2010/main" val="227121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E5FBCC-3709-4268-ADF0-81B67B8BE49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D14FC-053E-439D-9F6B-6D4AF08787EE}" type="slidenum">
              <a:rPr lang="en-US" smtClean="0"/>
              <a:t>‹#›</a:t>
            </a:fld>
            <a:endParaRPr lang="en-US"/>
          </a:p>
        </p:txBody>
      </p:sp>
    </p:spTree>
    <p:extLst>
      <p:ext uri="{BB962C8B-B14F-4D97-AF65-F5344CB8AC3E}">
        <p14:creationId xmlns:p14="http://schemas.microsoft.com/office/powerpoint/2010/main" val="755834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5E5FBCC-3709-4268-ADF0-81B67B8BE49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D14FC-053E-439D-9F6B-6D4AF08787EE}" type="slidenum">
              <a:rPr lang="en-US" smtClean="0"/>
              <a:t>‹#›</a:t>
            </a:fld>
            <a:endParaRPr lang="en-US"/>
          </a:p>
        </p:txBody>
      </p:sp>
    </p:spTree>
    <p:extLst>
      <p:ext uri="{BB962C8B-B14F-4D97-AF65-F5344CB8AC3E}">
        <p14:creationId xmlns:p14="http://schemas.microsoft.com/office/powerpoint/2010/main" val="41614346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5E5FBCC-3709-4268-ADF0-81B67B8BE491}" type="datetimeFigureOut">
              <a:rPr lang="en-US" smtClean="0"/>
              <a:t>12/6/2022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E2D14FC-053E-439D-9F6B-6D4AF08787EE}" type="slidenum">
              <a:rPr lang="en-US" smtClean="0"/>
              <a:t>‹#›</a:t>
            </a:fld>
            <a:endParaRPr lang="en-US"/>
          </a:p>
        </p:txBody>
      </p:sp>
    </p:spTree>
    <p:extLst>
      <p:ext uri="{BB962C8B-B14F-4D97-AF65-F5344CB8AC3E}">
        <p14:creationId xmlns:p14="http://schemas.microsoft.com/office/powerpoint/2010/main" val="4262617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5E5FBCC-3709-4268-ADF0-81B67B8BE491}"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D14FC-053E-439D-9F6B-6D4AF08787EE}" type="slidenum">
              <a:rPr lang="en-US" smtClean="0"/>
              <a:t>‹#›</a:t>
            </a:fld>
            <a:endParaRPr lang="en-US"/>
          </a:p>
        </p:txBody>
      </p:sp>
    </p:spTree>
    <p:extLst>
      <p:ext uri="{BB962C8B-B14F-4D97-AF65-F5344CB8AC3E}">
        <p14:creationId xmlns:p14="http://schemas.microsoft.com/office/powerpoint/2010/main" val="52993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5E5FBCC-3709-4268-ADF0-81B67B8BE491}" type="datetimeFigureOut">
              <a:rPr lang="en-US" smtClean="0"/>
              <a:t>12/6/2022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E2D14FC-053E-439D-9F6B-6D4AF08787EE}" type="slidenum">
              <a:rPr lang="en-US" smtClean="0"/>
              <a:t>‹#›</a:t>
            </a:fld>
            <a:endParaRPr lang="en-US"/>
          </a:p>
        </p:txBody>
      </p:sp>
    </p:spTree>
    <p:extLst>
      <p:ext uri="{BB962C8B-B14F-4D97-AF65-F5344CB8AC3E}">
        <p14:creationId xmlns:p14="http://schemas.microsoft.com/office/powerpoint/2010/main" val="2311260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5E5FBCC-3709-4268-ADF0-81B67B8BE491}" type="datetimeFigureOut">
              <a:rPr lang="en-US" smtClean="0"/>
              <a:t>12/6/2022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E2D14FC-053E-439D-9F6B-6D4AF08787EE}" type="slidenum">
              <a:rPr lang="en-US" smtClean="0"/>
              <a:t>‹#›</a:t>
            </a:fld>
            <a:endParaRPr lang="en-US"/>
          </a:p>
        </p:txBody>
      </p:sp>
    </p:spTree>
    <p:extLst>
      <p:ext uri="{BB962C8B-B14F-4D97-AF65-F5344CB8AC3E}">
        <p14:creationId xmlns:p14="http://schemas.microsoft.com/office/powerpoint/2010/main" val="41491542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E5FBCC-3709-4268-ADF0-81B67B8BE491}" type="datetimeFigureOut">
              <a:rPr lang="en-US" smtClean="0"/>
              <a:t>12/6/2022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E2D14FC-053E-439D-9F6B-6D4AF08787EE}" type="slidenum">
              <a:rPr lang="en-US" smtClean="0"/>
              <a:t>‹#›</a:t>
            </a:fld>
            <a:endParaRPr lang="en-US"/>
          </a:p>
        </p:txBody>
      </p:sp>
    </p:spTree>
    <p:extLst>
      <p:ext uri="{BB962C8B-B14F-4D97-AF65-F5344CB8AC3E}">
        <p14:creationId xmlns:p14="http://schemas.microsoft.com/office/powerpoint/2010/main" val="143602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E5FBCC-3709-4268-ADF0-81B67B8BE491}"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D14FC-053E-439D-9F6B-6D4AF08787EE}" type="slidenum">
              <a:rPr lang="en-US" smtClean="0"/>
              <a:t>‹#›</a:t>
            </a:fld>
            <a:endParaRPr lang="en-US"/>
          </a:p>
        </p:txBody>
      </p:sp>
    </p:spTree>
    <p:extLst>
      <p:ext uri="{BB962C8B-B14F-4D97-AF65-F5344CB8AC3E}">
        <p14:creationId xmlns:p14="http://schemas.microsoft.com/office/powerpoint/2010/main" val="1954701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85E5FBCC-3709-4268-ADF0-81B67B8BE491}" type="datetimeFigureOut">
              <a:rPr lang="en-US" smtClean="0"/>
              <a:t>12/6/2022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E2D14FC-053E-439D-9F6B-6D4AF08787EE}" type="slidenum">
              <a:rPr lang="en-US" smtClean="0"/>
              <a:t>‹#›</a:t>
            </a:fld>
            <a:endParaRPr lang="en-US"/>
          </a:p>
        </p:txBody>
      </p:sp>
    </p:spTree>
    <p:extLst>
      <p:ext uri="{BB962C8B-B14F-4D97-AF65-F5344CB8AC3E}">
        <p14:creationId xmlns:p14="http://schemas.microsoft.com/office/powerpoint/2010/main" val="2348919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E5FBCC-3709-4268-ADF0-81B67B8BE491}" type="datetimeFigureOut">
              <a:rPr lang="en-US" smtClean="0"/>
              <a:t>12/6/2022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E2D14FC-053E-439D-9F6B-6D4AF08787EE}" type="slidenum">
              <a:rPr lang="en-US" smtClean="0"/>
              <a:t>‹#›</a:t>
            </a:fld>
            <a:endParaRPr lang="en-US"/>
          </a:p>
        </p:txBody>
      </p:sp>
    </p:spTree>
    <p:extLst>
      <p:ext uri="{BB962C8B-B14F-4D97-AF65-F5344CB8AC3E}">
        <p14:creationId xmlns:p14="http://schemas.microsoft.com/office/powerpoint/2010/main" val="148356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hyperlink" Target="https://www.youtube.com/watch?v=eHZifpgyH_4&amp;t=2378s"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NP Completeness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042894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2. The P class and NP class</a:t>
            </a:r>
          </a:p>
        </p:txBody>
      </p:sp>
      <p:sp>
        <p:nvSpPr>
          <p:cNvPr id="3" name="Subtitle 2"/>
          <p:cNvSpPr>
            <a:spLocks noGrp="1"/>
          </p:cNvSpPr>
          <p:nvPr>
            <p:ph type="subTitle" idx="1"/>
          </p:nvPr>
        </p:nvSpPr>
        <p:spPr/>
        <p:txBody>
          <a:bodyPr/>
          <a:lstStyle/>
          <a:p>
            <a:r>
              <a:rPr lang="en-US" dirty="0" smtClean="0"/>
              <a:t>The P Class of Problems</a:t>
            </a:r>
          </a:p>
          <a:p>
            <a:r>
              <a:rPr lang="en-US" dirty="0" smtClean="0"/>
              <a:t>The NP Class of Problems</a:t>
            </a:r>
          </a:p>
          <a:p>
            <a:r>
              <a:rPr lang="en-US" dirty="0" smtClean="0"/>
              <a:t>A problem similar to an NP class problem, but is actually in P class</a:t>
            </a:r>
            <a:endParaRPr lang="en-US" dirty="0"/>
          </a:p>
        </p:txBody>
      </p:sp>
    </p:spTree>
    <p:extLst>
      <p:ext uri="{BB962C8B-B14F-4D97-AF65-F5344CB8AC3E}">
        <p14:creationId xmlns:p14="http://schemas.microsoft.com/office/powerpoint/2010/main" val="18343610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P-Class of problems</a:t>
            </a:r>
            <a:endParaRPr lang="en-US" dirty="0"/>
          </a:p>
        </p:txBody>
      </p:sp>
      <p:sp>
        <p:nvSpPr>
          <p:cNvPr id="3" name="Content Placeholder 2"/>
          <p:cNvSpPr>
            <a:spLocks noGrp="1"/>
          </p:cNvSpPr>
          <p:nvPr>
            <p:ph idx="1"/>
          </p:nvPr>
        </p:nvSpPr>
        <p:spPr/>
        <p:txBody>
          <a:bodyPr/>
          <a:lstStyle/>
          <a:p>
            <a:pPr marL="0" indent="0">
              <a:buNone/>
            </a:pPr>
            <a:r>
              <a:rPr lang="en-US" dirty="0"/>
              <a:t>P is a complexity class that represents the set of all </a:t>
            </a:r>
            <a:r>
              <a:rPr lang="en-US" b="1" dirty="0"/>
              <a:t>decision problems</a:t>
            </a:r>
            <a:r>
              <a:rPr lang="en-US" dirty="0"/>
              <a:t> that can be solved in </a:t>
            </a:r>
            <a:r>
              <a:rPr lang="en-US" b="1" dirty="0" smtClean="0"/>
              <a:t>reasonable time.</a:t>
            </a:r>
          </a:p>
          <a:p>
            <a:pPr marL="0" indent="0">
              <a:buNone/>
            </a:pPr>
            <a:endParaRPr lang="en-US" b="1" dirty="0"/>
          </a:p>
          <a:p>
            <a:pPr marL="0" indent="0">
              <a:buNone/>
            </a:pPr>
            <a:r>
              <a:rPr lang="en-US" altLang="en-US" dirty="0"/>
              <a:t>What constitutes </a:t>
            </a:r>
            <a:r>
              <a:rPr lang="en-US" altLang="en-US" u="sng" dirty="0"/>
              <a:t>reasonable time</a:t>
            </a:r>
            <a:r>
              <a:rPr lang="en-US" altLang="en-US" dirty="0"/>
              <a:t>? </a:t>
            </a:r>
          </a:p>
          <a:p>
            <a:r>
              <a:rPr lang="en-US" altLang="en-US" dirty="0"/>
              <a:t>Standard working definition: </a:t>
            </a:r>
            <a:r>
              <a:rPr lang="en-US" altLang="en-US" b="1" i="1" dirty="0">
                <a:solidFill>
                  <a:schemeClr val="tx2"/>
                </a:solidFill>
              </a:rPr>
              <a:t>polynomial time</a:t>
            </a:r>
            <a:endParaRPr lang="en-US" altLang="en-US" b="1" dirty="0">
              <a:solidFill>
                <a:schemeClr val="tx2"/>
              </a:solidFill>
            </a:endParaRPr>
          </a:p>
          <a:p>
            <a:r>
              <a:rPr lang="en-US" altLang="en-US" dirty="0"/>
              <a:t>On an input of size </a:t>
            </a:r>
            <a:r>
              <a:rPr lang="en-US" altLang="en-US" i="1" dirty="0"/>
              <a:t>n</a:t>
            </a:r>
            <a:r>
              <a:rPr lang="en-US" altLang="en-US" dirty="0"/>
              <a:t> the worst-case running time is </a:t>
            </a:r>
            <a:r>
              <a:rPr lang="en-US" altLang="en-US" b="1" i="1" dirty="0"/>
              <a:t>O</a:t>
            </a:r>
            <a:r>
              <a:rPr lang="en-US" altLang="en-US" b="1" dirty="0"/>
              <a:t>(</a:t>
            </a:r>
            <a:r>
              <a:rPr lang="en-US" altLang="en-US" b="1" i="1" dirty="0" err="1"/>
              <a:t>n</a:t>
            </a:r>
            <a:r>
              <a:rPr lang="en-US" altLang="en-US" b="1" i="1" baseline="30000" dirty="0" err="1"/>
              <a:t>k</a:t>
            </a:r>
            <a:r>
              <a:rPr lang="en-US" altLang="en-US" b="1" dirty="0"/>
              <a:t>)</a:t>
            </a:r>
            <a:r>
              <a:rPr lang="en-US" altLang="en-US" dirty="0"/>
              <a:t> for some constant </a:t>
            </a:r>
            <a:r>
              <a:rPr lang="en-US" altLang="en-US" i="1" dirty="0"/>
              <a:t>k</a:t>
            </a:r>
          </a:p>
          <a:p>
            <a:r>
              <a:rPr lang="en-US" altLang="en-US" b="1" dirty="0"/>
              <a:t>Polynomial</a:t>
            </a:r>
            <a:r>
              <a:rPr lang="en-US" altLang="en-US" dirty="0"/>
              <a:t> </a:t>
            </a:r>
            <a:r>
              <a:rPr lang="en-US" altLang="en-US" b="1" dirty="0"/>
              <a:t>time</a:t>
            </a:r>
            <a:r>
              <a:rPr lang="en-US" altLang="en-US" dirty="0"/>
              <a:t>: </a:t>
            </a:r>
            <a:r>
              <a:rPr lang="en-US" altLang="en-US" i="1" dirty="0"/>
              <a:t>O</a:t>
            </a:r>
            <a:r>
              <a:rPr lang="en-US" altLang="en-US" dirty="0"/>
              <a:t>(</a:t>
            </a:r>
            <a:r>
              <a:rPr lang="en-US" altLang="en-US" i="1" dirty="0"/>
              <a:t>n</a:t>
            </a:r>
            <a:r>
              <a:rPr lang="en-US" altLang="en-US" baseline="30000" dirty="0"/>
              <a:t>2</a:t>
            </a:r>
            <a:r>
              <a:rPr lang="en-US" altLang="en-US" dirty="0"/>
              <a:t>), </a:t>
            </a:r>
            <a:r>
              <a:rPr lang="en-US" altLang="en-US" i="1" dirty="0"/>
              <a:t>O</a:t>
            </a:r>
            <a:r>
              <a:rPr lang="en-US" altLang="en-US" dirty="0"/>
              <a:t>(</a:t>
            </a:r>
            <a:r>
              <a:rPr lang="en-US" altLang="en-US" i="1" dirty="0"/>
              <a:t>n</a:t>
            </a:r>
            <a:r>
              <a:rPr lang="en-US" altLang="en-US" baseline="30000" dirty="0"/>
              <a:t>3</a:t>
            </a:r>
            <a:r>
              <a:rPr lang="en-US" altLang="en-US" dirty="0"/>
              <a:t>), </a:t>
            </a:r>
            <a:r>
              <a:rPr lang="en-US" altLang="en-US" i="1" dirty="0"/>
              <a:t>O</a:t>
            </a:r>
            <a:r>
              <a:rPr lang="en-US" altLang="en-US" dirty="0"/>
              <a:t>(1), </a:t>
            </a:r>
            <a:r>
              <a:rPr lang="en-US" altLang="en-US" i="1" dirty="0"/>
              <a:t>O</a:t>
            </a:r>
            <a:r>
              <a:rPr lang="en-US" altLang="en-US" dirty="0"/>
              <a:t>(</a:t>
            </a:r>
            <a:r>
              <a:rPr lang="en-US" altLang="en-US" i="1" dirty="0"/>
              <a:t>n</a:t>
            </a:r>
            <a:r>
              <a:rPr lang="en-US" altLang="en-US" dirty="0"/>
              <a:t> </a:t>
            </a:r>
            <a:r>
              <a:rPr lang="en-US" altLang="en-US" dirty="0" err="1"/>
              <a:t>lg</a:t>
            </a:r>
            <a:r>
              <a:rPr lang="en-US" altLang="en-US" dirty="0"/>
              <a:t> </a:t>
            </a:r>
            <a:r>
              <a:rPr lang="en-US" altLang="en-US" i="1" dirty="0"/>
              <a:t>n</a:t>
            </a:r>
            <a:r>
              <a:rPr lang="en-US" altLang="en-US" dirty="0"/>
              <a:t>) </a:t>
            </a:r>
          </a:p>
          <a:p>
            <a:r>
              <a:rPr lang="en-US" altLang="en-US" b="1" dirty="0"/>
              <a:t>Not</a:t>
            </a:r>
            <a:r>
              <a:rPr lang="en-US" altLang="en-US" dirty="0"/>
              <a:t> </a:t>
            </a:r>
            <a:r>
              <a:rPr lang="en-US" altLang="en-US" b="1" dirty="0"/>
              <a:t>in</a:t>
            </a:r>
            <a:r>
              <a:rPr lang="en-US" altLang="en-US" dirty="0"/>
              <a:t> </a:t>
            </a:r>
            <a:r>
              <a:rPr lang="en-US" altLang="en-US" b="1" dirty="0"/>
              <a:t>polynomial</a:t>
            </a:r>
            <a:r>
              <a:rPr lang="en-US" altLang="en-US" dirty="0"/>
              <a:t> </a:t>
            </a:r>
            <a:r>
              <a:rPr lang="en-US" altLang="en-US" b="1" dirty="0"/>
              <a:t>time</a:t>
            </a:r>
            <a:r>
              <a:rPr lang="en-US" altLang="en-US" dirty="0"/>
              <a:t>: </a:t>
            </a:r>
            <a:r>
              <a:rPr lang="en-US" altLang="en-US" i="1" dirty="0"/>
              <a:t>O</a:t>
            </a:r>
            <a:r>
              <a:rPr lang="en-US" altLang="en-US" dirty="0"/>
              <a:t>(2</a:t>
            </a:r>
            <a:r>
              <a:rPr lang="en-US" altLang="en-US" i="1" baseline="30000" dirty="0"/>
              <a:t>n</a:t>
            </a:r>
            <a:r>
              <a:rPr lang="en-US" altLang="en-US" dirty="0"/>
              <a:t>), O(</a:t>
            </a:r>
            <a:r>
              <a:rPr lang="en-US" altLang="en-US" i="1" dirty="0" err="1"/>
              <a:t>n</a:t>
            </a:r>
            <a:r>
              <a:rPr lang="en-US" altLang="en-US" i="1" baseline="30000" dirty="0" err="1"/>
              <a:t>n</a:t>
            </a:r>
            <a:r>
              <a:rPr lang="en-US" altLang="en-US" dirty="0"/>
              <a:t>), O(</a:t>
            </a:r>
            <a:r>
              <a:rPr lang="en-US" altLang="en-US" i="1" dirty="0"/>
              <a:t>n</a:t>
            </a:r>
            <a:r>
              <a:rPr lang="en-US" altLang="en-US" dirty="0"/>
              <a:t>!)</a:t>
            </a:r>
          </a:p>
          <a:p>
            <a:pPr marL="0" indent="0">
              <a:buNone/>
            </a:pPr>
            <a:endParaRPr lang="en-US" b="1" dirty="0" smtClean="0"/>
          </a:p>
          <a:p>
            <a:pPr marL="0" indent="0">
              <a:buNone/>
            </a:pPr>
            <a:endParaRPr lang="en-US" b="1" dirty="0"/>
          </a:p>
        </p:txBody>
      </p:sp>
    </p:spTree>
    <p:extLst>
      <p:ext uri="{BB962C8B-B14F-4D97-AF65-F5344CB8AC3E}">
        <p14:creationId xmlns:p14="http://schemas.microsoft.com/office/powerpoint/2010/main" val="38610927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 Class of Problems (Cont.)</a:t>
            </a:r>
            <a:endParaRPr lang="en-US" dirty="0"/>
          </a:p>
        </p:txBody>
      </p:sp>
      <p:sp>
        <p:nvSpPr>
          <p:cNvPr id="3" name="Content Placeholder 2"/>
          <p:cNvSpPr>
            <a:spLocks noGrp="1"/>
          </p:cNvSpPr>
          <p:nvPr>
            <p:ph idx="1"/>
          </p:nvPr>
        </p:nvSpPr>
        <p:spPr/>
        <p:txBody>
          <a:bodyPr/>
          <a:lstStyle/>
          <a:p>
            <a:endParaRPr lang="en-US" dirty="0" smtClean="0"/>
          </a:p>
          <a:p>
            <a:r>
              <a:rPr lang="en-US" dirty="0" smtClean="0"/>
              <a:t>Some problems are solvable in polynomial time.</a:t>
            </a:r>
          </a:p>
          <a:p>
            <a:pPr lvl="1"/>
            <a:r>
              <a:rPr lang="en-US" dirty="0" smtClean="0"/>
              <a:t>Almost every algorithm we have studied so far.</a:t>
            </a:r>
          </a:p>
          <a:p>
            <a:pPr lvl="1"/>
            <a:r>
              <a:rPr lang="en-US" dirty="0" smtClean="0"/>
              <a:t>These algorithms fall into the class P</a:t>
            </a:r>
          </a:p>
          <a:p>
            <a:endParaRPr lang="en-US" dirty="0" smtClean="0"/>
          </a:p>
          <a:p>
            <a:r>
              <a:rPr lang="en-US" dirty="0" smtClean="0"/>
              <a:t>But not all problems are solvable in polynomial time.</a:t>
            </a:r>
          </a:p>
          <a:p>
            <a:pPr lvl="1"/>
            <a:r>
              <a:rPr lang="en-US" dirty="0" smtClean="0"/>
              <a:t>We will see such problems soon.</a:t>
            </a:r>
            <a:endParaRPr lang="en-US" dirty="0"/>
          </a:p>
        </p:txBody>
      </p:sp>
    </p:spTree>
    <p:extLst>
      <p:ext uri="{BB962C8B-B14F-4D97-AF65-F5344CB8AC3E}">
        <p14:creationId xmlns:p14="http://schemas.microsoft.com/office/powerpoint/2010/main" val="26707538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NP-Class of problems</a:t>
            </a:r>
            <a:endParaRPr lang="en-US" dirty="0"/>
          </a:p>
        </p:txBody>
      </p:sp>
      <p:sp>
        <p:nvSpPr>
          <p:cNvPr id="3" name="Content Placeholder 2"/>
          <p:cNvSpPr>
            <a:spLocks noGrp="1"/>
          </p:cNvSpPr>
          <p:nvPr>
            <p:ph idx="1"/>
          </p:nvPr>
        </p:nvSpPr>
        <p:spPr/>
        <p:txBody>
          <a:bodyPr/>
          <a:lstStyle/>
          <a:p>
            <a:pPr marL="0" indent="0">
              <a:buNone/>
            </a:pPr>
            <a:r>
              <a:rPr lang="en-US" b="1" dirty="0"/>
              <a:t>NP</a:t>
            </a:r>
            <a:r>
              <a:rPr lang="en-US" dirty="0"/>
              <a:t> (</a:t>
            </a:r>
            <a:r>
              <a:rPr lang="en-US" u="sng" dirty="0"/>
              <a:t>Nondeterministic</a:t>
            </a:r>
            <a:r>
              <a:rPr lang="en-US" dirty="0"/>
              <a:t> Polynomial time) is the set of problems </a:t>
            </a:r>
            <a:endParaRPr lang="en-US" dirty="0" smtClean="0"/>
          </a:p>
          <a:p>
            <a:r>
              <a:rPr lang="en-US" dirty="0" smtClean="0"/>
              <a:t>that </a:t>
            </a:r>
            <a:r>
              <a:rPr lang="en-US" b="1" dirty="0" smtClean="0"/>
              <a:t>cannot be solved </a:t>
            </a:r>
            <a:r>
              <a:rPr lang="en-US" dirty="0" smtClean="0"/>
              <a:t>in polynomial time </a:t>
            </a:r>
            <a:r>
              <a:rPr lang="en-US" b="1" dirty="0" smtClean="0"/>
              <a:t>at the moment</a:t>
            </a:r>
          </a:p>
          <a:p>
            <a:r>
              <a:rPr lang="en-US" dirty="0" smtClean="0"/>
              <a:t>A NP class problem will become a class P problem if someone </a:t>
            </a:r>
            <a:r>
              <a:rPr lang="en-US" b="1" dirty="0" smtClean="0"/>
              <a:t>discovers</a:t>
            </a:r>
            <a:r>
              <a:rPr lang="en-US" dirty="0" smtClean="0"/>
              <a:t> to solve it in </a:t>
            </a:r>
            <a:r>
              <a:rPr lang="en-US" b="1" dirty="0" smtClean="0"/>
              <a:t>polynomial</a:t>
            </a:r>
            <a:r>
              <a:rPr lang="en-US" dirty="0" smtClean="0"/>
              <a:t> </a:t>
            </a:r>
            <a:r>
              <a:rPr lang="en-US" b="1" dirty="0" smtClean="0"/>
              <a:t>time</a:t>
            </a:r>
            <a:r>
              <a:rPr lang="en-US" dirty="0" smtClean="0"/>
              <a:t>.</a:t>
            </a:r>
          </a:p>
          <a:p>
            <a:r>
              <a:rPr lang="en-US" dirty="0" smtClean="0"/>
              <a:t>However, a if some one gives us an </a:t>
            </a:r>
            <a:r>
              <a:rPr lang="en-US" b="1" dirty="0" smtClean="0"/>
              <a:t>NP problem’s solution</a:t>
            </a:r>
            <a:r>
              <a:rPr lang="en-US" dirty="0" smtClean="0"/>
              <a:t>, it can be </a:t>
            </a:r>
            <a:r>
              <a:rPr lang="en-US" b="1" dirty="0" smtClean="0"/>
              <a:t>verified</a:t>
            </a:r>
            <a:r>
              <a:rPr lang="en-US" dirty="0" smtClean="0"/>
              <a:t> in </a:t>
            </a:r>
            <a:r>
              <a:rPr lang="en-US" b="1" dirty="0" smtClean="0"/>
              <a:t>polynomial</a:t>
            </a:r>
            <a:r>
              <a:rPr lang="en-US" dirty="0" smtClean="0"/>
              <a:t> </a:t>
            </a:r>
            <a:r>
              <a:rPr lang="en-US" b="1" dirty="0" smtClean="0"/>
              <a:t>time</a:t>
            </a:r>
            <a:r>
              <a:rPr lang="en-US" dirty="0" smtClean="0"/>
              <a:t>.</a:t>
            </a:r>
          </a:p>
          <a:p>
            <a:r>
              <a:rPr lang="en-US" dirty="0" smtClean="0"/>
              <a:t>Hence, most of the problems which are in the </a:t>
            </a:r>
            <a:r>
              <a:rPr lang="en-US" b="1" dirty="0" smtClean="0"/>
              <a:t>NP class, </a:t>
            </a:r>
            <a:r>
              <a:rPr lang="en-US" dirty="0" smtClean="0"/>
              <a:t>are addressed as </a:t>
            </a:r>
            <a:r>
              <a:rPr lang="en-US" b="1" dirty="0" smtClean="0"/>
              <a:t>verification</a:t>
            </a:r>
            <a:r>
              <a:rPr lang="en-US" dirty="0" smtClean="0"/>
              <a:t> </a:t>
            </a:r>
            <a:r>
              <a:rPr lang="en-US" b="1" dirty="0" smtClean="0"/>
              <a:t>problems</a:t>
            </a:r>
            <a:r>
              <a:rPr lang="en-US" dirty="0" smtClean="0"/>
              <a:t>.</a:t>
            </a:r>
          </a:p>
          <a:p>
            <a:r>
              <a:rPr lang="en-US" dirty="0" smtClean="0"/>
              <a:t>Yes, we need an example to understand this.</a:t>
            </a:r>
          </a:p>
        </p:txBody>
      </p:sp>
    </p:spTree>
    <p:extLst>
      <p:ext uri="{BB962C8B-B14F-4D97-AF65-F5344CB8AC3E}">
        <p14:creationId xmlns:p14="http://schemas.microsoft.com/office/powerpoint/2010/main" val="419739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barn(inVertical)">
                                      <p:cBhvr>
                                        <p:cTn id="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NP-Class of problems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An example of NP class problem:</a:t>
            </a:r>
          </a:p>
          <a:p>
            <a:pPr marL="0" indent="0">
              <a:buNone/>
            </a:pPr>
            <a:endParaRPr lang="en-US" dirty="0" smtClean="0"/>
          </a:p>
          <a:p>
            <a:pPr marL="0" indent="0">
              <a:buNone/>
            </a:pPr>
            <a:r>
              <a:rPr lang="en-US" b="1" dirty="0" smtClean="0"/>
              <a:t>The Hamiltonian Cycle Problem.</a:t>
            </a:r>
          </a:p>
          <a:p>
            <a:r>
              <a:rPr lang="en-US" dirty="0" smtClean="0"/>
              <a:t>Hamiltonian cycle is a circular path that is that covers </a:t>
            </a:r>
            <a:r>
              <a:rPr lang="en-US" b="1" dirty="0" smtClean="0"/>
              <a:t>every</a:t>
            </a:r>
            <a:r>
              <a:rPr lang="en-US" dirty="0" smtClean="0"/>
              <a:t> </a:t>
            </a:r>
            <a:r>
              <a:rPr lang="en-US" b="1" dirty="0" smtClean="0"/>
              <a:t>vertex</a:t>
            </a:r>
            <a:r>
              <a:rPr lang="en-US" dirty="0" smtClean="0"/>
              <a:t> </a:t>
            </a:r>
            <a:r>
              <a:rPr lang="en-US" b="1" dirty="0" smtClean="0"/>
              <a:t>once</a:t>
            </a:r>
            <a:r>
              <a:rPr lang="en-US" dirty="0" smtClean="0"/>
              <a:t>, and returns to the </a:t>
            </a:r>
            <a:r>
              <a:rPr lang="en-US" b="1" dirty="0" smtClean="0"/>
              <a:t>first</a:t>
            </a:r>
            <a:r>
              <a:rPr lang="en-US" dirty="0" smtClean="0"/>
              <a:t> </a:t>
            </a:r>
            <a:r>
              <a:rPr lang="en-US" b="1" dirty="0" smtClean="0"/>
              <a:t>vertex</a:t>
            </a:r>
            <a:r>
              <a:rPr lang="en-US" dirty="0" smtClean="0"/>
              <a:t>.</a:t>
            </a:r>
          </a:p>
          <a:p>
            <a:r>
              <a:rPr lang="en-US" dirty="0"/>
              <a:t>A graph G={V,E} is given.</a:t>
            </a:r>
          </a:p>
          <a:p>
            <a:r>
              <a:rPr lang="en-US" dirty="0" smtClean="0"/>
              <a:t>The problem requires to us to determine whether there is a Hamiltonian cycle or not.</a:t>
            </a:r>
            <a:br>
              <a:rPr lang="en-US" dirty="0" smtClean="0"/>
            </a:br>
            <a:endParaRPr lang="en-US" dirty="0"/>
          </a:p>
        </p:txBody>
      </p:sp>
    </p:spTree>
    <p:extLst>
      <p:ext uri="{BB962C8B-B14F-4D97-AF65-F5344CB8AC3E}">
        <p14:creationId xmlns:p14="http://schemas.microsoft.com/office/powerpoint/2010/main" val="79400409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NP-Class of problems</a:t>
            </a:r>
            <a:endParaRPr lang="en-US" dirty="0"/>
          </a:p>
        </p:txBody>
      </p:sp>
      <p:sp>
        <p:nvSpPr>
          <p:cNvPr id="3" name="Content Placeholder 2"/>
          <p:cNvSpPr>
            <a:spLocks noGrp="1"/>
          </p:cNvSpPr>
          <p:nvPr>
            <p:ph idx="1"/>
          </p:nvPr>
        </p:nvSpPr>
        <p:spPr/>
        <p:txBody>
          <a:bodyPr>
            <a:normAutofit/>
          </a:bodyPr>
          <a:lstStyle/>
          <a:p>
            <a:pPr marL="0" indent="0">
              <a:buNone/>
            </a:pPr>
            <a:r>
              <a:rPr lang="en-US" dirty="0"/>
              <a:t>Hamiltonian cycle is a circular path that is that covers </a:t>
            </a:r>
            <a:r>
              <a:rPr lang="en-US" b="1" dirty="0"/>
              <a:t>every</a:t>
            </a:r>
            <a:r>
              <a:rPr lang="en-US" dirty="0"/>
              <a:t> </a:t>
            </a:r>
            <a:r>
              <a:rPr lang="en-US" b="1" dirty="0"/>
              <a:t>vertex</a:t>
            </a:r>
            <a:r>
              <a:rPr lang="en-US" dirty="0"/>
              <a:t> </a:t>
            </a:r>
            <a:r>
              <a:rPr lang="en-US" b="1" dirty="0"/>
              <a:t>once</a:t>
            </a:r>
            <a:r>
              <a:rPr lang="en-US" dirty="0"/>
              <a:t>, and returns to the </a:t>
            </a:r>
            <a:r>
              <a:rPr lang="en-US" b="1" dirty="0"/>
              <a:t>first</a:t>
            </a:r>
            <a:r>
              <a:rPr lang="en-US" dirty="0"/>
              <a:t> </a:t>
            </a:r>
            <a:r>
              <a:rPr lang="en-US" b="1" dirty="0"/>
              <a:t>vertex</a:t>
            </a:r>
            <a:r>
              <a:rPr lang="en-US" dirty="0"/>
              <a:t>.</a:t>
            </a:r>
            <a:endParaRPr lang="en-US" b="1" dirty="0">
              <a:effectLst/>
            </a:endParaRPr>
          </a:p>
          <a:p>
            <a:pPr marL="0" indent="0">
              <a:buNone/>
            </a:pPr>
            <a:endParaRPr lang="en-US" dirty="0" smtClean="0"/>
          </a:p>
          <a:p>
            <a:pPr marL="0" indent="0">
              <a:buNone/>
            </a:pPr>
            <a:r>
              <a:rPr lang="en-US" dirty="0" smtClean="0"/>
              <a:t>Is there a Hamiltonian cycle in this graph?</a:t>
            </a:r>
          </a:p>
          <a:p>
            <a:pPr marL="0" indent="0">
              <a:buNone/>
            </a:pPr>
            <a:r>
              <a:rPr lang="en-US" dirty="0" smtClean="0"/>
              <a:t/>
            </a:r>
            <a:br>
              <a:rPr lang="en-US" dirty="0" smtClean="0"/>
            </a:br>
            <a:endParaRPr lang="en-US" dirty="0"/>
          </a:p>
        </p:txBody>
      </p:sp>
      <p:cxnSp>
        <p:nvCxnSpPr>
          <p:cNvPr id="6" name="Straight Connector 5"/>
          <p:cNvCxnSpPr>
            <a:stCxn id="26" idx="7"/>
            <a:endCxn id="23" idx="1"/>
          </p:cNvCxnSpPr>
          <p:nvPr/>
        </p:nvCxnSpPr>
        <p:spPr>
          <a:xfrm>
            <a:off x="5016385" y="4680118"/>
            <a:ext cx="2159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25" idx="6"/>
            <a:endCxn id="23" idx="3"/>
          </p:cNvCxnSpPr>
          <p:nvPr/>
        </p:nvCxnSpPr>
        <p:spPr>
          <a:xfrm flipV="1">
            <a:off x="5431495" y="4805124"/>
            <a:ext cx="1744120" cy="1095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25" idx="7"/>
            <a:endCxn id="22" idx="3"/>
          </p:cNvCxnSpPr>
          <p:nvPr/>
        </p:nvCxnSpPr>
        <p:spPr>
          <a:xfrm flipV="1">
            <a:off x="5405606" y="4152189"/>
            <a:ext cx="627891" cy="1685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4" idx="7"/>
            <a:endCxn id="22" idx="5"/>
          </p:cNvCxnSpPr>
          <p:nvPr/>
        </p:nvCxnSpPr>
        <p:spPr>
          <a:xfrm flipH="1" flipV="1">
            <a:off x="6158503" y="4152189"/>
            <a:ext cx="533138" cy="1713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24" idx="1"/>
            <a:endCxn id="26" idx="5"/>
          </p:cNvCxnSpPr>
          <p:nvPr/>
        </p:nvCxnSpPr>
        <p:spPr>
          <a:xfrm flipH="1" flipV="1">
            <a:off x="5016385" y="4805124"/>
            <a:ext cx="1550250" cy="1061054"/>
          </a:xfrm>
          <a:prstGeom prst="line">
            <a:avLst/>
          </a:prstGeom>
        </p:spPr>
        <p:style>
          <a:lnRef idx="1">
            <a:schemeClr val="accent1"/>
          </a:lnRef>
          <a:fillRef idx="0">
            <a:schemeClr val="accent1"/>
          </a:fillRef>
          <a:effectRef idx="0">
            <a:schemeClr val="accent1"/>
          </a:effectRef>
          <a:fontRef idx="minor">
            <a:schemeClr val="tx1"/>
          </a:fontRef>
        </p:style>
      </p:cxnSp>
      <p:sp>
        <p:nvSpPr>
          <p:cNvPr id="22" name="Oval 21"/>
          <p:cNvSpPr/>
          <p:nvPr/>
        </p:nvSpPr>
        <p:spPr>
          <a:xfrm>
            <a:off x="6007608" y="4001294"/>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7149726" y="4654229"/>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6540746" y="5840289"/>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p:cNvSpPr/>
          <p:nvPr/>
        </p:nvSpPr>
        <p:spPr>
          <a:xfrm>
            <a:off x="5254711" y="5811860"/>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865490" y="4654229"/>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466893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NP-Class of problems</a:t>
            </a:r>
            <a:endParaRPr lang="en-US" dirty="0"/>
          </a:p>
        </p:txBody>
      </p:sp>
      <p:sp>
        <p:nvSpPr>
          <p:cNvPr id="3" name="Content Placeholder 2"/>
          <p:cNvSpPr>
            <a:spLocks noGrp="1"/>
          </p:cNvSpPr>
          <p:nvPr>
            <p:ph idx="1"/>
          </p:nvPr>
        </p:nvSpPr>
        <p:spPr/>
        <p:txBody>
          <a:bodyPr>
            <a:normAutofit/>
          </a:bodyPr>
          <a:lstStyle/>
          <a:p>
            <a:pPr marL="0" indent="0">
              <a:buNone/>
            </a:pPr>
            <a:r>
              <a:rPr lang="en-US" dirty="0"/>
              <a:t>Hamiltonian cycle is a circular path that is that covers </a:t>
            </a:r>
            <a:r>
              <a:rPr lang="en-US" b="1" dirty="0"/>
              <a:t>every</a:t>
            </a:r>
            <a:r>
              <a:rPr lang="en-US" dirty="0"/>
              <a:t> </a:t>
            </a:r>
            <a:r>
              <a:rPr lang="en-US" b="1" dirty="0"/>
              <a:t>vertex</a:t>
            </a:r>
            <a:r>
              <a:rPr lang="en-US" dirty="0"/>
              <a:t> </a:t>
            </a:r>
            <a:r>
              <a:rPr lang="en-US" b="1" dirty="0"/>
              <a:t>once</a:t>
            </a:r>
            <a:r>
              <a:rPr lang="en-US" dirty="0"/>
              <a:t>, and returns to the </a:t>
            </a:r>
            <a:r>
              <a:rPr lang="en-US" b="1" dirty="0"/>
              <a:t>first</a:t>
            </a:r>
            <a:r>
              <a:rPr lang="en-US" dirty="0"/>
              <a:t> </a:t>
            </a:r>
            <a:r>
              <a:rPr lang="en-US" b="1" dirty="0"/>
              <a:t>vertex</a:t>
            </a:r>
            <a:r>
              <a:rPr lang="en-US" dirty="0"/>
              <a:t>.</a:t>
            </a:r>
            <a:endParaRPr lang="en-US" b="1" dirty="0">
              <a:effectLst/>
            </a:endParaRPr>
          </a:p>
          <a:p>
            <a:pPr marL="0" indent="0">
              <a:buNone/>
            </a:pPr>
            <a:endParaRPr lang="en-US" dirty="0" smtClean="0"/>
          </a:p>
          <a:p>
            <a:pPr marL="0" indent="0">
              <a:buNone/>
            </a:pPr>
            <a:r>
              <a:rPr lang="en-US" dirty="0" smtClean="0"/>
              <a:t>Is there a Hamiltonian cycle in this graph?</a:t>
            </a:r>
          </a:p>
          <a:p>
            <a:pPr marL="0" indent="0">
              <a:buNone/>
            </a:pPr>
            <a:r>
              <a:rPr lang="en-US" dirty="0" smtClean="0"/>
              <a:t/>
            </a:r>
            <a:br>
              <a:rPr lang="en-US" dirty="0" smtClean="0"/>
            </a:br>
            <a:endParaRPr lang="en-US" dirty="0"/>
          </a:p>
        </p:txBody>
      </p:sp>
      <p:cxnSp>
        <p:nvCxnSpPr>
          <p:cNvPr id="15" name="Straight Connector 14"/>
          <p:cNvCxnSpPr>
            <a:stCxn id="29" idx="5"/>
            <a:endCxn id="21" idx="1"/>
          </p:cNvCxnSpPr>
          <p:nvPr/>
        </p:nvCxnSpPr>
        <p:spPr>
          <a:xfrm>
            <a:off x="4333397" y="4444177"/>
            <a:ext cx="1257262" cy="758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8" idx="6"/>
            <a:endCxn id="21" idx="3"/>
          </p:cNvCxnSpPr>
          <p:nvPr/>
        </p:nvCxnSpPr>
        <p:spPr>
          <a:xfrm flipV="1">
            <a:off x="4359286" y="5327346"/>
            <a:ext cx="1231373" cy="514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1" idx="7"/>
            <a:endCxn id="20" idx="3"/>
          </p:cNvCxnSpPr>
          <p:nvPr/>
        </p:nvCxnSpPr>
        <p:spPr>
          <a:xfrm flipV="1">
            <a:off x="5715665" y="4470066"/>
            <a:ext cx="1453096" cy="732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7" idx="7"/>
            <a:endCxn id="21" idx="5"/>
          </p:cNvCxnSpPr>
          <p:nvPr/>
        </p:nvCxnSpPr>
        <p:spPr>
          <a:xfrm flipH="1" flipV="1">
            <a:off x="5715665" y="5327346"/>
            <a:ext cx="1578102" cy="452335"/>
          </a:xfrm>
          <a:prstGeom prst="line">
            <a:avLst/>
          </a:prstGeom>
        </p:spPr>
        <p:style>
          <a:lnRef idx="1">
            <a:schemeClr val="accent1"/>
          </a:lnRef>
          <a:fillRef idx="0">
            <a:schemeClr val="accent1"/>
          </a:fillRef>
          <a:effectRef idx="0">
            <a:schemeClr val="accent1"/>
          </a:effectRef>
          <a:fontRef idx="minor">
            <a:schemeClr val="tx1"/>
          </a:fontRef>
        </p:style>
      </p:cxnSp>
      <p:sp>
        <p:nvSpPr>
          <p:cNvPr id="20" name="Oval 19"/>
          <p:cNvSpPr/>
          <p:nvPr/>
        </p:nvSpPr>
        <p:spPr>
          <a:xfrm>
            <a:off x="7142872" y="4319171"/>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564770" y="5176451"/>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p:cNvSpPr/>
          <p:nvPr/>
        </p:nvSpPr>
        <p:spPr>
          <a:xfrm>
            <a:off x="7142872" y="5753792"/>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4182502" y="5753792"/>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p:cNvSpPr/>
          <p:nvPr/>
        </p:nvSpPr>
        <p:spPr>
          <a:xfrm>
            <a:off x="4182502" y="4293282"/>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29" idx="4"/>
            <a:endCxn id="28" idx="0"/>
          </p:cNvCxnSpPr>
          <p:nvPr/>
        </p:nvCxnSpPr>
        <p:spPr>
          <a:xfrm>
            <a:off x="4270894" y="4470066"/>
            <a:ext cx="0" cy="1283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stCxn id="20" idx="4"/>
            <a:endCxn id="27" idx="0"/>
          </p:cNvCxnSpPr>
          <p:nvPr/>
        </p:nvCxnSpPr>
        <p:spPr>
          <a:xfrm>
            <a:off x="7231264" y="4495955"/>
            <a:ext cx="0" cy="125783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543218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NP-Class of problems</a:t>
            </a:r>
            <a:endParaRPr lang="en-US" dirty="0"/>
          </a:p>
        </p:txBody>
      </p:sp>
      <p:sp>
        <p:nvSpPr>
          <p:cNvPr id="4" name="Content Placeholder 3"/>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r>
              <a:rPr lang="en-US" dirty="0" smtClean="0"/>
              <a:t>These graphs were small.</a:t>
            </a:r>
          </a:p>
          <a:p>
            <a:r>
              <a:rPr lang="en-US" dirty="0" smtClean="0"/>
              <a:t>Please not, that there is </a:t>
            </a:r>
            <a:r>
              <a:rPr lang="en-US" b="1" dirty="0" smtClean="0"/>
              <a:t>no polynomial time </a:t>
            </a:r>
            <a:r>
              <a:rPr lang="en-US" dirty="0" smtClean="0"/>
              <a:t>algorithm, to </a:t>
            </a:r>
            <a:r>
              <a:rPr lang="en-US" b="1" dirty="0" smtClean="0"/>
              <a:t>determine</a:t>
            </a:r>
            <a:r>
              <a:rPr lang="en-US" dirty="0" smtClean="0"/>
              <a:t> </a:t>
            </a:r>
            <a:r>
              <a:rPr lang="en-US" b="1" dirty="0" smtClean="0"/>
              <a:t>whether</a:t>
            </a:r>
            <a:r>
              <a:rPr lang="en-US" dirty="0" smtClean="0"/>
              <a:t> a graph has a </a:t>
            </a:r>
            <a:r>
              <a:rPr lang="en-US" b="1" dirty="0" smtClean="0"/>
              <a:t>Hamiltonian</a:t>
            </a:r>
            <a:r>
              <a:rPr lang="en-US" dirty="0" smtClean="0"/>
              <a:t> </a:t>
            </a:r>
            <a:r>
              <a:rPr lang="en-US" b="1" dirty="0" smtClean="0"/>
              <a:t>cycle</a:t>
            </a:r>
            <a:r>
              <a:rPr lang="en-US" dirty="0" smtClean="0"/>
              <a:t> in it or </a:t>
            </a:r>
            <a:r>
              <a:rPr lang="en-US" b="1" dirty="0" smtClean="0"/>
              <a:t>not</a:t>
            </a:r>
            <a:r>
              <a:rPr lang="en-US" dirty="0" smtClean="0"/>
              <a:t>.</a:t>
            </a:r>
            <a:endParaRPr lang="en-US" dirty="0"/>
          </a:p>
        </p:txBody>
      </p:sp>
      <p:grpSp>
        <p:nvGrpSpPr>
          <p:cNvPr id="5" name="Group 4"/>
          <p:cNvGrpSpPr/>
          <p:nvPr/>
        </p:nvGrpSpPr>
        <p:grpSpPr>
          <a:xfrm>
            <a:off x="2798617" y="2493819"/>
            <a:ext cx="1750129" cy="961412"/>
            <a:chOff x="4182502" y="4293282"/>
            <a:chExt cx="3137154" cy="1637294"/>
          </a:xfrm>
        </p:grpSpPr>
        <p:cxnSp>
          <p:nvCxnSpPr>
            <p:cNvPr id="17" name="Straight Connector 16"/>
            <p:cNvCxnSpPr>
              <a:stCxn id="34" idx="5"/>
              <a:endCxn id="26" idx="1"/>
            </p:cNvCxnSpPr>
            <p:nvPr/>
          </p:nvCxnSpPr>
          <p:spPr>
            <a:xfrm>
              <a:off x="4333397" y="4444177"/>
              <a:ext cx="1257262" cy="7581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33" idx="6"/>
              <a:endCxn id="26" idx="3"/>
            </p:cNvCxnSpPr>
            <p:nvPr/>
          </p:nvCxnSpPr>
          <p:spPr>
            <a:xfrm flipV="1">
              <a:off x="4359286" y="5327346"/>
              <a:ext cx="1231373" cy="5148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26" idx="7"/>
              <a:endCxn id="25" idx="3"/>
            </p:cNvCxnSpPr>
            <p:nvPr/>
          </p:nvCxnSpPr>
          <p:spPr>
            <a:xfrm flipV="1">
              <a:off x="5715665" y="4470066"/>
              <a:ext cx="1453096" cy="7322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32" idx="7"/>
              <a:endCxn id="26" idx="5"/>
            </p:cNvCxnSpPr>
            <p:nvPr/>
          </p:nvCxnSpPr>
          <p:spPr>
            <a:xfrm flipH="1" flipV="1">
              <a:off x="5715665" y="5327346"/>
              <a:ext cx="1578102" cy="452335"/>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7142872" y="4319171"/>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5564770" y="5176451"/>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7142872" y="5753792"/>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4182502" y="5753792"/>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182502" y="4293282"/>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5" name="Straight Connector 34"/>
            <p:cNvCxnSpPr>
              <a:stCxn id="34" idx="4"/>
              <a:endCxn id="33" idx="0"/>
            </p:cNvCxnSpPr>
            <p:nvPr/>
          </p:nvCxnSpPr>
          <p:spPr>
            <a:xfrm>
              <a:off x="4270894" y="4470066"/>
              <a:ext cx="0" cy="12837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25" idx="4"/>
              <a:endCxn id="32" idx="0"/>
            </p:cNvCxnSpPr>
            <p:nvPr/>
          </p:nvCxnSpPr>
          <p:spPr>
            <a:xfrm>
              <a:off x="7231264" y="4495955"/>
              <a:ext cx="0" cy="1257837"/>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6" name="Group 5"/>
          <p:cNvGrpSpPr/>
          <p:nvPr/>
        </p:nvGrpSpPr>
        <p:grpSpPr>
          <a:xfrm>
            <a:off x="6339004" y="1847418"/>
            <a:ext cx="1535310" cy="1555909"/>
            <a:chOff x="4865490" y="4001294"/>
            <a:chExt cx="2461020" cy="2015779"/>
          </a:xfrm>
        </p:grpSpPr>
        <p:cxnSp>
          <p:nvCxnSpPr>
            <p:cNvPr id="37" name="Straight Connector 36"/>
            <p:cNvCxnSpPr>
              <a:stCxn id="46" idx="7"/>
              <a:endCxn id="43" idx="1"/>
            </p:cNvCxnSpPr>
            <p:nvPr/>
          </p:nvCxnSpPr>
          <p:spPr>
            <a:xfrm>
              <a:off x="5016385" y="4680118"/>
              <a:ext cx="2159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45" idx="6"/>
              <a:endCxn id="43" idx="3"/>
            </p:cNvCxnSpPr>
            <p:nvPr/>
          </p:nvCxnSpPr>
          <p:spPr>
            <a:xfrm flipV="1">
              <a:off x="5431495" y="4805124"/>
              <a:ext cx="1744120" cy="1095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45" idx="7"/>
              <a:endCxn id="42" idx="3"/>
            </p:cNvCxnSpPr>
            <p:nvPr/>
          </p:nvCxnSpPr>
          <p:spPr>
            <a:xfrm flipV="1">
              <a:off x="5405606" y="4152189"/>
              <a:ext cx="627891" cy="1685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44" idx="7"/>
              <a:endCxn id="42" idx="5"/>
            </p:cNvCxnSpPr>
            <p:nvPr/>
          </p:nvCxnSpPr>
          <p:spPr>
            <a:xfrm flipH="1" flipV="1">
              <a:off x="6158503" y="4152189"/>
              <a:ext cx="533138" cy="1713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44" idx="1"/>
              <a:endCxn id="46" idx="5"/>
            </p:cNvCxnSpPr>
            <p:nvPr/>
          </p:nvCxnSpPr>
          <p:spPr>
            <a:xfrm flipH="1" flipV="1">
              <a:off x="5016385" y="4805124"/>
              <a:ext cx="1550250" cy="1061054"/>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p:cNvSpPr/>
            <p:nvPr/>
          </p:nvSpPr>
          <p:spPr>
            <a:xfrm>
              <a:off x="6007608" y="4001294"/>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p:cNvSpPr/>
            <p:nvPr/>
          </p:nvSpPr>
          <p:spPr>
            <a:xfrm>
              <a:off x="7149726" y="4654229"/>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p:cNvSpPr/>
            <p:nvPr/>
          </p:nvSpPr>
          <p:spPr>
            <a:xfrm>
              <a:off x="6540746" y="5840289"/>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p:cNvSpPr/>
            <p:nvPr/>
          </p:nvSpPr>
          <p:spPr>
            <a:xfrm>
              <a:off x="5254711" y="5811860"/>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p:cNvSpPr/>
            <p:nvPr/>
          </p:nvSpPr>
          <p:spPr>
            <a:xfrm>
              <a:off x="4865490" y="4654229"/>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62322169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NP-Class of problems</a:t>
            </a:r>
          </a:p>
        </p:txBody>
      </p:sp>
      <p:sp>
        <p:nvSpPr>
          <p:cNvPr id="3" name="Content Placeholder 2"/>
          <p:cNvSpPr>
            <a:spLocks noGrp="1"/>
          </p:cNvSpPr>
          <p:nvPr>
            <p:ph idx="1"/>
          </p:nvPr>
        </p:nvSpPr>
        <p:spPr/>
        <p:txBody>
          <a:bodyPr/>
          <a:lstStyle/>
          <a:p>
            <a:r>
              <a:rPr lang="en-US" dirty="0" smtClean="0"/>
              <a:t>However, if some one gives you the Hamiltonian cycle (i.e. the sequence of vertices, you can verify it in polynomial time)</a:t>
            </a:r>
            <a:endParaRPr lang="en-US" dirty="0"/>
          </a:p>
        </p:txBody>
      </p:sp>
      <p:grpSp>
        <p:nvGrpSpPr>
          <p:cNvPr id="4" name="Group 3"/>
          <p:cNvGrpSpPr/>
          <p:nvPr/>
        </p:nvGrpSpPr>
        <p:grpSpPr>
          <a:xfrm>
            <a:off x="4405745" y="2909600"/>
            <a:ext cx="2230896" cy="2114982"/>
            <a:chOff x="4865490" y="4001294"/>
            <a:chExt cx="2461020" cy="2015779"/>
          </a:xfrm>
        </p:grpSpPr>
        <p:cxnSp>
          <p:nvCxnSpPr>
            <p:cNvPr id="5" name="Straight Connector 4"/>
            <p:cNvCxnSpPr>
              <a:stCxn id="14" idx="7"/>
              <a:endCxn id="11" idx="1"/>
            </p:cNvCxnSpPr>
            <p:nvPr/>
          </p:nvCxnSpPr>
          <p:spPr>
            <a:xfrm>
              <a:off x="5016385" y="4680118"/>
              <a:ext cx="2159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3" idx="6"/>
              <a:endCxn id="11" idx="3"/>
            </p:cNvCxnSpPr>
            <p:nvPr/>
          </p:nvCxnSpPr>
          <p:spPr>
            <a:xfrm flipV="1">
              <a:off x="5431495" y="4805124"/>
              <a:ext cx="1744120" cy="1095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13" idx="7"/>
              <a:endCxn id="10" idx="3"/>
            </p:cNvCxnSpPr>
            <p:nvPr/>
          </p:nvCxnSpPr>
          <p:spPr>
            <a:xfrm flipV="1">
              <a:off x="5405606" y="4152189"/>
              <a:ext cx="627891" cy="1685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2" idx="7"/>
              <a:endCxn id="10" idx="5"/>
            </p:cNvCxnSpPr>
            <p:nvPr/>
          </p:nvCxnSpPr>
          <p:spPr>
            <a:xfrm flipH="1" flipV="1">
              <a:off x="6158503" y="4152189"/>
              <a:ext cx="533138" cy="1713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12" idx="1"/>
              <a:endCxn id="14" idx="5"/>
            </p:cNvCxnSpPr>
            <p:nvPr/>
          </p:nvCxnSpPr>
          <p:spPr>
            <a:xfrm flipH="1" flipV="1">
              <a:off x="5016385" y="4805124"/>
              <a:ext cx="1550250" cy="106105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007608" y="4001294"/>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49726" y="4654229"/>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540746" y="5840289"/>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254711" y="5811860"/>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865490" y="4654229"/>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22844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NP-Class of problems</a:t>
            </a:r>
          </a:p>
        </p:txBody>
      </p:sp>
      <p:sp>
        <p:nvSpPr>
          <p:cNvPr id="3" name="Content Placeholder 2"/>
          <p:cNvSpPr>
            <a:spLocks noGrp="1"/>
          </p:cNvSpPr>
          <p:nvPr>
            <p:ph idx="1"/>
          </p:nvPr>
        </p:nvSpPr>
        <p:spPr/>
        <p:txBody>
          <a:bodyPr/>
          <a:lstStyle/>
          <a:p>
            <a:r>
              <a:rPr lang="en-US" dirty="0" smtClean="0"/>
              <a:t>However, if some one gives you the Hamiltonian cycle (i.e. the sequence of vertices, you can verify it in polynomial time)</a:t>
            </a:r>
            <a:endParaRPr lang="en-US" dirty="0"/>
          </a:p>
        </p:txBody>
      </p:sp>
      <p:grpSp>
        <p:nvGrpSpPr>
          <p:cNvPr id="4" name="Group 3"/>
          <p:cNvGrpSpPr/>
          <p:nvPr/>
        </p:nvGrpSpPr>
        <p:grpSpPr>
          <a:xfrm>
            <a:off x="4405745" y="2909600"/>
            <a:ext cx="2230896" cy="2114982"/>
            <a:chOff x="4865490" y="4001294"/>
            <a:chExt cx="2461020" cy="2015779"/>
          </a:xfrm>
        </p:grpSpPr>
        <p:cxnSp>
          <p:nvCxnSpPr>
            <p:cNvPr id="5" name="Straight Connector 4"/>
            <p:cNvCxnSpPr>
              <a:stCxn id="14" idx="7"/>
              <a:endCxn id="11" idx="1"/>
            </p:cNvCxnSpPr>
            <p:nvPr/>
          </p:nvCxnSpPr>
          <p:spPr>
            <a:xfrm>
              <a:off x="5016385" y="4680118"/>
              <a:ext cx="2159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3" idx="6"/>
              <a:endCxn id="11" idx="3"/>
            </p:cNvCxnSpPr>
            <p:nvPr/>
          </p:nvCxnSpPr>
          <p:spPr>
            <a:xfrm flipV="1">
              <a:off x="5431495" y="4805124"/>
              <a:ext cx="1744120" cy="1095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13" idx="7"/>
              <a:endCxn id="10" idx="3"/>
            </p:cNvCxnSpPr>
            <p:nvPr/>
          </p:nvCxnSpPr>
          <p:spPr>
            <a:xfrm flipV="1">
              <a:off x="5405606" y="4152189"/>
              <a:ext cx="627891" cy="1685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2" idx="7"/>
              <a:endCxn id="10" idx="5"/>
            </p:cNvCxnSpPr>
            <p:nvPr/>
          </p:nvCxnSpPr>
          <p:spPr>
            <a:xfrm flipH="1" flipV="1">
              <a:off x="6158503" y="4152189"/>
              <a:ext cx="533138" cy="1713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12" idx="1"/>
              <a:endCxn id="14" idx="5"/>
            </p:cNvCxnSpPr>
            <p:nvPr/>
          </p:nvCxnSpPr>
          <p:spPr>
            <a:xfrm flipH="1" flipV="1">
              <a:off x="5016385" y="4805124"/>
              <a:ext cx="1550250" cy="106105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007608" y="4001294"/>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49726" y="4654229"/>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540746" y="5840289"/>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254711" y="5811860"/>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865490" y="4654229"/>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3853584" y="3502744"/>
            <a:ext cx="405880" cy="369332"/>
          </a:xfrm>
          <a:prstGeom prst="rect">
            <a:avLst/>
          </a:prstGeom>
          <a:noFill/>
        </p:spPr>
        <p:txBody>
          <a:bodyPr wrap="none" rtlCol="0">
            <a:spAutoFit/>
          </a:bodyPr>
          <a:lstStyle/>
          <a:p>
            <a:r>
              <a:rPr lang="en-US" dirty="0" smtClean="0"/>
              <a:t>v1</a:t>
            </a:r>
            <a:endParaRPr lang="en-US" dirty="0"/>
          </a:p>
        </p:txBody>
      </p:sp>
      <p:sp>
        <p:nvSpPr>
          <p:cNvPr id="16" name="TextBox 15"/>
          <p:cNvSpPr txBox="1"/>
          <p:nvPr/>
        </p:nvSpPr>
        <p:spPr>
          <a:xfrm>
            <a:off x="5300719" y="2567432"/>
            <a:ext cx="405880" cy="369332"/>
          </a:xfrm>
          <a:prstGeom prst="rect">
            <a:avLst/>
          </a:prstGeom>
          <a:noFill/>
        </p:spPr>
        <p:txBody>
          <a:bodyPr wrap="none" rtlCol="0">
            <a:spAutoFit/>
          </a:bodyPr>
          <a:lstStyle/>
          <a:p>
            <a:r>
              <a:rPr lang="en-US" dirty="0" smtClean="0"/>
              <a:t>v2</a:t>
            </a:r>
            <a:endParaRPr lang="en-US" dirty="0"/>
          </a:p>
        </p:txBody>
      </p:sp>
      <p:sp>
        <p:nvSpPr>
          <p:cNvPr id="17" name="TextBox 16"/>
          <p:cNvSpPr txBox="1"/>
          <p:nvPr/>
        </p:nvSpPr>
        <p:spPr>
          <a:xfrm>
            <a:off x="6702855" y="3502744"/>
            <a:ext cx="405880" cy="369332"/>
          </a:xfrm>
          <a:prstGeom prst="rect">
            <a:avLst/>
          </a:prstGeom>
          <a:noFill/>
        </p:spPr>
        <p:txBody>
          <a:bodyPr wrap="none" rtlCol="0">
            <a:spAutoFit/>
          </a:bodyPr>
          <a:lstStyle/>
          <a:p>
            <a:r>
              <a:rPr lang="en-US" dirty="0" smtClean="0"/>
              <a:t>v3</a:t>
            </a:r>
            <a:endParaRPr lang="en-US" dirty="0"/>
          </a:p>
        </p:txBody>
      </p:sp>
      <p:sp>
        <p:nvSpPr>
          <p:cNvPr id="18" name="TextBox 17"/>
          <p:cNvSpPr txBox="1"/>
          <p:nvPr/>
        </p:nvSpPr>
        <p:spPr>
          <a:xfrm>
            <a:off x="5819494" y="5033169"/>
            <a:ext cx="405880" cy="369332"/>
          </a:xfrm>
          <a:prstGeom prst="rect">
            <a:avLst/>
          </a:prstGeom>
          <a:noFill/>
        </p:spPr>
        <p:txBody>
          <a:bodyPr wrap="none" rtlCol="0">
            <a:spAutoFit/>
          </a:bodyPr>
          <a:lstStyle/>
          <a:p>
            <a:r>
              <a:rPr lang="en-US" dirty="0" smtClean="0"/>
              <a:t>v4</a:t>
            </a:r>
            <a:endParaRPr lang="en-US" dirty="0"/>
          </a:p>
        </p:txBody>
      </p:sp>
      <p:sp>
        <p:nvSpPr>
          <p:cNvPr id="19" name="TextBox 18"/>
          <p:cNvSpPr txBox="1"/>
          <p:nvPr/>
        </p:nvSpPr>
        <p:spPr>
          <a:xfrm>
            <a:off x="4555631" y="5033169"/>
            <a:ext cx="405880" cy="369332"/>
          </a:xfrm>
          <a:prstGeom prst="rect">
            <a:avLst/>
          </a:prstGeom>
          <a:noFill/>
        </p:spPr>
        <p:txBody>
          <a:bodyPr wrap="none" rtlCol="0">
            <a:spAutoFit/>
          </a:bodyPr>
          <a:lstStyle/>
          <a:p>
            <a:r>
              <a:rPr lang="en-US" dirty="0" smtClean="0"/>
              <a:t>v5</a:t>
            </a:r>
            <a:endParaRPr lang="en-US" dirty="0"/>
          </a:p>
        </p:txBody>
      </p:sp>
      <p:sp>
        <p:nvSpPr>
          <p:cNvPr id="20" name="TextBox 19"/>
          <p:cNvSpPr txBox="1"/>
          <p:nvPr/>
        </p:nvSpPr>
        <p:spPr>
          <a:xfrm>
            <a:off x="2541108" y="5942568"/>
            <a:ext cx="1944763" cy="369332"/>
          </a:xfrm>
          <a:prstGeom prst="rect">
            <a:avLst/>
          </a:prstGeom>
          <a:noFill/>
        </p:spPr>
        <p:txBody>
          <a:bodyPr wrap="none" rtlCol="0">
            <a:spAutoFit/>
          </a:bodyPr>
          <a:lstStyle/>
          <a:p>
            <a:r>
              <a:rPr lang="en-US" dirty="0" smtClean="0"/>
              <a:t>{v1,v3,v5,v2,v4,v1}</a:t>
            </a:r>
            <a:endParaRPr lang="en-US" dirty="0"/>
          </a:p>
        </p:txBody>
      </p:sp>
    </p:spTree>
    <p:extLst>
      <p:ext uri="{BB962C8B-B14F-4D97-AF65-F5344CB8AC3E}">
        <p14:creationId xmlns:p14="http://schemas.microsoft.com/office/powerpoint/2010/main" val="100515702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a:t>
            </a:r>
            <a:endParaRPr lang="en-US" dirty="0"/>
          </a:p>
        </p:txBody>
      </p:sp>
      <p:sp>
        <p:nvSpPr>
          <p:cNvPr id="3" name="Content Placeholder 2"/>
          <p:cNvSpPr>
            <a:spLocks noGrp="1"/>
          </p:cNvSpPr>
          <p:nvPr>
            <p:ph idx="1"/>
          </p:nvPr>
        </p:nvSpPr>
        <p:spPr/>
        <p:txBody>
          <a:bodyPr/>
          <a:lstStyle/>
          <a:p>
            <a:pPr marL="0" indent="0">
              <a:buNone/>
            </a:pPr>
            <a:r>
              <a:rPr lang="en-US" dirty="0" smtClean="0"/>
              <a:t>1.Introduction and the 6 classes of problems</a:t>
            </a:r>
          </a:p>
          <a:p>
            <a:pPr marL="0" indent="0">
              <a:buNone/>
            </a:pPr>
            <a:r>
              <a:rPr lang="en-US" dirty="0" smtClean="0"/>
              <a:t>2. The P class and NP class</a:t>
            </a:r>
          </a:p>
          <a:p>
            <a:pPr marL="0" indent="0">
              <a:buNone/>
            </a:pPr>
            <a:r>
              <a:rPr lang="en-US" dirty="0"/>
              <a:t>3. NP Complete Problems</a:t>
            </a:r>
            <a:endParaRPr lang="en-US" dirty="0" smtClean="0"/>
          </a:p>
          <a:p>
            <a:pPr marL="0" indent="0">
              <a:buNone/>
            </a:pPr>
            <a:r>
              <a:rPr lang="en-US" dirty="0" smtClean="0"/>
              <a:t>4. NP-Hard</a:t>
            </a:r>
            <a:r>
              <a:rPr lang="en-US" dirty="0"/>
              <a:t>, Co-P and Co-NP classes</a:t>
            </a:r>
            <a:r>
              <a:rPr lang="en-US" dirty="0" smtClean="0"/>
              <a:t>.</a:t>
            </a:r>
          </a:p>
          <a:p>
            <a:pPr marL="0" indent="0">
              <a:buNone/>
            </a:pPr>
            <a:r>
              <a:rPr lang="en-US" dirty="0" smtClean="0"/>
              <a:t>5. Difficulty levels of the problem classes and coping mechanisms</a:t>
            </a:r>
          </a:p>
          <a:p>
            <a:pPr marL="0" indent="0">
              <a:buNone/>
            </a:pPr>
            <a:r>
              <a:rPr lang="en-US" dirty="0" smtClean="0"/>
              <a:t>6. Approximation Algorithms</a:t>
            </a:r>
            <a:endParaRPr lang="en-US" dirty="0"/>
          </a:p>
        </p:txBody>
      </p:sp>
    </p:spTree>
    <p:extLst>
      <p:ext uri="{BB962C8B-B14F-4D97-AF65-F5344CB8AC3E}">
        <p14:creationId xmlns:p14="http://schemas.microsoft.com/office/powerpoint/2010/main" val="300614495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NP-Class of problems</a:t>
            </a:r>
          </a:p>
        </p:txBody>
      </p:sp>
      <p:sp>
        <p:nvSpPr>
          <p:cNvPr id="3" name="Content Placeholder 2"/>
          <p:cNvSpPr>
            <a:spLocks noGrp="1"/>
          </p:cNvSpPr>
          <p:nvPr>
            <p:ph idx="1"/>
          </p:nvPr>
        </p:nvSpPr>
        <p:spPr/>
        <p:txBody>
          <a:bodyPr/>
          <a:lstStyle/>
          <a:p>
            <a:r>
              <a:rPr lang="en-US" dirty="0" smtClean="0"/>
              <a:t>However, if some one gives you the Hamiltonian cycle (i.e. the sequence of vertices, you can verify it in polynomial time)</a:t>
            </a:r>
            <a:endParaRPr lang="en-US" dirty="0"/>
          </a:p>
        </p:txBody>
      </p:sp>
      <p:grpSp>
        <p:nvGrpSpPr>
          <p:cNvPr id="4" name="Group 3"/>
          <p:cNvGrpSpPr/>
          <p:nvPr/>
        </p:nvGrpSpPr>
        <p:grpSpPr>
          <a:xfrm>
            <a:off x="4405745" y="2909600"/>
            <a:ext cx="2230896" cy="2114982"/>
            <a:chOff x="4865490" y="4001294"/>
            <a:chExt cx="2461020" cy="2015779"/>
          </a:xfrm>
        </p:grpSpPr>
        <p:cxnSp>
          <p:nvCxnSpPr>
            <p:cNvPr id="5" name="Straight Connector 4"/>
            <p:cNvCxnSpPr>
              <a:stCxn id="14" idx="7"/>
              <a:endCxn id="11" idx="1"/>
            </p:cNvCxnSpPr>
            <p:nvPr/>
          </p:nvCxnSpPr>
          <p:spPr>
            <a:xfrm>
              <a:off x="5016385" y="4680118"/>
              <a:ext cx="2159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3" idx="6"/>
              <a:endCxn id="11" idx="3"/>
            </p:cNvCxnSpPr>
            <p:nvPr/>
          </p:nvCxnSpPr>
          <p:spPr>
            <a:xfrm flipV="1">
              <a:off x="5431495" y="4805124"/>
              <a:ext cx="1744120" cy="1095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13" idx="7"/>
              <a:endCxn id="10" idx="3"/>
            </p:cNvCxnSpPr>
            <p:nvPr/>
          </p:nvCxnSpPr>
          <p:spPr>
            <a:xfrm flipV="1">
              <a:off x="5405606" y="4152189"/>
              <a:ext cx="627891" cy="1685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2" idx="7"/>
              <a:endCxn id="10" idx="5"/>
            </p:cNvCxnSpPr>
            <p:nvPr/>
          </p:nvCxnSpPr>
          <p:spPr>
            <a:xfrm flipH="1" flipV="1">
              <a:off x="6158503" y="4152189"/>
              <a:ext cx="533138" cy="1713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12" idx="1"/>
              <a:endCxn id="14" idx="5"/>
            </p:cNvCxnSpPr>
            <p:nvPr/>
          </p:nvCxnSpPr>
          <p:spPr>
            <a:xfrm flipH="1" flipV="1">
              <a:off x="5016385" y="4805124"/>
              <a:ext cx="1550250" cy="106105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007608" y="4001294"/>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49726" y="4654229"/>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540746" y="5840289"/>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254711" y="5811860"/>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865490" y="4654229"/>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3853584" y="3502744"/>
            <a:ext cx="405880" cy="369332"/>
          </a:xfrm>
          <a:prstGeom prst="rect">
            <a:avLst/>
          </a:prstGeom>
          <a:noFill/>
        </p:spPr>
        <p:txBody>
          <a:bodyPr wrap="none" rtlCol="0">
            <a:spAutoFit/>
          </a:bodyPr>
          <a:lstStyle/>
          <a:p>
            <a:r>
              <a:rPr lang="en-US" dirty="0" smtClean="0"/>
              <a:t>v1</a:t>
            </a:r>
            <a:endParaRPr lang="en-US" dirty="0"/>
          </a:p>
        </p:txBody>
      </p:sp>
      <p:sp>
        <p:nvSpPr>
          <p:cNvPr id="16" name="TextBox 15"/>
          <p:cNvSpPr txBox="1"/>
          <p:nvPr/>
        </p:nvSpPr>
        <p:spPr>
          <a:xfrm>
            <a:off x="5300719" y="2567432"/>
            <a:ext cx="405880" cy="369332"/>
          </a:xfrm>
          <a:prstGeom prst="rect">
            <a:avLst/>
          </a:prstGeom>
          <a:noFill/>
        </p:spPr>
        <p:txBody>
          <a:bodyPr wrap="none" rtlCol="0">
            <a:spAutoFit/>
          </a:bodyPr>
          <a:lstStyle/>
          <a:p>
            <a:r>
              <a:rPr lang="en-US" dirty="0" smtClean="0"/>
              <a:t>v2</a:t>
            </a:r>
            <a:endParaRPr lang="en-US" dirty="0"/>
          </a:p>
        </p:txBody>
      </p:sp>
      <p:sp>
        <p:nvSpPr>
          <p:cNvPr id="17" name="TextBox 16"/>
          <p:cNvSpPr txBox="1"/>
          <p:nvPr/>
        </p:nvSpPr>
        <p:spPr>
          <a:xfrm>
            <a:off x="6702855" y="3502744"/>
            <a:ext cx="405880" cy="369332"/>
          </a:xfrm>
          <a:prstGeom prst="rect">
            <a:avLst/>
          </a:prstGeom>
          <a:noFill/>
        </p:spPr>
        <p:txBody>
          <a:bodyPr wrap="none" rtlCol="0">
            <a:spAutoFit/>
          </a:bodyPr>
          <a:lstStyle/>
          <a:p>
            <a:r>
              <a:rPr lang="en-US" dirty="0" smtClean="0"/>
              <a:t>v3</a:t>
            </a:r>
            <a:endParaRPr lang="en-US" dirty="0"/>
          </a:p>
        </p:txBody>
      </p:sp>
      <p:sp>
        <p:nvSpPr>
          <p:cNvPr id="18" name="TextBox 17"/>
          <p:cNvSpPr txBox="1"/>
          <p:nvPr/>
        </p:nvSpPr>
        <p:spPr>
          <a:xfrm>
            <a:off x="5819494" y="5033169"/>
            <a:ext cx="405880" cy="369332"/>
          </a:xfrm>
          <a:prstGeom prst="rect">
            <a:avLst/>
          </a:prstGeom>
          <a:noFill/>
        </p:spPr>
        <p:txBody>
          <a:bodyPr wrap="none" rtlCol="0">
            <a:spAutoFit/>
          </a:bodyPr>
          <a:lstStyle/>
          <a:p>
            <a:r>
              <a:rPr lang="en-US" dirty="0" smtClean="0"/>
              <a:t>v4</a:t>
            </a:r>
            <a:endParaRPr lang="en-US" dirty="0"/>
          </a:p>
        </p:txBody>
      </p:sp>
      <p:sp>
        <p:nvSpPr>
          <p:cNvPr id="19" name="TextBox 18"/>
          <p:cNvSpPr txBox="1"/>
          <p:nvPr/>
        </p:nvSpPr>
        <p:spPr>
          <a:xfrm>
            <a:off x="4555631" y="5033169"/>
            <a:ext cx="405880" cy="369332"/>
          </a:xfrm>
          <a:prstGeom prst="rect">
            <a:avLst/>
          </a:prstGeom>
          <a:noFill/>
        </p:spPr>
        <p:txBody>
          <a:bodyPr wrap="none" rtlCol="0">
            <a:spAutoFit/>
          </a:bodyPr>
          <a:lstStyle/>
          <a:p>
            <a:r>
              <a:rPr lang="en-US" dirty="0" smtClean="0"/>
              <a:t>v5</a:t>
            </a:r>
            <a:endParaRPr lang="en-US" dirty="0"/>
          </a:p>
        </p:txBody>
      </p:sp>
      <p:sp>
        <p:nvSpPr>
          <p:cNvPr id="20" name="TextBox 19"/>
          <p:cNvSpPr txBox="1"/>
          <p:nvPr/>
        </p:nvSpPr>
        <p:spPr>
          <a:xfrm>
            <a:off x="2541108" y="5942568"/>
            <a:ext cx="1944763" cy="369332"/>
          </a:xfrm>
          <a:prstGeom prst="rect">
            <a:avLst/>
          </a:prstGeom>
          <a:noFill/>
        </p:spPr>
        <p:txBody>
          <a:bodyPr wrap="none" rtlCol="0">
            <a:spAutoFit/>
          </a:bodyPr>
          <a:lstStyle/>
          <a:p>
            <a:r>
              <a:rPr lang="en-US" dirty="0" smtClean="0"/>
              <a:t>{v1,v3,v5,v2,v4,v1}</a:t>
            </a:r>
            <a:endParaRPr lang="en-US" dirty="0"/>
          </a:p>
        </p:txBody>
      </p:sp>
      <p:sp>
        <p:nvSpPr>
          <p:cNvPr id="21" name="TextBox 20"/>
          <p:cNvSpPr txBox="1"/>
          <p:nvPr/>
        </p:nvSpPr>
        <p:spPr>
          <a:xfrm>
            <a:off x="5819494" y="5846455"/>
            <a:ext cx="6070829" cy="923330"/>
          </a:xfrm>
          <a:prstGeom prst="rect">
            <a:avLst/>
          </a:prstGeom>
          <a:solidFill>
            <a:schemeClr val="tx2">
              <a:lumMod val="40000"/>
              <a:lumOff val="60000"/>
            </a:schemeClr>
          </a:solidFill>
        </p:spPr>
        <p:txBody>
          <a:bodyPr wrap="none" rtlCol="0">
            <a:spAutoFit/>
          </a:bodyPr>
          <a:lstStyle/>
          <a:p>
            <a:r>
              <a:rPr lang="en-US" dirty="0" smtClean="0"/>
              <a:t>We can go iterate through the sequence, and check the</a:t>
            </a:r>
          </a:p>
          <a:p>
            <a:r>
              <a:rPr lang="en-US" dirty="0" err="1" smtClean="0"/>
              <a:t>Adj</a:t>
            </a:r>
            <a:r>
              <a:rPr lang="en-US" dirty="0" smtClean="0"/>
              <a:t> matrix to see if v1 is connected to v3, v3 is connected to v5</a:t>
            </a:r>
          </a:p>
          <a:p>
            <a:r>
              <a:rPr lang="en-US" dirty="0" smtClean="0"/>
              <a:t>and so on.</a:t>
            </a:r>
            <a:endParaRPr lang="en-US" dirty="0"/>
          </a:p>
        </p:txBody>
      </p:sp>
      <p:cxnSp>
        <p:nvCxnSpPr>
          <p:cNvPr id="23" name="Straight Arrow Connector 22"/>
          <p:cNvCxnSpPr>
            <a:stCxn id="21" idx="1"/>
            <a:endCxn id="20" idx="3"/>
          </p:cNvCxnSpPr>
          <p:nvPr/>
        </p:nvCxnSpPr>
        <p:spPr>
          <a:xfrm flipH="1" flipV="1">
            <a:off x="4485871" y="6127234"/>
            <a:ext cx="1333623" cy="18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588809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NP-Class of problems</a:t>
            </a:r>
          </a:p>
        </p:txBody>
      </p:sp>
      <p:sp>
        <p:nvSpPr>
          <p:cNvPr id="3" name="Content Placeholder 2"/>
          <p:cNvSpPr>
            <a:spLocks noGrp="1"/>
          </p:cNvSpPr>
          <p:nvPr>
            <p:ph idx="1"/>
          </p:nvPr>
        </p:nvSpPr>
        <p:spPr/>
        <p:txBody>
          <a:bodyPr/>
          <a:lstStyle/>
          <a:p>
            <a:r>
              <a:rPr lang="en-US" dirty="0" smtClean="0"/>
              <a:t>However, if some one gives you the Hamiltonian cycle (i.e. the sequence of vertices, you can verify it in </a:t>
            </a:r>
            <a:r>
              <a:rPr lang="en-US" dirty="0" err="1" smtClean="0"/>
              <a:t>polynomal</a:t>
            </a:r>
            <a:r>
              <a:rPr lang="en-US" dirty="0" smtClean="0"/>
              <a:t> time)</a:t>
            </a:r>
            <a:endParaRPr lang="en-US" dirty="0"/>
          </a:p>
        </p:txBody>
      </p:sp>
      <p:grpSp>
        <p:nvGrpSpPr>
          <p:cNvPr id="4" name="Group 3"/>
          <p:cNvGrpSpPr/>
          <p:nvPr/>
        </p:nvGrpSpPr>
        <p:grpSpPr>
          <a:xfrm>
            <a:off x="4405745" y="2909600"/>
            <a:ext cx="2230896" cy="2114982"/>
            <a:chOff x="4865490" y="4001294"/>
            <a:chExt cx="2461020" cy="2015779"/>
          </a:xfrm>
        </p:grpSpPr>
        <p:cxnSp>
          <p:nvCxnSpPr>
            <p:cNvPr id="5" name="Straight Connector 4"/>
            <p:cNvCxnSpPr>
              <a:stCxn id="14" idx="7"/>
              <a:endCxn id="11" idx="1"/>
            </p:cNvCxnSpPr>
            <p:nvPr/>
          </p:nvCxnSpPr>
          <p:spPr>
            <a:xfrm>
              <a:off x="5016385" y="4680118"/>
              <a:ext cx="215923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13" idx="6"/>
              <a:endCxn id="11" idx="3"/>
            </p:cNvCxnSpPr>
            <p:nvPr/>
          </p:nvCxnSpPr>
          <p:spPr>
            <a:xfrm flipV="1">
              <a:off x="5431495" y="4805124"/>
              <a:ext cx="1744120" cy="1095128"/>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a:stCxn id="13" idx="7"/>
              <a:endCxn id="10" idx="3"/>
            </p:cNvCxnSpPr>
            <p:nvPr/>
          </p:nvCxnSpPr>
          <p:spPr>
            <a:xfrm flipV="1">
              <a:off x="5405606" y="4152189"/>
              <a:ext cx="627891" cy="1685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12" idx="7"/>
              <a:endCxn id="10" idx="5"/>
            </p:cNvCxnSpPr>
            <p:nvPr/>
          </p:nvCxnSpPr>
          <p:spPr>
            <a:xfrm flipH="1" flipV="1">
              <a:off x="6158503" y="4152189"/>
              <a:ext cx="533138" cy="1713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12" idx="1"/>
              <a:endCxn id="14" idx="5"/>
            </p:cNvCxnSpPr>
            <p:nvPr/>
          </p:nvCxnSpPr>
          <p:spPr>
            <a:xfrm flipH="1" flipV="1">
              <a:off x="5016385" y="4805124"/>
              <a:ext cx="1550250" cy="1061054"/>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6007608" y="4001294"/>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7149726" y="4654229"/>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6540746" y="5840289"/>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254711" y="5811860"/>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4865490" y="4654229"/>
              <a:ext cx="176784" cy="17678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TextBox 14"/>
          <p:cNvSpPr txBox="1"/>
          <p:nvPr/>
        </p:nvSpPr>
        <p:spPr>
          <a:xfrm>
            <a:off x="3853584" y="3502744"/>
            <a:ext cx="405880" cy="369332"/>
          </a:xfrm>
          <a:prstGeom prst="rect">
            <a:avLst/>
          </a:prstGeom>
          <a:noFill/>
        </p:spPr>
        <p:txBody>
          <a:bodyPr wrap="none" rtlCol="0">
            <a:spAutoFit/>
          </a:bodyPr>
          <a:lstStyle/>
          <a:p>
            <a:r>
              <a:rPr lang="en-US" dirty="0" smtClean="0"/>
              <a:t>v1</a:t>
            </a:r>
            <a:endParaRPr lang="en-US" dirty="0"/>
          </a:p>
        </p:txBody>
      </p:sp>
      <p:sp>
        <p:nvSpPr>
          <p:cNvPr id="16" name="TextBox 15"/>
          <p:cNvSpPr txBox="1"/>
          <p:nvPr/>
        </p:nvSpPr>
        <p:spPr>
          <a:xfrm>
            <a:off x="5300719" y="2567432"/>
            <a:ext cx="405880" cy="369332"/>
          </a:xfrm>
          <a:prstGeom prst="rect">
            <a:avLst/>
          </a:prstGeom>
          <a:noFill/>
        </p:spPr>
        <p:txBody>
          <a:bodyPr wrap="none" rtlCol="0">
            <a:spAutoFit/>
          </a:bodyPr>
          <a:lstStyle/>
          <a:p>
            <a:r>
              <a:rPr lang="en-US" dirty="0" smtClean="0"/>
              <a:t>v2</a:t>
            </a:r>
            <a:endParaRPr lang="en-US" dirty="0"/>
          </a:p>
        </p:txBody>
      </p:sp>
      <p:sp>
        <p:nvSpPr>
          <p:cNvPr id="17" name="TextBox 16"/>
          <p:cNvSpPr txBox="1"/>
          <p:nvPr/>
        </p:nvSpPr>
        <p:spPr>
          <a:xfrm>
            <a:off x="6702855" y="3502744"/>
            <a:ext cx="405880" cy="369332"/>
          </a:xfrm>
          <a:prstGeom prst="rect">
            <a:avLst/>
          </a:prstGeom>
          <a:noFill/>
        </p:spPr>
        <p:txBody>
          <a:bodyPr wrap="none" rtlCol="0">
            <a:spAutoFit/>
          </a:bodyPr>
          <a:lstStyle/>
          <a:p>
            <a:r>
              <a:rPr lang="en-US" dirty="0" smtClean="0"/>
              <a:t>v3</a:t>
            </a:r>
            <a:endParaRPr lang="en-US" dirty="0"/>
          </a:p>
        </p:txBody>
      </p:sp>
      <p:sp>
        <p:nvSpPr>
          <p:cNvPr id="18" name="TextBox 17"/>
          <p:cNvSpPr txBox="1"/>
          <p:nvPr/>
        </p:nvSpPr>
        <p:spPr>
          <a:xfrm>
            <a:off x="5819494" y="5033169"/>
            <a:ext cx="405880" cy="369332"/>
          </a:xfrm>
          <a:prstGeom prst="rect">
            <a:avLst/>
          </a:prstGeom>
          <a:noFill/>
        </p:spPr>
        <p:txBody>
          <a:bodyPr wrap="none" rtlCol="0">
            <a:spAutoFit/>
          </a:bodyPr>
          <a:lstStyle/>
          <a:p>
            <a:r>
              <a:rPr lang="en-US" dirty="0" smtClean="0"/>
              <a:t>v4</a:t>
            </a:r>
            <a:endParaRPr lang="en-US" dirty="0"/>
          </a:p>
        </p:txBody>
      </p:sp>
      <p:sp>
        <p:nvSpPr>
          <p:cNvPr id="19" name="TextBox 18"/>
          <p:cNvSpPr txBox="1"/>
          <p:nvPr/>
        </p:nvSpPr>
        <p:spPr>
          <a:xfrm>
            <a:off x="4555631" y="5033169"/>
            <a:ext cx="405880" cy="369332"/>
          </a:xfrm>
          <a:prstGeom prst="rect">
            <a:avLst/>
          </a:prstGeom>
          <a:noFill/>
        </p:spPr>
        <p:txBody>
          <a:bodyPr wrap="none" rtlCol="0">
            <a:spAutoFit/>
          </a:bodyPr>
          <a:lstStyle/>
          <a:p>
            <a:r>
              <a:rPr lang="en-US" dirty="0" smtClean="0"/>
              <a:t>v5</a:t>
            </a:r>
            <a:endParaRPr lang="en-US" dirty="0"/>
          </a:p>
        </p:txBody>
      </p:sp>
      <p:sp>
        <p:nvSpPr>
          <p:cNvPr id="20" name="TextBox 19"/>
          <p:cNvSpPr txBox="1"/>
          <p:nvPr/>
        </p:nvSpPr>
        <p:spPr>
          <a:xfrm>
            <a:off x="2541108" y="5942568"/>
            <a:ext cx="1944763" cy="369332"/>
          </a:xfrm>
          <a:prstGeom prst="rect">
            <a:avLst/>
          </a:prstGeom>
          <a:noFill/>
        </p:spPr>
        <p:txBody>
          <a:bodyPr wrap="none" rtlCol="0">
            <a:spAutoFit/>
          </a:bodyPr>
          <a:lstStyle/>
          <a:p>
            <a:r>
              <a:rPr lang="en-US" dirty="0" smtClean="0"/>
              <a:t>{v1,v3,v5,v2,v4,v1}</a:t>
            </a:r>
            <a:endParaRPr lang="en-US" dirty="0"/>
          </a:p>
        </p:txBody>
      </p:sp>
      <p:cxnSp>
        <p:nvCxnSpPr>
          <p:cNvPr id="23" name="Straight Arrow Connector 22"/>
          <p:cNvCxnSpPr>
            <a:stCxn id="21" idx="1"/>
            <a:endCxn id="20" idx="3"/>
          </p:cNvCxnSpPr>
          <p:nvPr/>
        </p:nvCxnSpPr>
        <p:spPr>
          <a:xfrm flipH="1" flipV="1">
            <a:off x="4485871" y="6127234"/>
            <a:ext cx="1333623" cy="1808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5819494" y="5846455"/>
            <a:ext cx="6070829" cy="92333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THUS WE CAN VERIFY IT!</a:t>
            </a:r>
            <a:endParaRPr lang="en-US" dirty="0"/>
          </a:p>
        </p:txBody>
      </p:sp>
    </p:spTree>
    <p:extLst>
      <p:ext uri="{BB962C8B-B14F-4D97-AF65-F5344CB8AC3E}">
        <p14:creationId xmlns:p14="http://schemas.microsoft.com/office/powerpoint/2010/main" val="37074248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similar problem , but in P class.</a:t>
            </a:r>
            <a:endParaRPr lang="en-US" dirty="0"/>
          </a:p>
        </p:txBody>
      </p:sp>
      <p:sp>
        <p:nvSpPr>
          <p:cNvPr id="3" name="Content Placeholder 2"/>
          <p:cNvSpPr>
            <a:spLocks noGrp="1"/>
          </p:cNvSpPr>
          <p:nvPr>
            <p:ph idx="1"/>
          </p:nvPr>
        </p:nvSpPr>
        <p:spPr/>
        <p:txBody>
          <a:bodyPr/>
          <a:lstStyle/>
          <a:p>
            <a:pPr marL="0" indent="0">
              <a:buNone/>
            </a:pPr>
            <a:r>
              <a:rPr lang="en-US" b="1" dirty="0" smtClean="0"/>
              <a:t>Euler tour: </a:t>
            </a:r>
            <a:endParaRPr lang="en-US" dirty="0"/>
          </a:p>
          <a:p>
            <a:pPr lvl="1"/>
            <a:r>
              <a:rPr lang="en-US" dirty="0" smtClean="0"/>
              <a:t>A graph is given .</a:t>
            </a:r>
          </a:p>
          <a:p>
            <a:pPr lvl="1"/>
            <a:r>
              <a:rPr lang="en-US" dirty="0" smtClean="0"/>
              <a:t>The journey is started from the first vertex and it ends at the first vertex.</a:t>
            </a:r>
          </a:p>
          <a:p>
            <a:pPr lvl="1"/>
            <a:r>
              <a:rPr lang="en-US" dirty="0" smtClean="0"/>
              <a:t>Each </a:t>
            </a:r>
            <a:r>
              <a:rPr lang="en-US" b="1" dirty="0" smtClean="0"/>
              <a:t>edge</a:t>
            </a:r>
            <a:r>
              <a:rPr lang="en-US" dirty="0" smtClean="0"/>
              <a:t> is traversed </a:t>
            </a:r>
            <a:r>
              <a:rPr lang="en-US" b="1" dirty="0" smtClean="0"/>
              <a:t>only</a:t>
            </a:r>
            <a:r>
              <a:rPr lang="en-US" dirty="0" smtClean="0"/>
              <a:t> </a:t>
            </a:r>
            <a:r>
              <a:rPr lang="en-US" b="1" dirty="0" smtClean="0"/>
              <a:t>once.</a:t>
            </a:r>
          </a:p>
          <a:p>
            <a:r>
              <a:rPr lang="en-US" dirty="0" smtClean="0"/>
              <a:t>The problem: </a:t>
            </a:r>
          </a:p>
          <a:p>
            <a:pPr lvl="1"/>
            <a:r>
              <a:rPr lang="en-US" dirty="0" smtClean="0"/>
              <a:t>We need to determine whether Euler tour is possible in the graph or not</a:t>
            </a:r>
          </a:p>
          <a:p>
            <a:pPr marL="457200" lvl="1" indent="0">
              <a:buNone/>
            </a:pPr>
            <a:endParaRPr lang="en-US" b="1" dirty="0"/>
          </a:p>
        </p:txBody>
      </p:sp>
    </p:spTree>
    <p:extLst>
      <p:ext uri="{BB962C8B-B14F-4D97-AF65-F5344CB8AC3E}">
        <p14:creationId xmlns:p14="http://schemas.microsoft.com/office/powerpoint/2010/main" val="7517257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similar problem , but in P class.</a:t>
            </a:r>
            <a:endParaRPr lang="en-US" dirty="0"/>
          </a:p>
        </p:txBody>
      </p:sp>
      <p:sp>
        <p:nvSpPr>
          <p:cNvPr id="3" name="Content Placeholder 2"/>
          <p:cNvSpPr>
            <a:spLocks noGrp="1"/>
          </p:cNvSpPr>
          <p:nvPr>
            <p:ph idx="1"/>
          </p:nvPr>
        </p:nvSpPr>
        <p:spPr/>
        <p:txBody>
          <a:bodyPr/>
          <a:lstStyle/>
          <a:p>
            <a:pPr marL="0" indent="0">
              <a:buNone/>
            </a:pPr>
            <a:r>
              <a:rPr lang="en-US" b="1" dirty="0"/>
              <a:t>Euler tour: </a:t>
            </a:r>
            <a:endParaRPr lang="en-US" dirty="0"/>
          </a:p>
          <a:p>
            <a:pPr lvl="1"/>
            <a:r>
              <a:rPr lang="en-US" dirty="0"/>
              <a:t>A graph is given .</a:t>
            </a:r>
          </a:p>
          <a:p>
            <a:pPr lvl="1"/>
            <a:r>
              <a:rPr lang="en-US" dirty="0"/>
              <a:t>The journey is started from the first vertex and it ends at the first vertex.</a:t>
            </a:r>
          </a:p>
          <a:p>
            <a:pPr lvl="1"/>
            <a:r>
              <a:rPr lang="en-US" dirty="0"/>
              <a:t>Each </a:t>
            </a:r>
            <a:r>
              <a:rPr lang="en-US" b="1" dirty="0"/>
              <a:t>edge</a:t>
            </a:r>
            <a:r>
              <a:rPr lang="en-US" dirty="0"/>
              <a:t> is traversed </a:t>
            </a:r>
            <a:r>
              <a:rPr lang="en-US" b="1" dirty="0"/>
              <a:t>only</a:t>
            </a:r>
            <a:r>
              <a:rPr lang="en-US" dirty="0"/>
              <a:t> </a:t>
            </a:r>
            <a:r>
              <a:rPr lang="en-US" b="1" dirty="0"/>
              <a:t>once.</a:t>
            </a:r>
          </a:p>
          <a:p>
            <a:r>
              <a:rPr lang="en-US" dirty="0"/>
              <a:t>The problem: </a:t>
            </a:r>
          </a:p>
          <a:p>
            <a:pPr lvl="1"/>
            <a:r>
              <a:rPr lang="en-US" dirty="0"/>
              <a:t>We need to determine whether Euler tour is possible in the graph or not</a:t>
            </a:r>
          </a:p>
          <a:p>
            <a:pPr marL="457200" lvl="1" indent="0">
              <a:buNone/>
            </a:pPr>
            <a:endParaRPr lang="en-US" b="1" dirty="0"/>
          </a:p>
        </p:txBody>
      </p:sp>
      <p:sp>
        <p:nvSpPr>
          <p:cNvPr id="4" name="Oval 3"/>
          <p:cNvSpPr/>
          <p:nvPr/>
        </p:nvSpPr>
        <p:spPr>
          <a:xfrm>
            <a:off x="4023780" y="5030192"/>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463138" y="4324566"/>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192037" y="4822720"/>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31345" y="6485482"/>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029204" y="6513637"/>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7"/>
            <a:endCxn id="5" idx="3"/>
          </p:cNvCxnSpPr>
          <p:nvPr/>
        </p:nvCxnSpPr>
        <p:spPr>
          <a:xfrm flipV="1">
            <a:off x="4231252" y="4532038"/>
            <a:ext cx="1267483" cy="533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6"/>
            <a:endCxn id="6" idx="2"/>
          </p:cNvCxnSpPr>
          <p:nvPr/>
        </p:nvCxnSpPr>
        <p:spPr>
          <a:xfrm>
            <a:off x="5706207" y="4446101"/>
            <a:ext cx="1485830" cy="4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4"/>
            <a:endCxn id="7" idx="7"/>
          </p:cNvCxnSpPr>
          <p:nvPr/>
        </p:nvCxnSpPr>
        <p:spPr>
          <a:xfrm flipH="1">
            <a:off x="6238817" y="5065789"/>
            <a:ext cx="1074755" cy="1455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6"/>
            <a:endCxn id="7" idx="2"/>
          </p:cNvCxnSpPr>
          <p:nvPr/>
        </p:nvCxnSpPr>
        <p:spPr>
          <a:xfrm flipV="1">
            <a:off x="5272273" y="6607017"/>
            <a:ext cx="759072" cy="28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5"/>
            <a:endCxn id="8" idx="1"/>
          </p:cNvCxnSpPr>
          <p:nvPr/>
        </p:nvCxnSpPr>
        <p:spPr>
          <a:xfrm>
            <a:off x="4231252" y="5237664"/>
            <a:ext cx="833549" cy="1311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7" idx="1"/>
          </p:cNvCxnSpPr>
          <p:nvPr/>
        </p:nvCxnSpPr>
        <p:spPr>
          <a:xfrm>
            <a:off x="5670610" y="4532038"/>
            <a:ext cx="396332" cy="1989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6"/>
            <a:endCxn id="6" idx="3"/>
          </p:cNvCxnSpPr>
          <p:nvPr/>
        </p:nvCxnSpPr>
        <p:spPr>
          <a:xfrm flipV="1">
            <a:off x="4266849" y="5030192"/>
            <a:ext cx="2960785" cy="1215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949036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similar problem , but in P class.</a:t>
            </a:r>
            <a:endParaRPr lang="en-US" dirty="0"/>
          </a:p>
        </p:txBody>
      </p:sp>
      <p:sp>
        <p:nvSpPr>
          <p:cNvPr id="3" name="Content Placeholder 2"/>
          <p:cNvSpPr>
            <a:spLocks noGrp="1"/>
          </p:cNvSpPr>
          <p:nvPr>
            <p:ph idx="1"/>
          </p:nvPr>
        </p:nvSpPr>
        <p:spPr/>
        <p:txBody>
          <a:bodyPr/>
          <a:lstStyle/>
          <a:p>
            <a:pPr marL="0" indent="0">
              <a:buNone/>
            </a:pPr>
            <a:r>
              <a:rPr lang="en-US" b="1" dirty="0" smtClean="0"/>
              <a:t>Do you think there is a polynomial time algorithm, to determine whether a graph has Euler tour or not?</a:t>
            </a:r>
            <a:endParaRPr lang="en-US" b="1" dirty="0"/>
          </a:p>
        </p:txBody>
      </p:sp>
      <p:sp>
        <p:nvSpPr>
          <p:cNvPr id="4" name="Oval 3"/>
          <p:cNvSpPr/>
          <p:nvPr/>
        </p:nvSpPr>
        <p:spPr>
          <a:xfrm>
            <a:off x="4051489" y="3968010"/>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490847" y="3262384"/>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219746" y="3760538"/>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59054" y="5423300"/>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056913" y="5451455"/>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7"/>
            <a:endCxn id="5" idx="3"/>
          </p:cNvCxnSpPr>
          <p:nvPr/>
        </p:nvCxnSpPr>
        <p:spPr>
          <a:xfrm flipV="1">
            <a:off x="4258961" y="3469856"/>
            <a:ext cx="1267483" cy="533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6"/>
            <a:endCxn id="6" idx="2"/>
          </p:cNvCxnSpPr>
          <p:nvPr/>
        </p:nvCxnSpPr>
        <p:spPr>
          <a:xfrm>
            <a:off x="5733916" y="3383919"/>
            <a:ext cx="1485830" cy="4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4"/>
            <a:endCxn id="7" idx="7"/>
          </p:cNvCxnSpPr>
          <p:nvPr/>
        </p:nvCxnSpPr>
        <p:spPr>
          <a:xfrm flipH="1">
            <a:off x="6266526" y="4003607"/>
            <a:ext cx="1074755" cy="1455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6"/>
            <a:endCxn id="7" idx="2"/>
          </p:cNvCxnSpPr>
          <p:nvPr/>
        </p:nvCxnSpPr>
        <p:spPr>
          <a:xfrm flipV="1">
            <a:off x="5299982" y="5544835"/>
            <a:ext cx="759072" cy="28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5"/>
            <a:endCxn id="8" idx="1"/>
          </p:cNvCxnSpPr>
          <p:nvPr/>
        </p:nvCxnSpPr>
        <p:spPr>
          <a:xfrm>
            <a:off x="4258961" y="4175482"/>
            <a:ext cx="833549" cy="1311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7" idx="1"/>
          </p:cNvCxnSpPr>
          <p:nvPr/>
        </p:nvCxnSpPr>
        <p:spPr>
          <a:xfrm>
            <a:off x="5698319" y="3469856"/>
            <a:ext cx="396332" cy="1989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6"/>
            <a:endCxn id="6" idx="3"/>
          </p:cNvCxnSpPr>
          <p:nvPr/>
        </p:nvCxnSpPr>
        <p:spPr>
          <a:xfrm flipV="1">
            <a:off x="4294558" y="3968010"/>
            <a:ext cx="2960785" cy="12153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68187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similar problem , but in P class.</a:t>
            </a:r>
            <a:endParaRPr lang="en-US" dirty="0"/>
          </a:p>
        </p:txBody>
      </p:sp>
      <p:sp>
        <p:nvSpPr>
          <p:cNvPr id="3" name="Content Placeholder 2"/>
          <p:cNvSpPr>
            <a:spLocks noGrp="1"/>
          </p:cNvSpPr>
          <p:nvPr>
            <p:ph idx="1"/>
          </p:nvPr>
        </p:nvSpPr>
        <p:spPr/>
        <p:txBody>
          <a:bodyPr/>
          <a:lstStyle/>
          <a:p>
            <a:pPr marL="0" indent="0">
              <a:buNone/>
            </a:pPr>
            <a:r>
              <a:rPr lang="en-US" b="1" dirty="0" smtClean="0"/>
              <a:t>Do you think there is a polynomial time algorithm, to determine whether a graph has Euler tour or not?</a:t>
            </a:r>
            <a:endParaRPr lang="en-US" b="1" dirty="0"/>
          </a:p>
        </p:txBody>
      </p:sp>
      <p:sp>
        <p:nvSpPr>
          <p:cNvPr id="4" name="Oval 3"/>
          <p:cNvSpPr/>
          <p:nvPr/>
        </p:nvSpPr>
        <p:spPr>
          <a:xfrm>
            <a:off x="4051489" y="3968010"/>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5490847" y="3262384"/>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219746" y="3760538"/>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59054" y="5423300"/>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5056913" y="5451455"/>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7"/>
            <a:endCxn id="5" idx="3"/>
          </p:cNvCxnSpPr>
          <p:nvPr/>
        </p:nvCxnSpPr>
        <p:spPr>
          <a:xfrm flipV="1">
            <a:off x="4258961" y="3469856"/>
            <a:ext cx="1267483" cy="533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6"/>
            <a:endCxn id="6" idx="2"/>
          </p:cNvCxnSpPr>
          <p:nvPr/>
        </p:nvCxnSpPr>
        <p:spPr>
          <a:xfrm>
            <a:off x="5733916" y="3383919"/>
            <a:ext cx="1485830" cy="4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4"/>
            <a:endCxn id="7" idx="7"/>
          </p:cNvCxnSpPr>
          <p:nvPr/>
        </p:nvCxnSpPr>
        <p:spPr>
          <a:xfrm flipH="1">
            <a:off x="6266526" y="4003607"/>
            <a:ext cx="1074755" cy="1455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6"/>
            <a:endCxn id="7" idx="2"/>
          </p:cNvCxnSpPr>
          <p:nvPr/>
        </p:nvCxnSpPr>
        <p:spPr>
          <a:xfrm flipV="1">
            <a:off x="5299982" y="5544835"/>
            <a:ext cx="759072" cy="28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5"/>
            <a:endCxn id="8" idx="1"/>
          </p:cNvCxnSpPr>
          <p:nvPr/>
        </p:nvCxnSpPr>
        <p:spPr>
          <a:xfrm>
            <a:off x="4258961" y="4175482"/>
            <a:ext cx="833549" cy="1311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7" idx="1"/>
          </p:cNvCxnSpPr>
          <p:nvPr/>
        </p:nvCxnSpPr>
        <p:spPr>
          <a:xfrm>
            <a:off x="5698319" y="3469856"/>
            <a:ext cx="396332" cy="1989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6"/>
            <a:endCxn id="6" idx="3"/>
          </p:cNvCxnSpPr>
          <p:nvPr/>
        </p:nvCxnSpPr>
        <p:spPr>
          <a:xfrm flipV="1">
            <a:off x="4294558" y="3968010"/>
            <a:ext cx="2960785" cy="121535"/>
          </a:xfrm>
          <a:prstGeom prst="line">
            <a:avLst/>
          </a:prstGeom>
        </p:spPr>
        <p:style>
          <a:lnRef idx="1">
            <a:schemeClr val="accent1"/>
          </a:lnRef>
          <a:fillRef idx="0">
            <a:schemeClr val="accent1"/>
          </a:fillRef>
          <a:effectRef idx="0">
            <a:schemeClr val="accent1"/>
          </a:effectRef>
          <a:fontRef idx="minor">
            <a:schemeClr val="tx1"/>
          </a:fontRef>
        </p:style>
      </p:cxnSp>
      <p:sp>
        <p:nvSpPr>
          <p:cNvPr id="16" name="Oval 15"/>
          <p:cNvSpPr/>
          <p:nvPr/>
        </p:nvSpPr>
        <p:spPr>
          <a:xfrm>
            <a:off x="6594764" y="554182"/>
            <a:ext cx="1754909" cy="895927"/>
          </a:xfrm>
          <a:prstGeom prst="ellipse">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087191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similar problem , but in P class.</a:t>
            </a:r>
            <a:endParaRPr lang="en-US" dirty="0"/>
          </a:p>
        </p:txBody>
      </p:sp>
      <p:sp>
        <p:nvSpPr>
          <p:cNvPr id="3" name="Content Placeholder 2"/>
          <p:cNvSpPr>
            <a:spLocks noGrp="1"/>
          </p:cNvSpPr>
          <p:nvPr>
            <p:ph idx="1"/>
          </p:nvPr>
        </p:nvSpPr>
        <p:spPr/>
        <p:txBody>
          <a:bodyPr/>
          <a:lstStyle/>
          <a:p>
            <a:pPr marL="0" indent="0">
              <a:buNone/>
            </a:pPr>
            <a:r>
              <a:rPr lang="en-US" dirty="0" smtClean="0"/>
              <a:t>Iterate through, each vertex, if the </a:t>
            </a:r>
            <a:r>
              <a:rPr lang="en-US" b="1" dirty="0" smtClean="0"/>
              <a:t>degree</a:t>
            </a:r>
            <a:r>
              <a:rPr lang="en-US" dirty="0" smtClean="0"/>
              <a:t> of each vertex is </a:t>
            </a:r>
            <a:r>
              <a:rPr lang="en-US" b="1" dirty="0" smtClean="0"/>
              <a:t>even</a:t>
            </a:r>
            <a:r>
              <a:rPr lang="en-US" dirty="0" smtClean="0"/>
              <a:t>, then Euler tour is possible.</a:t>
            </a:r>
            <a:endParaRPr lang="en-US" dirty="0"/>
          </a:p>
        </p:txBody>
      </p:sp>
      <p:sp>
        <p:nvSpPr>
          <p:cNvPr id="4" name="Oval 3"/>
          <p:cNvSpPr/>
          <p:nvPr/>
        </p:nvSpPr>
        <p:spPr>
          <a:xfrm>
            <a:off x="1169744" y="4226628"/>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609102" y="3521002"/>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338001" y="4019156"/>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177309" y="5681918"/>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75168" y="5710073"/>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7"/>
            <a:endCxn id="5" idx="3"/>
          </p:cNvCxnSpPr>
          <p:nvPr/>
        </p:nvCxnSpPr>
        <p:spPr>
          <a:xfrm flipV="1">
            <a:off x="1377216" y="3728474"/>
            <a:ext cx="1267483" cy="533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6"/>
            <a:endCxn id="6" idx="2"/>
          </p:cNvCxnSpPr>
          <p:nvPr/>
        </p:nvCxnSpPr>
        <p:spPr>
          <a:xfrm>
            <a:off x="2852171" y="3642537"/>
            <a:ext cx="1485830" cy="4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4"/>
            <a:endCxn id="7" idx="7"/>
          </p:cNvCxnSpPr>
          <p:nvPr/>
        </p:nvCxnSpPr>
        <p:spPr>
          <a:xfrm flipH="1">
            <a:off x="3384781" y="4262225"/>
            <a:ext cx="1074755" cy="1455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6"/>
            <a:endCxn id="7" idx="2"/>
          </p:cNvCxnSpPr>
          <p:nvPr/>
        </p:nvCxnSpPr>
        <p:spPr>
          <a:xfrm flipV="1">
            <a:off x="2418237" y="5803453"/>
            <a:ext cx="759072" cy="28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5"/>
            <a:endCxn id="8" idx="1"/>
          </p:cNvCxnSpPr>
          <p:nvPr/>
        </p:nvCxnSpPr>
        <p:spPr>
          <a:xfrm>
            <a:off x="1377216" y="4434100"/>
            <a:ext cx="833549" cy="1311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7" idx="1"/>
          </p:cNvCxnSpPr>
          <p:nvPr/>
        </p:nvCxnSpPr>
        <p:spPr>
          <a:xfrm>
            <a:off x="2816574" y="3728474"/>
            <a:ext cx="396332" cy="1989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6"/>
            <a:endCxn id="6" idx="3"/>
          </p:cNvCxnSpPr>
          <p:nvPr/>
        </p:nvCxnSpPr>
        <p:spPr>
          <a:xfrm flipV="1">
            <a:off x="1412813" y="4226628"/>
            <a:ext cx="2960785" cy="121535"/>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176484" y="3418536"/>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790255" y="4479925"/>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570290" y="5261663"/>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997576" y="5261663"/>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9808403" y="4459848"/>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947386" y="3297001"/>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17" idx="5"/>
            <a:endCxn id="22" idx="3"/>
          </p:cNvCxnSpPr>
          <p:nvPr/>
        </p:nvCxnSpPr>
        <p:spPr>
          <a:xfrm flipV="1">
            <a:off x="7383956" y="3504473"/>
            <a:ext cx="1599027" cy="12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8" idx="6"/>
            <a:endCxn id="19" idx="2"/>
          </p:cNvCxnSpPr>
          <p:nvPr/>
        </p:nvCxnSpPr>
        <p:spPr>
          <a:xfrm>
            <a:off x="7033324" y="4601460"/>
            <a:ext cx="536966" cy="781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2" idx="5"/>
            <a:endCxn id="21" idx="2"/>
          </p:cNvCxnSpPr>
          <p:nvPr/>
        </p:nvCxnSpPr>
        <p:spPr>
          <a:xfrm>
            <a:off x="9154858" y="3504473"/>
            <a:ext cx="653545" cy="1076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21" idx="5"/>
          </p:cNvCxnSpPr>
          <p:nvPr/>
        </p:nvCxnSpPr>
        <p:spPr>
          <a:xfrm flipV="1">
            <a:off x="9240645" y="4667320"/>
            <a:ext cx="775230" cy="715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8" idx="0"/>
            <a:endCxn id="17" idx="3"/>
          </p:cNvCxnSpPr>
          <p:nvPr/>
        </p:nvCxnSpPr>
        <p:spPr>
          <a:xfrm flipV="1">
            <a:off x="6911790" y="3626008"/>
            <a:ext cx="300291" cy="853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0" idx="3"/>
            <a:endCxn id="19" idx="5"/>
          </p:cNvCxnSpPr>
          <p:nvPr/>
        </p:nvCxnSpPr>
        <p:spPr>
          <a:xfrm flipH="1">
            <a:off x="7777762" y="5469135"/>
            <a:ext cx="12554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0" idx="2"/>
            <a:endCxn id="17" idx="5"/>
          </p:cNvCxnSpPr>
          <p:nvPr/>
        </p:nvCxnSpPr>
        <p:spPr>
          <a:xfrm flipH="1" flipV="1">
            <a:off x="7383956" y="3626008"/>
            <a:ext cx="1613620" cy="175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0" idx="4"/>
            <a:endCxn id="22" idx="5"/>
          </p:cNvCxnSpPr>
          <p:nvPr/>
        </p:nvCxnSpPr>
        <p:spPr>
          <a:xfrm flipV="1">
            <a:off x="9119111" y="3504473"/>
            <a:ext cx="35747" cy="2000259"/>
          </a:xfrm>
          <a:prstGeom prst="line">
            <a:avLst/>
          </a:prstGeom>
        </p:spPr>
        <p:style>
          <a:lnRef idx="1">
            <a:schemeClr val="accent1"/>
          </a:lnRef>
          <a:fillRef idx="0">
            <a:schemeClr val="accent1"/>
          </a:fillRef>
          <a:effectRef idx="0">
            <a:schemeClr val="accent1"/>
          </a:effectRef>
          <a:fontRef idx="minor">
            <a:schemeClr val="tx1"/>
          </a:fontRef>
        </p:style>
      </p:cxnSp>
      <p:sp>
        <p:nvSpPr>
          <p:cNvPr id="50" name="Arc 49"/>
          <p:cNvSpPr/>
          <p:nvPr/>
        </p:nvSpPr>
        <p:spPr>
          <a:xfrm>
            <a:off x="7217946" y="3261404"/>
            <a:ext cx="1949659" cy="486138"/>
          </a:xfrm>
          <a:prstGeom prst="arc">
            <a:avLst>
              <a:gd name="adj1" fmla="val 10948859"/>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8911759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similar problem , but in P class.</a:t>
            </a:r>
            <a:endParaRPr lang="en-US" dirty="0"/>
          </a:p>
        </p:txBody>
      </p:sp>
      <p:sp>
        <p:nvSpPr>
          <p:cNvPr id="3" name="Content Placeholder 2"/>
          <p:cNvSpPr>
            <a:spLocks noGrp="1"/>
          </p:cNvSpPr>
          <p:nvPr>
            <p:ph idx="1"/>
          </p:nvPr>
        </p:nvSpPr>
        <p:spPr/>
        <p:txBody>
          <a:bodyPr/>
          <a:lstStyle/>
          <a:p>
            <a:pPr marL="0" indent="0">
              <a:buNone/>
            </a:pPr>
            <a:r>
              <a:rPr lang="en-US" dirty="0" smtClean="0"/>
              <a:t>Iterate through, each vertex, if the </a:t>
            </a:r>
            <a:r>
              <a:rPr lang="en-US" b="1" dirty="0" smtClean="0"/>
              <a:t>degree</a:t>
            </a:r>
            <a:r>
              <a:rPr lang="en-US" dirty="0" smtClean="0"/>
              <a:t> of each vertex is </a:t>
            </a:r>
            <a:r>
              <a:rPr lang="en-US" b="1" dirty="0" smtClean="0"/>
              <a:t>even</a:t>
            </a:r>
            <a:r>
              <a:rPr lang="en-US" dirty="0" smtClean="0"/>
              <a:t>, then Euler tour is possible.</a:t>
            </a:r>
            <a:endParaRPr lang="en-US" dirty="0"/>
          </a:p>
        </p:txBody>
      </p:sp>
      <p:sp>
        <p:nvSpPr>
          <p:cNvPr id="4" name="Oval 3"/>
          <p:cNvSpPr/>
          <p:nvPr/>
        </p:nvSpPr>
        <p:spPr>
          <a:xfrm>
            <a:off x="1169744" y="4226628"/>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609102" y="3521002"/>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338001" y="4019156"/>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177309" y="5681918"/>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75168" y="5710073"/>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7"/>
            <a:endCxn id="5" idx="3"/>
          </p:cNvCxnSpPr>
          <p:nvPr/>
        </p:nvCxnSpPr>
        <p:spPr>
          <a:xfrm flipV="1">
            <a:off x="1377216" y="3728474"/>
            <a:ext cx="1267483" cy="533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6"/>
            <a:endCxn id="6" idx="2"/>
          </p:cNvCxnSpPr>
          <p:nvPr/>
        </p:nvCxnSpPr>
        <p:spPr>
          <a:xfrm>
            <a:off x="2852171" y="3642537"/>
            <a:ext cx="1485830" cy="4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4"/>
            <a:endCxn id="7" idx="7"/>
          </p:cNvCxnSpPr>
          <p:nvPr/>
        </p:nvCxnSpPr>
        <p:spPr>
          <a:xfrm flipH="1">
            <a:off x="3384781" y="4262225"/>
            <a:ext cx="1074755" cy="1455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6"/>
            <a:endCxn id="7" idx="2"/>
          </p:cNvCxnSpPr>
          <p:nvPr/>
        </p:nvCxnSpPr>
        <p:spPr>
          <a:xfrm flipV="1">
            <a:off x="2418237" y="5803453"/>
            <a:ext cx="759072" cy="28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5"/>
            <a:endCxn id="8" idx="1"/>
          </p:cNvCxnSpPr>
          <p:nvPr/>
        </p:nvCxnSpPr>
        <p:spPr>
          <a:xfrm>
            <a:off x="1377216" y="4434100"/>
            <a:ext cx="833549" cy="1311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7" idx="1"/>
          </p:cNvCxnSpPr>
          <p:nvPr/>
        </p:nvCxnSpPr>
        <p:spPr>
          <a:xfrm>
            <a:off x="2816574" y="3728474"/>
            <a:ext cx="396332" cy="1989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6"/>
            <a:endCxn id="6" idx="3"/>
          </p:cNvCxnSpPr>
          <p:nvPr/>
        </p:nvCxnSpPr>
        <p:spPr>
          <a:xfrm flipV="1">
            <a:off x="1412813" y="4226628"/>
            <a:ext cx="2960785" cy="121535"/>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176484" y="3418536"/>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790255" y="4479925"/>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570290" y="5261663"/>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997576" y="5261663"/>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9808403" y="4459848"/>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947386" y="3297001"/>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17" idx="5"/>
            <a:endCxn id="22" idx="3"/>
          </p:cNvCxnSpPr>
          <p:nvPr/>
        </p:nvCxnSpPr>
        <p:spPr>
          <a:xfrm flipV="1">
            <a:off x="7383956" y="3504473"/>
            <a:ext cx="1599027" cy="12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8" idx="6"/>
            <a:endCxn id="19" idx="2"/>
          </p:cNvCxnSpPr>
          <p:nvPr/>
        </p:nvCxnSpPr>
        <p:spPr>
          <a:xfrm>
            <a:off x="7033324" y="4601460"/>
            <a:ext cx="536966" cy="781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2" idx="5"/>
            <a:endCxn id="21" idx="2"/>
          </p:cNvCxnSpPr>
          <p:nvPr/>
        </p:nvCxnSpPr>
        <p:spPr>
          <a:xfrm>
            <a:off x="9154858" y="3504473"/>
            <a:ext cx="653545" cy="1076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21" idx="5"/>
          </p:cNvCxnSpPr>
          <p:nvPr/>
        </p:nvCxnSpPr>
        <p:spPr>
          <a:xfrm flipV="1">
            <a:off x="9240645" y="4667320"/>
            <a:ext cx="775230" cy="715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8" idx="0"/>
            <a:endCxn id="17" idx="3"/>
          </p:cNvCxnSpPr>
          <p:nvPr/>
        </p:nvCxnSpPr>
        <p:spPr>
          <a:xfrm flipV="1">
            <a:off x="6911790" y="3626008"/>
            <a:ext cx="300291" cy="853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0" idx="3"/>
            <a:endCxn id="19" idx="5"/>
          </p:cNvCxnSpPr>
          <p:nvPr/>
        </p:nvCxnSpPr>
        <p:spPr>
          <a:xfrm flipH="1">
            <a:off x="7777762" y="5469135"/>
            <a:ext cx="12554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0" idx="2"/>
            <a:endCxn id="17" idx="5"/>
          </p:cNvCxnSpPr>
          <p:nvPr/>
        </p:nvCxnSpPr>
        <p:spPr>
          <a:xfrm flipH="1" flipV="1">
            <a:off x="7383956" y="3626008"/>
            <a:ext cx="1613620" cy="175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0" idx="4"/>
            <a:endCxn id="22" idx="5"/>
          </p:cNvCxnSpPr>
          <p:nvPr/>
        </p:nvCxnSpPr>
        <p:spPr>
          <a:xfrm flipV="1">
            <a:off x="9119111" y="3504473"/>
            <a:ext cx="35747" cy="2000259"/>
          </a:xfrm>
          <a:prstGeom prst="line">
            <a:avLst/>
          </a:prstGeom>
        </p:spPr>
        <p:style>
          <a:lnRef idx="1">
            <a:schemeClr val="accent1"/>
          </a:lnRef>
          <a:fillRef idx="0">
            <a:schemeClr val="accent1"/>
          </a:fillRef>
          <a:effectRef idx="0">
            <a:schemeClr val="accent1"/>
          </a:effectRef>
          <a:fontRef idx="minor">
            <a:schemeClr val="tx1"/>
          </a:fontRef>
        </p:style>
      </p:cxnSp>
      <p:sp>
        <p:nvSpPr>
          <p:cNvPr id="50" name="Arc 49"/>
          <p:cNvSpPr/>
          <p:nvPr/>
        </p:nvSpPr>
        <p:spPr>
          <a:xfrm>
            <a:off x="7217946" y="3261404"/>
            <a:ext cx="1949659" cy="486138"/>
          </a:xfrm>
          <a:prstGeom prst="arc">
            <a:avLst>
              <a:gd name="adj1" fmla="val 10948859"/>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Multiply 15"/>
          <p:cNvSpPr/>
          <p:nvPr/>
        </p:nvSpPr>
        <p:spPr>
          <a:xfrm>
            <a:off x="3119252" y="4760379"/>
            <a:ext cx="1931749" cy="1771631"/>
          </a:xfrm>
          <a:prstGeom prst="mathMultiply">
            <a:avLst>
              <a:gd name="adj1" fmla="val 1550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42512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similar problem , but in P class.</a:t>
            </a:r>
            <a:endParaRPr lang="en-US" dirty="0"/>
          </a:p>
        </p:txBody>
      </p:sp>
      <p:sp>
        <p:nvSpPr>
          <p:cNvPr id="3" name="Content Placeholder 2"/>
          <p:cNvSpPr>
            <a:spLocks noGrp="1"/>
          </p:cNvSpPr>
          <p:nvPr>
            <p:ph idx="1"/>
          </p:nvPr>
        </p:nvSpPr>
        <p:spPr/>
        <p:txBody>
          <a:bodyPr/>
          <a:lstStyle/>
          <a:p>
            <a:pPr marL="0" indent="0">
              <a:buNone/>
            </a:pPr>
            <a:r>
              <a:rPr lang="en-US" dirty="0" smtClean="0"/>
              <a:t>Iterate through, each vertex, if the </a:t>
            </a:r>
            <a:r>
              <a:rPr lang="en-US" b="1" dirty="0" smtClean="0"/>
              <a:t>degree</a:t>
            </a:r>
            <a:r>
              <a:rPr lang="en-US" dirty="0" smtClean="0"/>
              <a:t> of each vertex is </a:t>
            </a:r>
            <a:r>
              <a:rPr lang="en-US" b="1" dirty="0" smtClean="0"/>
              <a:t>even</a:t>
            </a:r>
            <a:r>
              <a:rPr lang="en-US" dirty="0" smtClean="0"/>
              <a:t>, then Euler tour is possible.</a:t>
            </a:r>
            <a:endParaRPr lang="en-US" dirty="0"/>
          </a:p>
        </p:txBody>
      </p:sp>
      <p:sp>
        <p:nvSpPr>
          <p:cNvPr id="4" name="Oval 3"/>
          <p:cNvSpPr/>
          <p:nvPr/>
        </p:nvSpPr>
        <p:spPr>
          <a:xfrm>
            <a:off x="1169744" y="4226628"/>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2609102" y="3521002"/>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338001" y="4019156"/>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177309" y="5681918"/>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175168" y="5710073"/>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a:stCxn id="4" idx="7"/>
            <a:endCxn id="5" idx="3"/>
          </p:cNvCxnSpPr>
          <p:nvPr/>
        </p:nvCxnSpPr>
        <p:spPr>
          <a:xfrm flipV="1">
            <a:off x="1377216" y="3728474"/>
            <a:ext cx="1267483" cy="5337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5" idx="6"/>
            <a:endCxn id="6" idx="2"/>
          </p:cNvCxnSpPr>
          <p:nvPr/>
        </p:nvCxnSpPr>
        <p:spPr>
          <a:xfrm>
            <a:off x="2852171" y="3642537"/>
            <a:ext cx="1485830" cy="4981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a:stCxn id="6" idx="4"/>
            <a:endCxn id="7" idx="7"/>
          </p:cNvCxnSpPr>
          <p:nvPr/>
        </p:nvCxnSpPr>
        <p:spPr>
          <a:xfrm flipH="1">
            <a:off x="3384781" y="4262225"/>
            <a:ext cx="1074755" cy="1455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a:stCxn id="8" idx="6"/>
            <a:endCxn id="7" idx="2"/>
          </p:cNvCxnSpPr>
          <p:nvPr/>
        </p:nvCxnSpPr>
        <p:spPr>
          <a:xfrm flipV="1">
            <a:off x="2418237" y="5803453"/>
            <a:ext cx="759072" cy="281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5"/>
            <a:endCxn id="8" idx="1"/>
          </p:cNvCxnSpPr>
          <p:nvPr/>
        </p:nvCxnSpPr>
        <p:spPr>
          <a:xfrm>
            <a:off x="1377216" y="4434100"/>
            <a:ext cx="833549" cy="1311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5" idx="5"/>
            <a:endCxn id="7" idx="1"/>
          </p:cNvCxnSpPr>
          <p:nvPr/>
        </p:nvCxnSpPr>
        <p:spPr>
          <a:xfrm>
            <a:off x="2816574" y="3728474"/>
            <a:ext cx="396332" cy="19890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4" idx="6"/>
            <a:endCxn id="6" idx="3"/>
          </p:cNvCxnSpPr>
          <p:nvPr/>
        </p:nvCxnSpPr>
        <p:spPr>
          <a:xfrm flipV="1">
            <a:off x="1412813" y="4226628"/>
            <a:ext cx="2960785" cy="121535"/>
          </a:xfrm>
          <a:prstGeom prst="line">
            <a:avLst/>
          </a:prstGeom>
        </p:spPr>
        <p:style>
          <a:lnRef idx="1">
            <a:schemeClr val="accent1"/>
          </a:lnRef>
          <a:fillRef idx="0">
            <a:schemeClr val="accent1"/>
          </a:fillRef>
          <a:effectRef idx="0">
            <a:schemeClr val="accent1"/>
          </a:effectRef>
          <a:fontRef idx="minor">
            <a:schemeClr val="tx1"/>
          </a:fontRef>
        </p:style>
      </p:cxnSp>
      <p:sp>
        <p:nvSpPr>
          <p:cNvPr id="17" name="Oval 16"/>
          <p:cNvSpPr/>
          <p:nvPr/>
        </p:nvSpPr>
        <p:spPr>
          <a:xfrm>
            <a:off x="7176484" y="3418536"/>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790255" y="4479925"/>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7570290" y="5261663"/>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p:cNvSpPr/>
          <p:nvPr/>
        </p:nvSpPr>
        <p:spPr>
          <a:xfrm>
            <a:off x="8997576" y="5261663"/>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9808403" y="4459848"/>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8947386" y="3297001"/>
            <a:ext cx="243069" cy="2430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Straight Connector 23"/>
          <p:cNvCxnSpPr>
            <a:stCxn id="17" idx="5"/>
            <a:endCxn id="22" idx="3"/>
          </p:cNvCxnSpPr>
          <p:nvPr/>
        </p:nvCxnSpPr>
        <p:spPr>
          <a:xfrm flipV="1">
            <a:off x="7383956" y="3504473"/>
            <a:ext cx="1599027" cy="121535"/>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a:stCxn id="18" idx="6"/>
            <a:endCxn id="19" idx="2"/>
          </p:cNvCxnSpPr>
          <p:nvPr/>
        </p:nvCxnSpPr>
        <p:spPr>
          <a:xfrm>
            <a:off x="7033324" y="4601460"/>
            <a:ext cx="536966" cy="78173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22" idx="5"/>
            <a:endCxn id="21" idx="2"/>
          </p:cNvCxnSpPr>
          <p:nvPr/>
        </p:nvCxnSpPr>
        <p:spPr>
          <a:xfrm>
            <a:off x="9154858" y="3504473"/>
            <a:ext cx="653545" cy="107691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p:cNvCxnSpPr>
            <a:endCxn id="21" idx="5"/>
          </p:cNvCxnSpPr>
          <p:nvPr/>
        </p:nvCxnSpPr>
        <p:spPr>
          <a:xfrm flipV="1">
            <a:off x="9240645" y="4667320"/>
            <a:ext cx="775230" cy="71587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a:stCxn id="18" idx="0"/>
            <a:endCxn id="17" idx="3"/>
          </p:cNvCxnSpPr>
          <p:nvPr/>
        </p:nvCxnSpPr>
        <p:spPr>
          <a:xfrm flipV="1">
            <a:off x="6911790" y="3626008"/>
            <a:ext cx="300291" cy="85391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0" idx="3"/>
            <a:endCxn id="19" idx="5"/>
          </p:cNvCxnSpPr>
          <p:nvPr/>
        </p:nvCxnSpPr>
        <p:spPr>
          <a:xfrm flipH="1">
            <a:off x="7777762" y="5469135"/>
            <a:ext cx="125541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a:stCxn id="20" idx="2"/>
            <a:endCxn id="17" idx="5"/>
          </p:cNvCxnSpPr>
          <p:nvPr/>
        </p:nvCxnSpPr>
        <p:spPr>
          <a:xfrm flipH="1" flipV="1">
            <a:off x="7383956" y="3626008"/>
            <a:ext cx="1613620" cy="17571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20" idx="4"/>
            <a:endCxn id="22" idx="5"/>
          </p:cNvCxnSpPr>
          <p:nvPr/>
        </p:nvCxnSpPr>
        <p:spPr>
          <a:xfrm flipV="1">
            <a:off x="9119111" y="3504473"/>
            <a:ext cx="35747" cy="2000259"/>
          </a:xfrm>
          <a:prstGeom prst="line">
            <a:avLst/>
          </a:prstGeom>
        </p:spPr>
        <p:style>
          <a:lnRef idx="1">
            <a:schemeClr val="accent1"/>
          </a:lnRef>
          <a:fillRef idx="0">
            <a:schemeClr val="accent1"/>
          </a:fillRef>
          <a:effectRef idx="0">
            <a:schemeClr val="accent1"/>
          </a:effectRef>
          <a:fontRef idx="minor">
            <a:schemeClr val="tx1"/>
          </a:fontRef>
        </p:style>
      </p:cxnSp>
      <p:sp>
        <p:nvSpPr>
          <p:cNvPr id="50" name="Arc 49"/>
          <p:cNvSpPr/>
          <p:nvPr/>
        </p:nvSpPr>
        <p:spPr>
          <a:xfrm>
            <a:off x="7217946" y="3261404"/>
            <a:ext cx="1949659" cy="486138"/>
          </a:xfrm>
          <a:prstGeom prst="arc">
            <a:avLst>
              <a:gd name="adj1" fmla="val 10948859"/>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Multiply 15"/>
          <p:cNvSpPr/>
          <p:nvPr/>
        </p:nvSpPr>
        <p:spPr>
          <a:xfrm>
            <a:off x="3119252" y="4760379"/>
            <a:ext cx="1931749" cy="1771631"/>
          </a:xfrm>
          <a:prstGeom prst="mathMultiply">
            <a:avLst>
              <a:gd name="adj1" fmla="val 15502"/>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3488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repeatCount="indefinite" fill="hold" nodeType="clickEffect">
                                  <p:stCondLst>
                                    <p:cond delay="0"/>
                                  </p:stCondLst>
                                  <p:endCondLst>
                                    <p:cond evt="onNext" delay="0">
                                      <p:tgtEl>
                                        <p:sldTgt/>
                                      </p:tgtEl>
                                    </p:cond>
                                  </p:endCondLst>
                                  <p:childTnLst>
                                    <p:animEffect transition="out" filter="fade">
                                      <p:cBhvr>
                                        <p:cTn id="6" dur="500" tmFilter="0, 0; .2, .5; .8, .5; 1, 0"/>
                                        <p:tgtEl>
                                          <p:spTgt spid="50"/>
                                        </p:tgtEl>
                                      </p:cBhvr>
                                    </p:animEffect>
                                    <p:animScale>
                                      <p:cBhvr>
                                        <p:cTn id="7" dur="250" autoRev="1" fill="hold"/>
                                        <p:tgtEl>
                                          <p:spTgt spid="50"/>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mph" presetSubtype="0" repeatCount="indefinite" fill="hold" nodeType="clickEffect">
                                  <p:stCondLst>
                                    <p:cond delay="0"/>
                                  </p:stCondLst>
                                  <p:endCondLst>
                                    <p:cond evt="onNext" delay="0">
                                      <p:tgtEl>
                                        <p:sldTgt/>
                                      </p:tgtEl>
                                    </p:cond>
                                  </p:endCondLst>
                                  <p:childTnLst>
                                    <p:animEffect transition="out" filter="fade">
                                      <p:cBhvr>
                                        <p:cTn id="11" dur="500" tmFilter="0, 0; .2, .5; .8, .5; 1, 0"/>
                                        <p:tgtEl>
                                          <p:spTgt spid="35"/>
                                        </p:tgtEl>
                                      </p:cBhvr>
                                    </p:animEffect>
                                    <p:animScale>
                                      <p:cBhvr>
                                        <p:cTn id="12" dur="250" autoRev="1" fill="hold"/>
                                        <p:tgtEl>
                                          <p:spTgt spid="35"/>
                                        </p:tgtEl>
                                      </p:cBhvr>
                                      <p:by x="105000" y="105000"/>
                                    </p:animScale>
                                  </p:childTnLst>
                                </p:cTn>
                              </p:par>
                            </p:childTnLst>
                          </p:cTn>
                        </p:par>
                      </p:childTnLst>
                    </p:cTn>
                  </p:par>
                  <p:par>
                    <p:cTn id="13" fill="hold">
                      <p:stCondLst>
                        <p:cond delay="indefinite"/>
                      </p:stCondLst>
                      <p:childTnLst>
                        <p:par>
                          <p:cTn id="14" fill="hold">
                            <p:stCondLst>
                              <p:cond delay="0"/>
                            </p:stCondLst>
                            <p:childTnLst>
                              <p:par>
                                <p:cTn id="15" presetID="26" presetClass="emph" presetSubtype="0" repeatCount="indefinite" fill="hold" nodeType="clickEffect">
                                  <p:stCondLst>
                                    <p:cond delay="0"/>
                                  </p:stCondLst>
                                  <p:endCondLst>
                                    <p:cond evt="onNext" delay="0">
                                      <p:tgtEl>
                                        <p:sldTgt/>
                                      </p:tgtEl>
                                    </p:cond>
                                  </p:endCondLst>
                                  <p:childTnLst>
                                    <p:animEffect transition="out" filter="fade">
                                      <p:cBhvr>
                                        <p:cTn id="16" dur="500" tmFilter="0, 0; .2, .5; .8, .5; 1, 0"/>
                                        <p:tgtEl>
                                          <p:spTgt spid="25"/>
                                        </p:tgtEl>
                                      </p:cBhvr>
                                    </p:animEffect>
                                    <p:animScale>
                                      <p:cBhvr>
                                        <p:cTn id="17" dur="250" autoRev="1" fill="hold"/>
                                        <p:tgtEl>
                                          <p:spTgt spid="25"/>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26" presetClass="emph" presetSubtype="0" repeatCount="indefinite" fill="hold" nodeType="clickEffect">
                                  <p:stCondLst>
                                    <p:cond delay="0"/>
                                  </p:stCondLst>
                                  <p:endCondLst>
                                    <p:cond evt="onNext" delay="0">
                                      <p:tgtEl>
                                        <p:sldTgt/>
                                      </p:tgtEl>
                                    </p:cond>
                                  </p:endCondLst>
                                  <p:childTnLst>
                                    <p:animEffect transition="out" filter="fade">
                                      <p:cBhvr>
                                        <p:cTn id="21" dur="500" tmFilter="0, 0; .2, .5; .8, .5; 1, 0"/>
                                        <p:tgtEl>
                                          <p:spTgt spid="39"/>
                                        </p:tgtEl>
                                      </p:cBhvr>
                                    </p:animEffect>
                                    <p:animScale>
                                      <p:cBhvr>
                                        <p:cTn id="22" dur="250" autoRev="1" fill="hold"/>
                                        <p:tgtEl>
                                          <p:spTgt spid="39"/>
                                        </p:tgtEl>
                                      </p:cBhvr>
                                      <p:by x="105000" y="105000"/>
                                    </p:animScale>
                                  </p:childTnLst>
                                </p:cTn>
                              </p:par>
                            </p:childTnLst>
                          </p:cTn>
                        </p:par>
                      </p:childTnLst>
                    </p:cTn>
                  </p:par>
                  <p:par>
                    <p:cTn id="23" fill="hold">
                      <p:stCondLst>
                        <p:cond delay="indefinite"/>
                      </p:stCondLst>
                      <p:childTnLst>
                        <p:par>
                          <p:cTn id="24" fill="hold">
                            <p:stCondLst>
                              <p:cond delay="0"/>
                            </p:stCondLst>
                            <p:childTnLst>
                              <p:par>
                                <p:cTn id="25" presetID="26" presetClass="emph" presetSubtype="0" repeatCount="indefinite" fill="hold" nodeType="clickEffect">
                                  <p:stCondLst>
                                    <p:cond delay="0"/>
                                  </p:stCondLst>
                                  <p:endCondLst>
                                    <p:cond evt="onNext" delay="0">
                                      <p:tgtEl>
                                        <p:sldTgt/>
                                      </p:tgtEl>
                                    </p:cond>
                                  </p:endCondLst>
                                  <p:childTnLst>
                                    <p:animEffect transition="out" filter="fade">
                                      <p:cBhvr>
                                        <p:cTn id="26" dur="500" tmFilter="0, 0; .2, .5; .8, .5; 1, 0"/>
                                        <p:tgtEl>
                                          <p:spTgt spid="42"/>
                                        </p:tgtEl>
                                      </p:cBhvr>
                                    </p:animEffect>
                                    <p:animScale>
                                      <p:cBhvr>
                                        <p:cTn id="27" dur="250" autoRev="1" fill="hold"/>
                                        <p:tgtEl>
                                          <p:spTgt spid="42"/>
                                        </p:tgtEl>
                                      </p:cBhvr>
                                      <p:by x="105000" y="105000"/>
                                    </p:animScale>
                                  </p:childTnLst>
                                </p:cTn>
                              </p:par>
                            </p:childTnLst>
                          </p:cTn>
                        </p:par>
                      </p:childTnLst>
                    </p:cTn>
                  </p:par>
                  <p:par>
                    <p:cTn id="28" fill="hold">
                      <p:stCondLst>
                        <p:cond delay="indefinite"/>
                      </p:stCondLst>
                      <p:childTnLst>
                        <p:par>
                          <p:cTn id="29" fill="hold">
                            <p:stCondLst>
                              <p:cond delay="0"/>
                            </p:stCondLst>
                            <p:childTnLst>
                              <p:par>
                                <p:cTn id="30" presetID="26" presetClass="emph" presetSubtype="0" repeatCount="indefinite" fill="hold" nodeType="clickEffect">
                                  <p:stCondLst>
                                    <p:cond delay="0"/>
                                  </p:stCondLst>
                                  <p:endCondLst>
                                    <p:cond evt="onNext" delay="0">
                                      <p:tgtEl>
                                        <p:sldTgt/>
                                      </p:tgtEl>
                                    </p:cond>
                                  </p:endCondLst>
                                  <p:childTnLst>
                                    <p:animEffect transition="out" filter="fade">
                                      <p:cBhvr>
                                        <p:cTn id="31" dur="500" tmFilter="0, 0; .2, .5; .8, .5; 1, 0"/>
                                        <p:tgtEl>
                                          <p:spTgt spid="24"/>
                                        </p:tgtEl>
                                      </p:cBhvr>
                                    </p:animEffect>
                                    <p:animScale>
                                      <p:cBhvr>
                                        <p:cTn id="32" dur="250" autoRev="1" fill="hold"/>
                                        <p:tgtEl>
                                          <p:spTgt spid="24"/>
                                        </p:tgtEl>
                                      </p:cBhvr>
                                      <p:by x="105000" y="105000"/>
                                    </p:animScale>
                                  </p:childTnLst>
                                </p:cTn>
                              </p:par>
                            </p:childTnLst>
                          </p:cTn>
                        </p:par>
                      </p:childTnLst>
                    </p:cTn>
                  </p:par>
                  <p:par>
                    <p:cTn id="33" fill="hold">
                      <p:stCondLst>
                        <p:cond delay="indefinite"/>
                      </p:stCondLst>
                      <p:childTnLst>
                        <p:par>
                          <p:cTn id="34" fill="hold">
                            <p:stCondLst>
                              <p:cond delay="0"/>
                            </p:stCondLst>
                            <p:childTnLst>
                              <p:par>
                                <p:cTn id="35" presetID="26" presetClass="emph" presetSubtype="0" repeatCount="indefinite" fill="hold" nodeType="clickEffect">
                                  <p:stCondLst>
                                    <p:cond delay="0"/>
                                  </p:stCondLst>
                                  <p:endCondLst>
                                    <p:cond evt="onNext" delay="0">
                                      <p:tgtEl>
                                        <p:sldTgt/>
                                      </p:tgtEl>
                                    </p:cond>
                                  </p:endCondLst>
                                  <p:childTnLst>
                                    <p:animEffect transition="out" filter="fade">
                                      <p:cBhvr>
                                        <p:cTn id="36" dur="500" tmFilter="0, 0; .2, .5; .8, .5; 1, 0"/>
                                        <p:tgtEl>
                                          <p:spTgt spid="45"/>
                                        </p:tgtEl>
                                      </p:cBhvr>
                                    </p:animEffect>
                                    <p:animScale>
                                      <p:cBhvr>
                                        <p:cTn id="37" dur="250" autoRev="1" fill="hold"/>
                                        <p:tgtEl>
                                          <p:spTgt spid="45"/>
                                        </p:tgtEl>
                                      </p:cBhvr>
                                      <p:by x="105000" y="105000"/>
                                    </p:animScale>
                                  </p:childTnLst>
                                </p:cTn>
                              </p:par>
                            </p:childTnLst>
                          </p:cTn>
                        </p:par>
                      </p:childTnLst>
                    </p:cTn>
                  </p:par>
                  <p:par>
                    <p:cTn id="38" fill="hold">
                      <p:stCondLst>
                        <p:cond delay="indefinite"/>
                      </p:stCondLst>
                      <p:childTnLst>
                        <p:par>
                          <p:cTn id="39" fill="hold">
                            <p:stCondLst>
                              <p:cond delay="0"/>
                            </p:stCondLst>
                            <p:childTnLst>
                              <p:par>
                                <p:cTn id="40" presetID="26" presetClass="emph" presetSubtype="0" repeatCount="indefinite" fill="hold" nodeType="clickEffect">
                                  <p:stCondLst>
                                    <p:cond delay="0"/>
                                  </p:stCondLst>
                                  <p:endCondLst>
                                    <p:cond evt="onNext" delay="0">
                                      <p:tgtEl>
                                        <p:sldTgt/>
                                      </p:tgtEl>
                                    </p:cond>
                                  </p:endCondLst>
                                  <p:childTnLst>
                                    <p:animEffect transition="out" filter="fade">
                                      <p:cBhvr>
                                        <p:cTn id="41" dur="500" tmFilter="0, 0; .2, .5; .8, .5; 1, 0"/>
                                        <p:tgtEl>
                                          <p:spTgt spid="31"/>
                                        </p:tgtEl>
                                      </p:cBhvr>
                                    </p:animEffect>
                                    <p:animScale>
                                      <p:cBhvr>
                                        <p:cTn id="42" dur="250" autoRev="1" fill="hold"/>
                                        <p:tgtEl>
                                          <p:spTgt spid="31"/>
                                        </p:tgtEl>
                                      </p:cBhvr>
                                      <p:by x="105000" y="105000"/>
                                    </p:animScale>
                                  </p:childTnLst>
                                </p:cTn>
                              </p:par>
                            </p:childTnLst>
                          </p:cTn>
                        </p:par>
                      </p:childTnLst>
                    </p:cTn>
                  </p:par>
                  <p:par>
                    <p:cTn id="43" fill="hold">
                      <p:stCondLst>
                        <p:cond delay="indefinite"/>
                      </p:stCondLst>
                      <p:childTnLst>
                        <p:par>
                          <p:cTn id="44" fill="hold">
                            <p:stCondLst>
                              <p:cond delay="0"/>
                            </p:stCondLst>
                            <p:childTnLst>
                              <p:par>
                                <p:cTn id="45" presetID="26" presetClass="emph" presetSubtype="0" repeatCount="indefinite" fill="hold" nodeType="clickEffect">
                                  <p:stCondLst>
                                    <p:cond delay="0"/>
                                  </p:stCondLst>
                                  <p:endCondLst>
                                    <p:cond evt="onNext" delay="0">
                                      <p:tgtEl>
                                        <p:sldTgt/>
                                      </p:tgtEl>
                                    </p:cond>
                                  </p:endCondLst>
                                  <p:childTnLst>
                                    <p:animEffect transition="out" filter="fade">
                                      <p:cBhvr>
                                        <p:cTn id="46" dur="500" tmFilter="0, 0; .2, .5; .8, .5; 1, 0"/>
                                        <p:tgtEl>
                                          <p:spTgt spid="28"/>
                                        </p:tgtEl>
                                      </p:cBhvr>
                                    </p:animEffect>
                                    <p:animScale>
                                      <p:cBhvr>
                                        <p:cTn id="47" dur="250" autoRev="1" fill="hold"/>
                                        <p:tgtEl>
                                          <p:spTgt spid="2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similar problem , but in P class.</a:t>
            </a:r>
          </a:p>
        </p:txBody>
      </p:sp>
      <p:sp>
        <p:nvSpPr>
          <p:cNvPr id="3" name="Content Placeholder 2"/>
          <p:cNvSpPr>
            <a:spLocks noGrp="1"/>
          </p:cNvSpPr>
          <p:nvPr>
            <p:ph idx="1"/>
          </p:nvPr>
        </p:nvSpPr>
        <p:spPr/>
        <p:txBody>
          <a:bodyPr/>
          <a:lstStyle/>
          <a:p>
            <a:r>
              <a:rPr lang="en-US" dirty="0" smtClean="0"/>
              <a:t>Note that, problems in P class are not only </a:t>
            </a:r>
            <a:r>
              <a:rPr lang="en-US" b="1" dirty="0" smtClean="0"/>
              <a:t>solvable</a:t>
            </a:r>
            <a:r>
              <a:rPr lang="en-US" dirty="0" smtClean="0"/>
              <a:t> in </a:t>
            </a:r>
            <a:r>
              <a:rPr lang="en-US" b="1" dirty="0" smtClean="0"/>
              <a:t>polynomial</a:t>
            </a:r>
            <a:r>
              <a:rPr lang="en-US" dirty="0" smtClean="0"/>
              <a:t> time, but also the </a:t>
            </a:r>
            <a:r>
              <a:rPr lang="en-US" b="1" dirty="0" smtClean="0"/>
              <a:t>solutions</a:t>
            </a:r>
            <a:r>
              <a:rPr lang="en-US" dirty="0" smtClean="0"/>
              <a:t> of these problems are </a:t>
            </a:r>
            <a:r>
              <a:rPr lang="en-US" b="1" dirty="0" smtClean="0"/>
              <a:t>verifiable</a:t>
            </a:r>
            <a:r>
              <a:rPr lang="en-US" dirty="0" smtClean="0"/>
              <a:t> in </a:t>
            </a:r>
            <a:r>
              <a:rPr lang="en-US" b="1" dirty="0" smtClean="0"/>
              <a:t>polynomial</a:t>
            </a:r>
            <a:r>
              <a:rPr lang="en-US" dirty="0" smtClean="0"/>
              <a:t> </a:t>
            </a:r>
            <a:r>
              <a:rPr lang="en-US" b="1" dirty="0" smtClean="0"/>
              <a:t>time</a:t>
            </a:r>
            <a:r>
              <a:rPr lang="en-US" dirty="0" smtClean="0"/>
              <a:t>.</a:t>
            </a:r>
          </a:p>
          <a:p>
            <a:endParaRPr lang="en-US" dirty="0"/>
          </a:p>
          <a:p>
            <a:r>
              <a:rPr lang="en-US" dirty="0" smtClean="0"/>
              <a:t>This is the reason why the P class problems are within NP class.</a:t>
            </a:r>
            <a:endParaRPr lang="en-US" dirty="0"/>
          </a:p>
        </p:txBody>
      </p:sp>
      <p:grpSp>
        <p:nvGrpSpPr>
          <p:cNvPr id="20" name="Group 19"/>
          <p:cNvGrpSpPr/>
          <p:nvPr/>
        </p:nvGrpSpPr>
        <p:grpSpPr>
          <a:xfrm>
            <a:off x="498763" y="4193308"/>
            <a:ext cx="4553527" cy="2473302"/>
            <a:chOff x="1365524" y="3808967"/>
            <a:chExt cx="3465094" cy="3171680"/>
          </a:xfrm>
        </p:grpSpPr>
        <p:sp>
          <p:nvSpPr>
            <p:cNvPr id="12" name="Oval 11"/>
            <p:cNvSpPr/>
            <p:nvPr/>
          </p:nvSpPr>
          <p:spPr>
            <a:xfrm>
              <a:off x="1365524" y="4814586"/>
              <a:ext cx="2189747" cy="2166061"/>
            </a:xfrm>
            <a:prstGeom prst="ellipse">
              <a:avLst/>
            </a:prstGeom>
            <a:solidFill>
              <a:srgbClr val="5B9BD5">
                <a:alpha val="5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13" name="Oval 12"/>
            <p:cNvSpPr/>
            <p:nvPr/>
          </p:nvSpPr>
          <p:spPr>
            <a:xfrm>
              <a:off x="2640871" y="4814586"/>
              <a:ext cx="2189747" cy="2166061"/>
            </a:xfrm>
            <a:prstGeom prst="ellipse">
              <a:avLst/>
            </a:prstGeom>
            <a:solidFill>
              <a:schemeClr val="accent6">
                <a:alpha val="5607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003197" y="3808967"/>
              <a:ext cx="2189747" cy="2166061"/>
            </a:xfrm>
            <a:prstGeom prst="ellipse">
              <a:avLst/>
            </a:prstGeom>
            <a:solidFill>
              <a:srgbClr val="FFC000">
                <a:alpha val="5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684222" y="5790362"/>
              <a:ext cx="776175" cy="369332"/>
            </a:xfrm>
            <a:prstGeom prst="rect">
              <a:avLst/>
            </a:prstGeom>
            <a:noFill/>
          </p:spPr>
          <p:txBody>
            <a:bodyPr wrap="none" rtlCol="0">
              <a:spAutoFit/>
            </a:bodyPr>
            <a:lstStyle/>
            <a:p>
              <a:r>
                <a:rPr lang="en-US" b="1" dirty="0" smtClean="0"/>
                <a:t>Co-NP</a:t>
              </a:r>
              <a:endParaRPr lang="en-US" b="1" dirty="0"/>
            </a:p>
          </p:txBody>
        </p:sp>
        <p:sp>
          <p:nvSpPr>
            <p:cNvPr id="16" name="TextBox 15"/>
            <p:cNvSpPr txBox="1"/>
            <p:nvPr/>
          </p:nvSpPr>
          <p:spPr>
            <a:xfrm>
              <a:off x="3935921" y="5790362"/>
              <a:ext cx="460382" cy="369332"/>
            </a:xfrm>
            <a:prstGeom prst="rect">
              <a:avLst/>
            </a:prstGeom>
            <a:noFill/>
          </p:spPr>
          <p:txBody>
            <a:bodyPr wrap="none" rtlCol="0">
              <a:spAutoFit/>
            </a:bodyPr>
            <a:lstStyle/>
            <a:p>
              <a:r>
                <a:rPr lang="en-US" b="1" dirty="0" smtClean="0"/>
                <a:t>NP</a:t>
              </a:r>
              <a:endParaRPr lang="en-US" b="1" dirty="0"/>
            </a:p>
          </p:txBody>
        </p:sp>
        <p:sp>
          <p:nvSpPr>
            <p:cNvPr id="17" name="TextBox 16"/>
            <p:cNvSpPr txBox="1"/>
            <p:nvPr/>
          </p:nvSpPr>
          <p:spPr>
            <a:xfrm>
              <a:off x="2640871" y="4445254"/>
              <a:ext cx="992964" cy="369332"/>
            </a:xfrm>
            <a:prstGeom prst="rect">
              <a:avLst/>
            </a:prstGeom>
            <a:noFill/>
          </p:spPr>
          <p:txBody>
            <a:bodyPr wrap="none" rtlCol="0">
              <a:spAutoFit/>
            </a:bodyPr>
            <a:lstStyle/>
            <a:p>
              <a:r>
                <a:rPr lang="en-US" b="1" dirty="0" smtClean="0"/>
                <a:t>NP-Hard</a:t>
              </a:r>
              <a:endParaRPr lang="en-US" b="1" dirty="0"/>
            </a:p>
          </p:txBody>
        </p:sp>
        <p:sp>
          <p:nvSpPr>
            <p:cNvPr id="18" name="Oval 17"/>
            <p:cNvSpPr/>
            <p:nvPr/>
          </p:nvSpPr>
          <p:spPr>
            <a:xfrm>
              <a:off x="2817654" y="5268791"/>
              <a:ext cx="560832" cy="573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t>NPC</a:t>
              </a:r>
              <a:endParaRPr lang="en-US" sz="900" dirty="0"/>
            </a:p>
          </p:txBody>
        </p:sp>
        <p:sp>
          <p:nvSpPr>
            <p:cNvPr id="19" name="Oval 18"/>
            <p:cNvSpPr/>
            <p:nvPr/>
          </p:nvSpPr>
          <p:spPr>
            <a:xfrm>
              <a:off x="2809733" y="6002295"/>
              <a:ext cx="560832" cy="57302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P=Co-P</a:t>
              </a:r>
              <a:endParaRPr lang="en-US" sz="900" dirty="0"/>
            </a:p>
          </p:txBody>
        </p:sp>
      </p:grpSp>
      <p:sp>
        <p:nvSpPr>
          <p:cNvPr id="23" name="Oval 22"/>
          <p:cNvSpPr/>
          <p:nvPr/>
        </p:nvSpPr>
        <p:spPr>
          <a:xfrm>
            <a:off x="7771951" y="4977498"/>
            <a:ext cx="2877576" cy="1689112"/>
          </a:xfrm>
          <a:prstGeom prst="ellipse">
            <a:avLst/>
          </a:prstGeom>
          <a:solidFill>
            <a:schemeClr val="accent6">
              <a:alpha val="5607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473794" y="5738416"/>
            <a:ext cx="604994" cy="288008"/>
          </a:xfrm>
          <a:prstGeom prst="rect">
            <a:avLst/>
          </a:prstGeom>
          <a:noFill/>
        </p:spPr>
        <p:txBody>
          <a:bodyPr wrap="none" rtlCol="0">
            <a:spAutoFit/>
          </a:bodyPr>
          <a:lstStyle/>
          <a:p>
            <a:r>
              <a:rPr lang="en-US" b="1" dirty="0" smtClean="0"/>
              <a:t>NP</a:t>
            </a:r>
            <a:endParaRPr lang="en-US" b="1" dirty="0"/>
          </a:p>
        </p:txBody>
      </p:sp>
      <p:sp>
        <p:nvSpPr>
          <p:cNvPr id="29" name="Oval 28"/>
          <p:cNvSpPr/>
          <p:nvPr/>
        </p:nvSpPr>
        <p:spPr>
          <a:xfrm>
            <a:off x="7993855" y="5903683"/>
            <a:ext cx="736997" cy="446849"/>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P=Co-P</a:t>
            </a:r>
            <a:endParaRPr lang="en-US" sz="900" dirty="0"/>
          </a:p>
        </p:txBody>
      </p:sp>
    </p:spTree>
    <p:extLst>
      <p:ext uri="{BB962C8B-B14F-4D97-AF65-F5344CB8AC3E}">
        <p14:creationId xmlns:p14="http://schemas.microsoft.com/office/powerpoint/2010/main" val="3604189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1.Introduction and the 6 classes of problems</a:t>
            </a:r>
          </a:p>
        </p:txBody>
      </p:sp>
      <p:sp>
        <p:nvSpPr>
          <p:cNvPr id="3" name="Subtitle 2"/>
          <p:cNvSpPr>
            <a:spLocks noGrp="1"/>
          </p:cNvSpPr>
          <p:nvPr>
            <p:ph type="subTitle" idx="1"/>
          </p:nvPr>
        </p:nvSpPr>
        <p:spPr/>
        <p:txBody>
          <a:bodyPr/>
          <a:lstStyle/>
          <a:p>
            <a:r>
              <a:rPr lang="en-US" dirty="0" smtClean="0"/>
              <a:t>Introductory Stuffs</a:t>
            </a:r>
          </a:p>
          <a:p>
            <a:r>
              <a:rPr lang="en-US" dirty="0" smtClean="0"/>
              <a:t>Introduction of the 6 classes and the relation in between the classes</a:t>
            </a:r>
            <a:endParaRPr lang="en-US" dirty="0"/>
          </a:p>
        </p:txBody>
      </p:sp>
    </p:spTree>
    <p:extLst>
      <p:ext uri="{BB962C8B-B14F-4D97-AF65-F5344CB8AC3E}">
        <p14:creationId xmlns:p14="http://schemas.microsoft.com/office/powerpoint/2010/main" val="162277463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3</a:t>
            </a:r>
            <a:r>
              <a:rPr lang="en-US" dirty="0" smtClean="0"/>
              <a:t>. NP Complete Problems</a:t>
            </a:r>
            <a:endParaRPr lang="en-US" dirty="0"/>
          </a:p>
        </p:txBody>
      </p:sp>
      <p:sp>
        <p:nvSpPr>
          <p:cNvPr id="3" name="Subtitle 2"/>
          <p:cNvSpPr>
            <a:spLocks noGrp="1"/>
          </p:cNvSpPr>
          <p:nvPr>
            <p:ph type="subTitle" idx="1"/>
          </p:nvPr>
        </p:nvSpPr>
        <p:spPr/>
        <p:txBody>
          <a:bodyPr/>
          <a:lstStyle/>
          <a:p>
            <a:r>
              <a:rPr lang="en-US" dirty="0" smtClean="0"/>
              <a:t>What is an NP Complete Problem?</a:t>
            </a:r>
          </a:p>
          <a:p>
            <a:r>
              <a:rPr lang="en-US" dirty="0" smtClean="0"/>
              <a:t>Why are NP complete Problems important?</a:t>
            </a:r>
            <a:endParaRPr lang="en-US" dirty="0"/>
          </a:p>
        </p:txBody>
      </p:sp>
    </p:spTree>
    <p:extLst>
      <p:ext uri="{BB962C8B-B14F-4D97-AF65-F5344CB8AC3E}">
        <p14:creationId xmlns:p14="http://schemas.microsoft.com/office/powerpoint/2010/main" val="300572690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Complete Problems</a:t>
            </a:r>
            <a:endParaRPr lang="en-US" dirty="0"/>
          </a:p>
        </p:txBody>
      </p:sp>
      <p:sp>
        <p:nvSpPr>
          <p:cNvPr id="3" name="Content Placeholder 2"/>
          <p:cNvSpPr>
            <a:spLocks noGrp="1"/>
          </p:cNvSpPr>
          <p:nvPr>
            <p:ph idx="1"/>
          </p:nvPr>
        </p:nvSpPr>
        <p:spPr/>
        <p:txBody>
          <a:bodyPr/>
          <a:lstStyle/>
          <a:p>
            <a:pPr marL="0" indent="0">
              <a:buNone/>
            </a:pPr>
            <a:r>
              <a:rPr lang="en-US" dirty="0" smtClean="0"/>
              <a:t>Let us take a look at the problems class Venn diagram again:</a:t>
            </a:r>
          </a:p>
          <a:p>
            <a:pPr marL="0" indent="0">
              <a:buNone/>
            </a:pPr>
            <a:endParaRPr lang="en-US" dirty="0"/>
          </a:p>
          <a:p>
            <a:pPr marL="0" indent="0">
              <a:buNone/>
            </a:pPr>
            <a:endParaRPr lang="en-US" dirty="0" smtClean="0"/>
          </a:p>
        </p:txBody>
      </p:sp>
      <p:grpSp>
        <p:nvGrpSpPr>
          <p:cNvPr id="4" name="Group 3"/>
          <p:cNvGrpSpPr/>
          <p:nvPr/>
        </p:nvGrpSpPr>
        <p:grpSpPr>
          <a:xfrm>
            <a:off x="838200" y="3094988"/>
            <a:ext cx="4553527" cy="3081975"/>
            <a:chOff x="1365524" y="3808967"/>
            <a:chExt cx="3465094" cy="3171680"/>
          </a:xfrm>
        </p:grpSpPr>
        <p:sp>
          <p:nvSpPr>
            <p:cNvPr id="5" name="Oval 4"/>
            <p:cNvSpPr/>
            <p:nvPr/>
          </p:nvSpPr>
          <p:spPr>
            <a:xfrm>
              <a:off x="1365524" y="4814586"/>
              <a:ext cx="2189747" cy="2166061"/>
            </a:xfrm>
            <a:prstGeom prst="ellipse">
              <a:avLst/>
            </a:prstGeom>
            <a:solidFill>
              <a:srgbClr val="5B9BD5">
                <a:alpha val="5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Oval 5"/>
            <p:cNvSpPr/>
            <p:nvPr/>
          </p:nvSpPr>
          <p:spPr>
            <a:xfrm>
              <a:off x="2640871" y="4814586"/>
              <a:ext cx="2189747" cy="2166061"/>
            </a:xfrm>
            <a:prstGeom prst="ellipse">
              <a:avLst/>
            </a:prstGeom>
            <a:solidFill>
              <a:schemeClr val="accent6">
                <a:alpha val="5607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03197" y="3808967"/>
              <a:ext cx="2189747" cy="2166061"/>
            </a:xfrm>
            <a:prstGeom prst="ellipse">
              <a:avLst/>
            </a:prstGeom>
            <a:solidFill>
              <a:srgbClr val="FFC000">
                <a:alpha val="5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84222" y="5790362"/>
              <a:ext cx="776175" cy="369332"/>
            </a:xfrm>
            <a:prstGeom prst="rect">
              <a:avLst/>
            </a:prstGeom>
            <a:noFill/>
          </p:spPr>
          <p:txBody>
            <a:bodyPr wrap="none" rtlCol="0">
              <a:spAutoFit/>
            </a:bodyPr>
            <a:lstStyle/>
            <a:p>
              <a:r>
                <a:rPr lang="en-US" b="1" dirty="0" smtClean="0"/>
                <a:t>Co-NP</a:t>
              </a:r>
              <a:endParaRPr lang="en-US" b="1" dirty="0"/>
            </a:p>
          </p:txBody>
        </p:sp>
        <p:sp>
          <p:nvSpPr>
            <p:cNvPr id="9" name="TextBox 8"/>
            <p:cNvSpPr txBox="1"/>
            <p:nvPr/>
          </p:nvSpPr>
          <p:spPr>
            <a:xfrm>
              <a:off x="3935921" y="5790362"/>
              <a:ext cx="460382" cy="369332"/>
            </a:xfrm>
            <a:prstGeom prst="rect">
              <a:avLst/>
            </a:prstGeom>
            <a:noFill/>
          </p:spPr>
          <p:txBody>
            <a:bodyPr wrap="none" rtlCol="0">
              <a:spAutoFit/>
            </a:bodyPr>
            <a:lstStyle/>
            <a:p>
              <a:r>
                <a:rPr lang="en-US" b="1" dirty="0" smtClean="0"/>
                <a:t>NP</a:t>
              </a:r>
              <a:endParaRPr lang="en-US" b="1" dirty="0"/>
            </a:p>
          </p:txBody>
        </p:sp>
        <p:sp>
          <p:nvSpPr>
            <p:cNvPr id="10" name="TextBox 9"/>
            <p:cNvSpPr txBox="1"/>
            <p:nvPr/>
          </p:nvSpPr>
          <p:spPr>
            <a:xfrm>
              <a:off x="2640871" y="4445254"/>
              <a:ext cx="992964" cy="369332"/>
            </a:xfrm>
            <a:prstGeom prst="rect">
              <a:avLst/>
            </a:prstGeom>
            <a:noFill/>
          </p:spPr>
          <p:txBody>
            <a:bodyPr wrap="none" rtlCol="0">
              <a:spAutoFit/>
            </a:bodyPr>
            <a:lstStyle/>
            <a:p>
              <a:r>
                <a:rPr lang="en-US" b="1" dirty="0" smtClean="0"/>
                <a:t>NP-Hard</a:t>
              </a:r>
              <a:endParaRPr lang="en-US" b="1" dirty="0"/>
            </a:p>
          </p:txBody>
        </p:sp>
        <p:sp>
          <p:nvSpPr>
            <p:cNvPr id="11" name="Oval 10"/>
            <p:cNvSpPr/>
            <p:nvPr/>
          </p:nvSpPr>
          <p:spPr>
            <a:xfrm>
              <a:off x="2817654" y="5268791"/>
              <a:ext cx="560832" cy="573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t>NPC</a:t>
              </a:r>
              <a:endParaRPr lang="en-US" sz="900" dirty="0"/>
            </a:p>
          </p:txBody>
        </p:sp>
        <p:sp>
          <p:nvSpPr>
            <p:cNvPr id="12" name="Oval 11"/>
            <p:cNvSpPr/>
            <p:nvPr/>
          </p:nvSpPr>
          <p:spPr>
            <a:xfrm>
              <a:off x="2809733" y="6002295"/>
              <a:ext cx="560832" cy="57302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P=Co-P</a:t>
              </a:r>
              <a:endParaRPr lang="en-US" sz="900" dirty="0"/>
            </a:p>
          </p:txBody>
        </p:sp>
      </p:grpSp>
      <p:sp>
        <p:nvSpPr>
          <p:cNvPr id="13" name="Oval 12"/>
          <p:cNvSpPr/>
          <p:nvPr/>
        </p:nvSpPr>
        <p:spPr>
          <a:xfrm>
            <a:off x="7067678" y="3461125"/>
            <a:ext cx="2877576" cy="2104798"/>
          </a:xfrm>
          <a:prstGeom prst="ellipse">
            <a:avLst/>
          </a:prstGeom>
          <a:solidFill>
            <a:schemeClr val="accent6">
              <a:alpha val="5607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769521" y="4409303"/>
            <a:ext cx="604994" cy="358886"/>
          </a:xfrm>
          <a:prstGeom prst="rect">
            <a:avLst/>
          </a:prstGeom>
          <a:noFill/>
        </p:spPr>
        <p:txBody>
          <a:bodyPr wrap="none" rtlCol="0">
            <a:spAutoFit/>
          </a:bodyPr>
          <a:lstStyle/>
          <a:p>
            <a:r>
              <a:rPr lang="en-US" b="1" dirty="0" smtClean="0"/>
              <a:t>NP</a:t>
            </a:r>
            <a:endParaRPr lang="en-US" b="1" dirty="0"/>
          </a:p>
        </p:txBody>
      </p:sp>
      <p:sp>
        <p:nvSpPr>
          <p:cNvPr id="15" name="Oval 14"/>
          <p:cNvSpPr/>
          <p:nvPr/>
        </p:nvSpPr>
        <p:spPr>
          <a:xfrm>
            <a:off x="7299991" y="3902484"/>
            <a:ext cx="736997" cy="55681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t>NPC</a:t>
            </a:r>
            <a:endParaRPr lang="en-US" sz="900" dirty="0"/>
          </a:p>
        </p:txBody>
      </p:sp>
      <p:sp>
        <p:nvSpPr>
          <p:cNvPr id="16" name="Oval 15"/>
          <p:cNvSpPr/>
          <p:nvPr/>
        </p:nvSpPr>
        <p:spPr>
          <a:xfrm>
            <a:off x="7289582" y="4615242"/>
            <a:ext cx="736997" cy="55681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P=Co-P</a:t>
            </a:r>
            <a:endParaRPr lang="en-US" sz="900" dirty="0"/>
          </a:p>
        </p:txBody>
      </p:sp>
    </p:spTree>
    <p:extLst>
      <p:ext uri="{BB962C8B-B14F-4D97-AF65-F5344CB8AC3E}">
        <p14:creationId xmlns:p14="http://schemas.microsoft.com/office/powerpoint/2010/main" val="399992322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Complete Problems (Cont.)</a:t>
            </a:r>
            <a:endParaRPr lang="en-US" dirty="0"/>
          </a:p>
        </p:txBody>
      </p:sp>
      <p:sp>
        <p:nvSpPr>
          <p:cNvPr id="3" name="Content Placeholder 2"/>
          <p:cNvSpPr>
            <a:spLocks noGrp="1"/>
          </p:cNvSpPr>
          <p:nvPr>
            <p:ph idx="1"/>
          </p:nvPr>
        </p:nvSpPr>
        <p:spPr/>
        <p:txBody>
          <a:bodyPr/>
          <a:lstStyle/>
          <a:p>
            <a:pPr marL="0" indent="0">
              <a:buNone/>
            </a:pPr>
            <a:r>
              <a:rPr lang="en-US" dirty="0" smtClean="0"/>
              <a:t>Let us take a look at the problems class Venn diagram again:</a:t>
            </a:r>
          </a:p>
          <a:p>
            <a:pPr marL="0" indent="0">
              <a:buNone/>
            </a:pPr>
            <a:endParaRPr lang="en-US" dirty="0"/>
          </a:p>
          <a:p>
            <a:pPr marL="0" indent="0">
              <a:buNone/>
            </a:pPr>
            <a:endParaRPr lang="en-US" dirty="0" smtClean="0"/>
          </a:p>
        </p:txBody>
      </p:sp>
      <p:grpSp>
        <p:nvGrpSpPr>
          <p:cNvPr id="4" name="Group 3"/>
          <p:cNvGrpSpPr/>
          <p:nvPr/>
        </p:nvGrpSpPr>
        <p:grpSpPr>
          <a:xfrm>
            <a:off x="838200" y="3094988"/>
            <a:ext cx="4553527" cy="3081975"/>
            <a:chOff x="1365524" y="3808967"/>
            <a:chExt cx="3465094" cy="3171680"/>
          </a:xfrm>
        </p:grpSpPr>
        <p:sp>
          <p:nvSpPr>
            <p:cNvPr id="5" name="Oval 4"/>
            <p:cNvSpPr/>
            <p:nvPr/>
          </p:nvSpPr>
          <p:spPr>
            <a:xfrm>
              <a:off x="1365524" y="4814586"/>
              <a:ext cx="2189747" cy="2166061"/>
            </a:xfrm>
            <a:prstGeom prst="ellipse">
              <a:avLst/>
            </a:prstGeom>
            <a:solidFill>
              <a:srgbClr val="5B9BD5">
                <a:alpha val="5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Oval 5"/>
            <p:cNvSpPr/>
            <p:nvPr/>
          </p:nvSpPr>
          <p:spPr>
            <a:xfrm>
              <a:off x="2640871" y="4814586"/>
              <a:ext cx="2189747" cy="2166061"/>
            </a:xfrm>
            <a:prstGeom prst="ellipse">
              <a:avLst/>
            </a:prstGeom>
            <a:solidFill>
              <a:schemeClr val="accent6">
                <a:alpha val="5607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03197" y="3808967"/>
              <a:ext cx="2189747" cy="2166061"/>
            </a:xfrm>
            <a:prstGeom prst="ellipse">
              <a:avLst/>
            </a:prstGeom>
            <a:solidFill>
              <a:srgbClr val="FFC000">
                <a:alpha val="5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84222" y="5790362"/>
              <a:ext cx="776175" cy="369332"/>
            </a:xfrm>
            <a:prstGeom prst="rect">
              <a:avLst/>
            </a:prstGeom>
            <a:noFill/>
          </p:spPr>
          <p:txBody>
            <a:bodyPr wrap="none" rtlCol="0">
              <a:spAutoFit/>
            </a:bodyPr>
            <a:lstStyle/>
            <a:p>
              <a:r>
                <a:rPr lang="en-US" b="1" dirty="0" smtClean="0"/>
                <a:t>Co-NP</a:t>
              </a:r>
              <a:endParaRPr lang="en-US" b="1" dirty="0"/>
            </a:p>
          </p:txBody>
        </p:sp>
        <p:sp>
          <p:nvSpPr>
            <p:cNvPr id="9" name="TextBox 8"/>
            <p:cNvSpPr txBox="1"/>
            <p:nvPr/>
          </p:nvSpPr>
          <p:spPr>
            <a:xfrm>
              <a:off x="3935921" y="5790362"/>
              <a:ext cx="460382" cy="369332"/>
            </a:xfrm>
            <a:prstGeom prst="rect">
              <a:avLst/>
            </a:prstGeom>
            <a:noFill/>
          </p:spPr>
          <p:txBody>
            <a:bodyPr wrap="none" rtlCol="0">
              <a:spAutoFit/>
            </a:bodyPr>
            <a:lstStyle/>
            <a:p>
              <a:r>
                <a:rPr lang="en-US" b="1" dirty="0" smtClean="0"/>
                <a:t>NP</a:t>
              </a:r>
              <a:endParaRPr lang="en-US" b="1" dirty="0"/>
            </a:p>
          </p:txBody>
        </p:sp>
        <p:sp>
          <p:nvSpPr>
            <p:cNvPr id="10" name="TextBox 9"/>
            <p:cNvSpPr txBox="1"/>
            <p:nvPr/>
          </p:nvSpPr>
          <p:spPr>
            <a:xfrm>
              <a:off x="2640871" y="4445254"/>
              <a:ext cx="992964" cy="369332"/>
            </a:xfrm>
            <a:prstGeom prst="rect">
              <a:avLst/>
            </a:prstGeom>
            <a:noFill/>
          </p:spPr>
          <p:txBody>
            <a:bodyPr wrap="none" rtlCol="0">
              <a:spAutoFit/>
            </a:bodyPr>
            <a:lstStyle/>
            <a:p>
              <a:r>
                <a:rPr lang="en-US" b="1" dirty="0" smtClean="0"/>
                <a:t>NP-Hard</a:t>
              </a:r>
              <a:endParaRPr lang="en-US" b="1" dirty="0"/>
            </a:p>
          </p:txBody>
        </p:sp>
        <p:sp>
          <p:nvSpPr>
            <p:cNvPr id="11" name="Oval 10"/>
            <p:cNvSpPr/>
            <p:nvPr/>
          </p:nvSpPr>
          <p:spPr>
            <a:xfrm>
              <a:off x="2817654" y="5268791"/>
              <a:ext cx="560832" cy="573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t>NPC</a:t>
              </a:r>
              <a:endParaRPr lang="en-US" sz="900" dirty="0"/>
            </a:p>
          </p:txBody>
        </p:sp>
        <p:sp>
          <p:nvSpPr>
            <p:cNvPr id="12" name="Oval 11"/>
            <p:cNvSpPr/>
            <p:nvPr/>
          </p:nvSpPr>
          <p:spPr>
            <a:xfrm>
              <a:off x="2809733" y="6002295"/>
              <a:ext cx="560832" cy="57302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P=Co-P</a:t>
              </a:r>
              <a:endParaRPr lang="en-US" sz="900" dirty="0"/>
            </a:p>
          </p:txBody>
        </p:sp>
      </p:grpSp>
      <p:sp>
        <p:nvSpPr>
          <p:cNvPr id="13" name="Oval 12"/>
          <p:cNvSpPr/>
          <p:nvPr/>
        </p:nvSpPr>
        <p:spPr>
          <a:xfrm>
            <a:off x="7067678" y="3461125"/>
            <a:ext cx="2877576" cy="2104798"/>
          </a:xfrm>
          <a:prstGeom prst="ellipse">
            <a:avLst/>
          </a:prstGeom>
          <a:solidFill>
            <a:schemeClr val="accent6">
              <a:alpha val="5607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769521" y="4409303"/>
            <a:ext cx="604994" cy="358886"/>
          </a:xfrm>
          <a:prstGeom prst="rect">
            <a:avLst/>
          </a:prstGeom>
          <a:noFill/>
        </p:spPr>
        <p:txBody>
          <a:bodyPr wrap="none" rtlCol="0">
            <a:spAutoFit/>
          </a:bodyPr>
          <a:lstStyle/>
          <a:p>
            <a:r>
              <a:rPr lang="en-US" b="1" dirty="0" smtClean="0"/>
              <a:t>NP</a:t>
            </a:r>
            <a:endParaRPr lang="en-US" b="1" dirty="0"/>
          </a:p>
        </p:txBody>
      </p:sp>
      <p:sp>
        <p:nvSpPr>
          <p:cNvPr id="15" name="Oval 14"/>
          <p:cNvSpPr/>
          <p:nvPr/>
        </p:nvSpPr>
        <p:spPr>
          <a:xfrm>
            <a:off x="7299991" y="3902484"/>
            <a:ext cx="736997" cy="55681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t>NPC</a:t>
            </a:r>
            <a:endParaRPr lang="en-US" sz="900" dirty="0"/>
          </a:p>
        </p:txBody>
      </p:sp>
      <p:sp>
        <p:nvSpPr>
          <p:cNvPr id="16" name="Oval 15"/>
          <p:cNvSpPr/>
          <p:nvPr/>
        </p:nvSpPr>
        <p:spPr>
          <a:xfrm>
            <a:off x="7289582" y="4615242"/>
            <a:ext cx="736997" cy="55681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P=Co-P</a:t>
            </a:r>
            <a:endParaRPr lang="en-US" sz="900" dirty="0"/>
          </a:p>
        </p:txBody>
      </p:sp>
      <p:cxnSp>
        <p:nvCxnSpPr>
          <p:cNvPr id="18" name="Straight Connector 17"/>
          <p:cNvCxnSpPr>
            <a:stCxn id="16" idx="3"/>
            <a:endCxn id="19" idx="0"/>
          </p:cNvCxnSpPr>
          <p:nvPr/>
        </p:nvCxnSpPr>
        <p:spPr>
          <a:xfrm flipH="1">
            <a:off x="6943814" y="5090515"/>
            <a:ext cx="453699" cy="763282"/>
          </a:xfrm>
          <a:prstGeom prst="line">
            <a:avLst/>
          </a:prstGeom>
          <a:ln w="5715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59850" y="5853797"/>
            <a:ext cx="2967928" cy="646331"/>
          </a:xfrm>
          <a:prstGeom prst="rect">
            <a:avLst/>
          </a:prstGeom>
          <a:solidFill>
            <a:schemeClr val="accent1"/>
          </a:solidFill>
        </p:spPr>
        <p:txBody>
          <a:bodyPr wrap="none" rtlCol="0">
            <a:spAutoFit/>
          </a:bodyPr>
          <a:lstStyle/>
          <a:p>
            <a:r>
              <a:rPr lang="en-US" b="1" dirty="0" smtClean="0"/>
              <a:t>Verifiable</a:t>
            </a:r>
            <a:r>
              <a:rPr lang="en-US" dirty="0" smtClean="0"/>
              <a:t> in </a:t>
            </a:r>
            <a:r>
              <a:rPr lang="en-US" b="1" dirty="0" smtClean="0"/>
              <a:t>Polynomial</a:t>
            </a:r>
            <a:r>
              <a:rPr lang="en-US" dirty="0" smtClean="0"/>
              <a:t> Time</a:t>
            </a:r>
          </a:p>
          <a:p>
            <a:r>
              <a:rPr lang="en-US" dirty="0" smtClean="0"/>
              <a:t>Solvable in Polynomial Time.</a:t>
            </a:r>
            <a:endParaRPr lang="en-US" dirty="0"/>
          </a:p>
        </p:txBody>
      </p:sp>
    </p:spTree>
    <p:extLst>
      <p:ext uri="{BB962C8B-B14F-4D97-AF65-F5344CB8AC3E}">
        <p14:creationId xmlns:p14="http://schemas.microsoft.com/office/powerpoint/2010/main" val="22202813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 Complete Problems (Cont.)</a:t>
            </a:r>
          </a:p>
        </p:txBody>
      </p:sp>
      <p:sp>
        <p:nvSpPr>
          <p:cNvPr id="3" name="Content Placeholder 2"/>
          <p:cNvSpPr>
            <a:spLocks noGrp="1"/>
          </p:cNvSpPr>
          <p:nvPr>
            <p:ph idx="1"/>
          </p:nvPr>
        </p:nvSpPr>
        <p:spPr/>
        <p:txBody>
          <a:bodyPr/>
          <a:lstStyle/>
          <a:p>
            <a:pPr marL="0" indent="0">
              <a:buNone/>
            </a:pPr>
            <a:r>
              <a:rPr lang="en-US" dirty="0" smtClean="0"/>
              <a:t>Let us take a look at the problems class Venn diagram again:</a:t>
            </a:r>
          </a:p>
          <a:p>
            <a:pPr marL="0" indent="0">
              <a:buNone/>
            </a:pPr>
            <a:endParaRPr lang="en-US" dirty="0"/>
          </a:p>
          <a:p>
            <a:pPr marL="0" indent="0">
              <a:buNone/>
            </a:pPr>
            <a:endParaRPr lang="en-US" dirty="0" smtClean="0"/>
          </a:p>
        </p:txBody>
      </p:sp>
      <p:grpSp>
        <p:nvGrpSpPr>
          <p:cNvPr id="4" name="Group 3"/>
          <p:cNvGrpSpPr/>
          <p:nvPr/>
        </p:nvGrpSpPr>
        <p:grpSpPr>
          <a:xfrm>
            <a:off x="838200" y="3094988"/>
            <a:ext cx="4553527" cy="3081975"/>
            <a:chOff x="1365524" y="3808967"/>
            <a:chExt cx="3465094" cy="3171680"/>
          </a:xfrm>
        </p:grpSpPr>
        <p:sp>
          <p:nvSpPr>
            <p:cNvPr id="5" name="Oval 4"/>
            <p:cNvSpPr/>
            <p:nvPr/>
          </p:nvSpPr>
          <p:spPr>
            <a:xfrm>
              <a:off x="1365524" y="4814586"/>
              <a:ext cx="2189747" cy="2166061"/>
            </a:xfrm>
            <a:prstGeom prst="ellipse">
              <a:avLst/>
            </a:prstGeom>
            <a:solidFill>
              <a:srgbClr val="5B9BD5">
                <a:alpha val="5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Oval 5"/>
            <p:cNvSpPr/>
            <p:nvPr/>
          </p:nvSpPr>
          <p:spPr>
            <a:xfrm>
              <a:off x="2640871" y="4814586"/>
              <a:ext cx="2189747" cy="2166061"/>
            </a:xfrm>
            <a:prstGeom prst="ellipse">
              <a:avLst/>
            </a:prstGeom>
            <a:solidFill>
              <a:schemeClr val="accent6">
                <a:alpha val="5607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2003197" y="3808967"/>
              <a:ext cx="2189747" cy="2166061"/>
            </a:xfrm>
            <a:prstGeom prst="ellipse">
              <a:avLst/>
            </a:prstGeom>
            <a:solidFill>
              <a:srgbClr val="FFC000">
                <a:alpha val="5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1684222" y="5790362"/>
              <a:ext cx="776175" cy="369332"/>
            </a:xfrm>
            <a:prstGeom prst="rect">
              <a:avLst/>
            </a:prstGeom>
            <a:noFill/>
          </p:spPr>
          <p:txBody>
            <a:bodyPr wrap="none" rtlCol="0">
              <a:spAutoFit/>
            </a:bodyPr>
            <a:lstStyle/>
            <a:p>
              <a:r>
                <a:rPr lang="en-US" b="1" dirty="0" smtClean="0"/>
                <a:t>Co-NP</a:t>
              </a:r>
              <a:endParaRPr lang="en-US" b="1" dirty="0"/>
            </a:p>
          </p:txBody>
        </p:sp>
        <p:sp>
          <p:nvSpPr>
            <p:cNvPr id="9" name="TextBox 8"/>
            <p:cNvSpPr txBox="1"/>
            <p:nvPr/>
          </p:nvSpPr>
          <p:spPr>
            <a:xfrm>
              <a:off x="3935921" y="5790362"/>
              <a:ext cx="460382" cy="369332"/>
            </a:xfrm>
            <a:prstGeom prst="rect">
              <a:avLst/>
            </a:prstGeom>
            <a:noFill/>
          </p:spPr>
          <p:txBody>
            <a:bodyPr wrap="none" rtlCol="0">
              <a:spAutoFit/>
            </a:bodyPr>
            <a:lstStyle/>
            <a:p>
              <a:r>
                <a:rPr lang="en-US" b="1" dirty="0" smtClean="0"/>
                <a:t>NP</a:t>
              </a:r>
              <a:endParaRPr lang="en-US" b="1" dirty="0"/>
            </a:p>
          </p:txBody>
        </p:sp>
        <p:sp>
          <p:nvSpPr>
            <p:cNvPr id="10" name="TextBox 9"/>
            <p:cNvSpPr txBox="1"/>
            <p:nvPr/>
          </p:nvSpPr>
          <p:spPr>
            <a:xfrm>
              <a:off x="2640871" y="4445254"/>
              <a:ext cx="992964" cy="369332"/>
            </a:xfrm>
            <a:prstGeom prst="rect">
              <a:avLst/>
            </a:prstGeom>
            <a:noFill/>
          </p:spPr>
          <p:txBody>
            <a:bodyPr wrap="none" rtlCol="0">
              <a:spAutoFit/>
            </a:bodyPr>
            <a:lstStyle/>
            <a:p>
              <a:r>
                <a:rPr lang="en-US" b="1" dirty="0" smtClean="0"/>
                <a:t>NP-Hard</a:t>
              </a:r>
              <a:endParaRPr lang="en-US" b="1" dirty="0"/>
            </a:p>
          </p:txBody>
        </p:sp>
        <p:sp>
          <p:nvSpPr>
            <p:cNvPr id="11" name="Oval 10"/>
            <p:cNvSpPr/>
            <p:nvPr/>
          </p:nvSpPr>
          <p:spPr>
            <a:xfrm>
              <a:off x="2817654" y="5268791"/>
              <a:ext cx="560832" cy="573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t>NPC</a:t>
              </a:r>
              <a:endParaRPr lang="en-US" sz="900" dirty="0"/>
            </a:p>
          </p:txBody>
        </p:sp>
        <p:sp>
          <p:nvSpPr>
            <p:cNvPr id="12" name="Oval 11"/>
            <p:cNvSpPr/>
            <p:nvPr/>
          </p:nvSpPr>
          <p:spPr>
            <a:xfrm>
              <a:off x="2809733" y="6002295"/>
              <a:ext cx="560832" cy="57302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P=Co-P</a:t>
              </a:r>
              <a:endParaRPr lang="en-US" sz="900" dirty="0"/>
            </a:p>
          </p:txBody>
        </p:sp>
      </p:grpSp>
      <p:sp>
        <p:nvSpPr>
          <p:cNvPr id="13" name="Oval 12"/>
          <p:cNvSpPr/>
          <p:nvPr/>
        </p:nvSpPr>
        <p:spPr>
          <a:xfrm>
            <a:off x="7067678" y="3461125"/>
            <a:ext cx="2877576" cy="2104798"/>
          </a:xfrm>
          <a:prstGeom prst="ellipse">
            <a:avLst/>
          </a:prstGeom>
          <a:solidFill>
            <a:schemeClr val="accent6">
              <a:alpha val="5607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8769521" y="4409303"/>
            <a:ext cx="604994" cy="358886"/>
          </a:xfrm>
          <a:prstGeom prst="rect">
            <a:avLst/>
          </a:prstGeom>
          <a:noFill/>
        </p:spPr>
        <p:txBody>
          <a:bodyPr wrap="none" rtlCol="0">
            <a:spAutoFit/>
          </a:bodyPr>
          <a:lstStyle/>
          <a:p>
            <a:r>
              <a:rPr lang="en-US" b="1" dirty="0" smtClean="0"/>
              <a:t>NP</a:t>
            </a:r>
            <a:endParaRPr lang="en-US" b="1" dirty="0"/>
          </a:p>
        </p:txBody>
      </p:sp>
      <p:sp>
        <p:nvSpPr>
          <p:cNvPr id="15" name="Oval 14"/>
          <p:cNvSpPr/>
          <p:nvPr/>
        </p:nvSpPr>
        <p:spPr>
          <a:xfrm>
            <a:off x="7299991" y="3902484"/>
            <a:ext cx="736997" cy="55681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t>NPC</a:t>
            </a:r>
            <a:endParaRPr lang="en-US" sz="900" dirty="0"/>
          </a:p>
        </p:txBody>
      </p:sp>
      <p:sp>
        <p:nvSpPr>
          <p:cNvPr id="16" name="Oval 15"/>
          <p:cNvSpPr/>
          <p:nvPr/>
        </p:nvSpPr>
        <p:spPr>
          <a:xfrm>
            <a:off x="7289582" y="4615242"/>
            <a:ext cx="736997" cy="55681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P=Co-P</a:t>
            </a:r>
            <a:endParaRPr lang="en-US" sz="900" dirty="0"/>
          </a:p>
        </p:txBody>
      </p:sp>
      <p:cxnSp>
        <p:nvCxnSpPr>
          <p:cNvPr id="18" name="Straight Connector 17"/>
          <p:cNvCxnSpPr>
            <a:stCxn id="16" idx="3"/>
            <a:endCxn id="19" idx="0"/>
          </p:cNvCxnSpPr>
          <p:nvPr/>
        </p:nvCxnSpPr>
        <p:spPr>
          <a:xfrm flipH="1">
            <a:off x="6943814" y="5090515"/>
            <a:ext cx="453699" cy="763282"/>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5459850" y="5853797"/>
            <a:ext cx="2967928" cy="923330"/>
          </a:xfrm>
          <a:prstGeom prst="rect">
            <a:avLst/>
          </a:prstGeom>
          <a:solidFill>
            <a:schemeClr val="accent1"/>
          </a:solidFill>
        </p:spPr>
        <p:txBody>
          <a:bodyPr wrap="none" rtlCol="0">
            <a:spAutoFit/>
          </a:bodyPr>
          <a:lstStyle/>
          <a:p>
            <a:pPr algn="ctr"/>
            <a:r>
              <a:rPr lang="en-US" b="1" dirty="0" smtClean="0"/>
              <a:t>Verifiable</a:t>
            </a:r>
            <a:r>
              <a:rPr lang="en-US" dirty="0" smtClean="0"/>
              <a:t> in </a:t>
            </a:r>
            <a:r>
              <a:rPr lang="en-US" b="1" dirty="0" smtClean="0"/>
              <a:t>Polynomial</a:t>
            </a:r>
            <a:r>
              <a:rPr lang="en-US" dirty="0" smtClean="0"/>
              <a:t> Time</a:t>
            </a:r>
          </a:p>
          <a:p>
            <a:pPr algn="ctr"/>
            <a:r>
              <a:rPr lang="en-US" dirty="0"/>
              <a:t>+</a:t>
            </a:r>
            <a:endParaRPr lang="en-US" dirty="0" smtClean="0"/>
          </a:p>
          <a:p>
            <a:pPr algn="ctr"/>
            <a:r>
              <a:rPr lang="en-US" dirty="0" smtClean="0"/>
              <a:t>Solvable in Polynomial Time.</a:t>
            </a:r>
            <a:endParaRPr lang="en-US" dirty="0"/>
          </a:p>
        </p:txBody>
      </p:sp>
      <p:cxnSp>
        <p:nvCxnSpPr>
          <p:cNvPr id="20" name="Straight Connector 19"/>
          <p:cNvCxnSpPr>
            <a:stCxn id="15" idx="1"/>
            <a:endCxn id="21" idx="2"/>
          </p:cNvCxnSpPr>
          <p:nvPr/>
        </p:nvCxnSpPr>
        <p:spPr>
          <a:xfrm flipH="1" flipV="1">
            <a:off x="6304952" y="3431057"/>
            <a:ext cx="1102970" cy="552971"/>
          </a:xfrm>
          <a:prstGeom prst="line">
            <a:avLst/>
          </a:prstGeom>
          <a:ln w="38100"/>
        </p:spPr>
        <p:style>
          <a:lnRef idx="2">
            <a:schemeClr val="accent6">
              <a:shade val="50000"/>
            </a:schemeClr>
          </a:lnRef>
          <a:fillRef idx="1">
            <a:schemeClr val="accent6"/>
          </a:fillRef>
          <a:effectRef idx="0">
            <a:schemeClr val="accent6"/>
          </a:effectRef>
          <a:fontRef idx="minor">
            <a:schemeClr val="lt1"/>
          </a:fontRef>
        </p:style>
      </p:cxnSp>
      <p:sp>
        <p:nvSpPr>
          <p:cNvPr id="21" name="TextBox 20"/>
          <p:cNvSpPr txBox="1"/>
          <p:nvPr/>
        </p:nvSpPr>
        <p:spPr>
          <a:xfrm>
            <a:off x="4820988" y="2507727"/>
            <a:ext cx="2967928" cy="9233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pPr algn="ctr"/>
            <a:r>
              <a:rPr lang="en-US" b="1" dirty="0" smtClean="0">
                <a:solidFill>
                  <a:schemeClr val="tx1"/>
                </a:solidFill>
              </a:rPr>
              <a:t>Verifiable</a:t>
            </a:r>
            <a:r>
              <a:rPr lang="en-US" dirty="0" smtClean="0">
                <a:solidFill>
                  <a:schemeClr val="tx1"/>
                </a:solidFill>
              </a:rPr>
              <a:t> in </a:t>
            </a:r>
            <a:r>
              <a:rPr lang="en-US" b="1" dirty="0" smtClean="0">
                <a:solidFill>
                  <a:schemeClr val="tx1"/>
                </a:solidFill>
              </a:rPr>
              <a:t>Polynomial</a:t>
            </a:r>
            <a:r>
              <a:rPr lang="en-US" dirty="0" smtClean="0">
                <a:solidFill>
                  <a:schemeClr val="tx1"/>
                </a:solidFill>
              </a:rPr>
              <a:t> Time</a:t>
            </a:r>
          </a:p>
          <a:p>
            <a:pPr algn="ctr"/>
            <a:r>
              <a:rPr lang="en-US" dirty="0" smtClean="0">
                <a:solidFill>
                  <a:schemeClr val="tx1"/>
                </a:solidFill>
              </a:rPr>
              <a:t>+</a:t>
            </a:r>
          </a:p>
          <a:p>
            <a:pPr algn="ctr"/>
            <a:r>
              <a:rPr lang="en-US" dirty="0" smtClean="0">
                <a:solidFill>
                  <a:schemeClr val="tx1"/>
                </a:solidFill>
              </a:rPr>
              <a:t>Some other property</a:t>
            </a:r>
            <a:endParaRPr lang="en-US" dirty="0">
              <a:solidFill>
                <a:schemeClr val="tx1"/>
              </a:solidFill>
            </a:endParaRPr>
          </a:p>
        </p:txBody>
      </p:sp>
    </p:spTree>
    <p:extLst>
      <p:ext uri="{BB962C8B-B14F-4D97-AF65-F5344CB8AC3E}">
        <p14:creationId xmlns:p14="http://schemas.microsoft.com/office/powerpoint/2010/main" val="190152634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 Complete Problems (Cont.)</a:t>
            </a:r>
          </a:p>
        </p:txBody>
      </p:sp>
      <p:sp>
        <p:nvSpPr>
          <p:cNvPr id="3" name="Content Placeholder 2"/>
          <p:cNvSpPr>
            <a:spLocks noGrp="1"/>
          </p:cNvSpPr>
          <p:nvPr>
            <p:ph idx="1"/>
          </p:nvPr>
        </p:nvSpPr>
        <p:spPr/>
        <p:txBody>
          <a:bodyPr/>
          <a:lstStyle/>
          <a:p>
            <a:r>
              <a:rPr lang="en-US" dirty="0" smtClean="0"/>
              <a:t>What it is that </a:t>
            </a:r>
            <a:r>
              <a:rPr lang="en-US" b="1" dirty="0" smtClean="0"/>
              <a:t>property</a:t>
            </a:r>
            <a:r>
              <a:rPr lang="en-US" dirty="0" smtClean="0"/>
              <a:t>?</a:t>
            </a:r>
            <a:endParaRPr lang="en-US" dirty="0"/>
          </a:p>
        </p:txBody>
      </p:sp>
      <p:sp>
        <p:nvSpPr>
          <p:cNvPr id="5" name="Oval 4"/>
          <p:cNvSpPr/>
          <p:nvPr/>
        </p:nvSpPr>
        <p:spPr>
          <a:xfrm>
            <a:off x="1071418" y="3341052"/>
            <a:ext cx="4394199" cy="2104798"/>
          </a:xfrm>
          <a:prstGeom prst="ellipse">
            <a:avLst/>
          </a:prstGeom>
          <a:solidFill>
            <a:schemeClr val="accent6">
              <a:alpha val="5607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p>
        </p:txBody>
      </p:sp>
      <p:sp>
        <p:nvSpPr>
          <p:cNvPr id="6" name="Oval 5"/>
          <p:cNvSpPr/>
          <p:nvPr/>
        </p:nvSpPr>
        <p:spPr>
          <a:xfrm>
            <a:off x="2431922" y="3782411"/>
            <a:ext cx="1125430" cy="55681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NPC</a:t>
            </a:r>
            <a:endParaRPr lang="en-US" sz="1600" dirty="0"/>
          </a:p>
        </p:txBody>
      </p:sp>
      <p:sp>
        <p:nvSpPr>
          <p:cNvPr id="7" name="Oval 6"/>
          <p:cNvSpPr/>
          <p:nvPr/>
        </p:nvSpPr>
        <p:spPr>
          <a:xfrm>
            <a:off x="2421513" y="4495169"/>
            <a:ext cx="1125430" cy="55681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P=Co-P</a:t>
            </a:r>
            <a:endParaRPr lang="en-US" sz="1600" dirty="0"/>
          </a:p>
        </p:txBody>
      </p:sp>
      <p:sp>
        <p:nvSpPr>
          <p:cNvPr id="8" name="Rectangle 7"/>
          <p:cNvSpPr/>
          <p:nvPr/>
        </p:nvSpPr>
        <p:spPr>
          <a:xfrm>
            <a:off x="4270884" y="4208785"/>
            <a:ext cx="460382" cy="369332"/>
          </a:xfrm>
          <a:prstGeom prst="rect">
            <a:avLst/>
          </a:prstGeom>
        </p:spPr>
        <p:txBody>
          <a:bodyPr wrap="none">
            <a:spAutoFit/>
          </a:bodyPr>
          <a:lstStyle/>
          <a:p>
            <a:r>
              <a:rPr lang="en-US" b="1" dirty="0"/>
              <a:t>NP</a:t>
            </a:r>
            <a:endParaRPr lang="en-US" dirty="0"/>
          </a:p>
        </p:txBody>
      </p:sp>
      <p:sp>
        <p:nvSpPr>
          <p:cNvPr id="9" name="Rectangle 8"/>
          <p:cNvSpPr/>
          <p:nvPr/>
        </p:nvSpPr>
        <p:spPr>
          <a:xfrm>
            <a:off x="5257800" y="3017841"/>
            <a:ext cx="6096000" cy="646331"/>
          </a:xfrm>
          <a:prstGeom prst="rect">
            <a:avLst/>
          </a:prstGeom>
        </p:spPr>
        <p:txBody>
          <a:bodyPr>
            <a:spAutoFit/>
          </a:bodyPr>
          <a:lstStyle/>
          <a:p>
            <a:pPr marL="742950" lvl="1" indent="-285750">
              <a:buFont typeface="Arial" panose="020B0604020202020204" pitchFamily="34" charset="0"/>
              <a:buChar char="•"/>
            </a:pPr>
            <a:r>
              <a:rPr lang="en-US" dirty="0"/>
              <a:t>Any </a:t>
            </a:r>
            <a:r>
              <a:rPr lang="en-US" b="1" dirty="0"/>
              <a:t>problem Y</a:t>
            </a:r>
            <a:r>
              <a:rPr lang="en-US" dirty="0"/>
              <a:t> in </a:t>
            </a:r>
            <a:r>
              <a:rPr lang="en-US" b="1" dirty="0"/>
              <a:t>NP class </a:t>
            </a:r>
            <a:r>
              <a:rPr lang="en-US" dirty="0"/>
              <a:t>can be </a:t>
            </a:r>
            <a:r>
              <a:rPr lang="en-US" b="1" u="sng" dirty="0"/>
              <a:t>reduced</a:t>
            </a:r>
            <a:r>
              <a:rPr lang="en-US" dirty="0"/>
              <a:t> to any problem </a:t>
            </a:r>
            <a:r>
              <a:rPr lang="en-US" b="1" dirty="0"/>
              <a:t>X in NP complete </a:t>
            </a:r>
            <a:r>
              <a:rPr lang="en-US" dirty="0"/>
              <a:t>class</a:t>
            </a:r>
            <a:r>
              <a:rPr lang="en-US" dirty="0" smtClean="0"/>
              <a:t>.</a:t>
            </a:r>
            <a:endParaRPr lang="en-US" dirty="0"/>
          </a:p>
        </p:txBody>
      </p:sp>
      <p:sp>
        <p:nvSpPr>
          <p:cNvPr id="10" name="Rectangle 9"/>
          <p:cNvSpPr/>
          <p:nvPr/>
        </p:nvSpPr>
        <p:spPr>
          <a:xfrm>
            <a:off x="5257800" y="3702246"/>
            <a:ext cx="6096000" cy="923330"/>
          </a:xfrm>
          <a:prstGeom prst="rect">
            <a:avLst/>
          </a:prstGeom>
        </p:spPr>
        <p:txBody>
          <a:bodyPr>
            <a:spAutoFit/>
          </a:bodyPr>
          <a:lstStyle/>
          <a:p>
            <a:pPr marL="742950" lvl="1" indent="-285750">
              <a:buFont typeface="Arial" panose="020B0604020202020204" pitchFamily="34" charset="0"/>
              <a:buChar char="•"/>
            </a:pPr>
            <a:r>
              <a:rPr lang="en-US" dirty="0"/>
              <a:t>This means that the </a:t>
            </a:r>
            <a:r>
              <a:rPr lang="en-US" b="1" dirty="0"/>
              <a:t>inputs</a:t>
            </a:r>
            <a:r>
              <a:rPr lang="en-US" dirty="0"/>
              <a:t> of Y can be </a:t>
            </a:r>
            <a:r>
              <a:rPr lang="en-US" b="1" dirty="0"/>
              <a:t>changed</a:t>
            </a:r>
            <a:r>
              <a:rPr lang="en-US" dirty="0"/>
              <a:t> and made suitable for </a:t>
            </a:r>
            <a:r>
              <a:rPr lang="en-US" b="1" dirty="0"/>
              <a:t>input</a:t>
            </a:r>
            <a:r>
              <a:rPr lang="en-US" dirty="0"/>
              <a:t> </a:t>
            </a:r>
            <a:r>
              <a:rPr lang="en-US" b="1" dirty="0"/>
              <a:t>in problem X</a:t>
            </a:r>
            <a:r>
              <a:rPr lang="en-US" dirty="0"/>
              <a:t>. And then be solved</a:t>
            </a:r>
            <a:r>
              <a:rPr lang="en-US" dirty="0" smtClean="0"/>
              <a:t>.</a:t>
            </a:r>
            <a:endParaRPr lang="en-US" dirty="0"/>
          </a:p>
        </p:txBody>
      </p:sp>
      <p:sp>
        <p:nvSpPr>
          <p:cNvPr id="11" name="Rectangle 10"/>
          <p:cNvSpPr/>
          <p:nvPr/>
        </p:nvSpPr>
        <p:spPr>
          <a:xfrm>
            <a:off x="5257800" y="4666381"/>
            <a:ext cx="5918864" cy="369332"/>
          </a:xfrm>
          <a:prstGeom prst="rect">
            <a:avLst/>
          </a:prstGeom>
        </p:spPr>
        <p:txBody>
          <a:bodyPr wrap="none">
            <a:spAutoFit/>
          </a:bodyPr>
          <a:lstStyle/>
          <a:p>
            <a:pPr marL="742950" lvl="1" indent="-285750">
              <a:buFont typeface="Arial" panose="020B0604020202020204" pitchFamily="34" charset="0"/>
              <a:buChar char="•"/>
            </a:pPr>
            <a:r>
              <a:rPr lang="en-US" dirty="0"/>
              <a:t>This </a:t>
            </a:r>
            <a:r>
              <a:rPr lang="en-US" b="1" dirty="0"/>
              <a:t>conversion</a:t>
            </a:r>
            <a:r>
              <a:rPr lang="en-US" dirty="0"/>
              <a:t> of inputs is done </a:t>
            </a:r>
            <a:r>
              <a:rPr lang="en-US" b="1" dirty="0"/>
              <a:t>in polynomial time</a:t>
            </a:r>
            <a:r>
              <a:rPr lang="en-US" dirty="0"/>
              <a:t>.</a:t>
            </a:r>
          </a:p>
        </p:txBody>
      </p:sp>
    </p:spTree>
    <p:extLst>
      <p:ext uri="{BB962C8B-B14F-4D97-AF65-F5344CB8AC3E}">
        <p14:creationId xmlns:p14="http://schemas.microsoft.com/office/powerpoint/2010/main" val="412862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arn(inVertic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arn(inVertical)">
                                      <p:cBhvr>
                                        <p:cTn id="1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 Complete Problems (Cont.)</a:t>
            </a:r>
          </a:p>
        </p:txBody>
      </p:sp>
      <p:sp>
        <p:nvSpPr>
          <p:cNvPr id="3" name="Content Placeholder 2"/>
          <p:cNvSpPr>
            <a:spLocks noGrp="1"/>
          </p:cNvSpPr>
          <p:nvPr>
            <p:ph idx="1"/>
          </p:nvPr>
        </p:nvSpPr>
        <p:spPr/>
        <p:txBody>
          <a:bodyPr/>
          <a:lstStyle/>
          <a:p>
            <a:r>
              <a:rPr lang="en-US" dirty="0" smtClean="0"/>
              <a:t>What it is that </a:t>
            </a:r>
            <a:r>
              <a:rPr lang="en-US" b="1" dirty="0" smtClean="0"/>
              <a:t>property</a:t>
            </a:r>
            <a:r>
              <a:rPr lang="en-US" dirty="0" smtClean="0"/>
              <a:t>?</a:t>
            </a:r>
            <a:endParaRPr lang="en-US" dirty="0"/>
          </a:p>
        </p:txBody>
      </p:sp>
      <p:sp>
        <p:nvSpPr>
          <p:cNvPr id="5" name="Oval 4"/>
          <p:cNvSpPr/>
          <p:nvPr/>
        </p:nvSpPr>
        <p:spPr>
          <a:xfrm>
            <a:off x="1071418" y="3341052"/>
            <a:ext cx="4394199" cy="2104798"/>
          </a:xfrm>
          <a:prstGeom prst="ellipse">
            <a:avLst/>
          </a:prstGeom>
          <a:solidFill>
            <a:schemeClr val="accent6">
              <a:alpha val="5607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 name="Oval 5"/>
          <p:cNvSpPr/>
          <p:nvPr/>
        </p:nvSpPr>
        <p:spPr>
          <a:xfrm>
            <a:off x="2431922" y="3782411"/>
            <a:ext cx="1125430" cy="55681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NPC</a:t>
            </a:r>
            <a:endParaRPr lang="en-US" sz="1600" dirty="0"/>
          </a:p>
        </p:txBody>
      </p:sp>
      <p:sp>
        <p:nvSpPr>
          <p:cNvPr id="7" name="Oval 6"/>
          <p:cNvSpPr/>
          <p:nvPr/>
        </p:nvSpPr>
        <p:spPr>
          <a:xfrm>
            <a:off x="2421513" y="4495169"/>
            <a:ext cx="1125430" cy="55681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P=Co-P</a:t>
            </a:r>
            <a:endParaRPr lang="en-US" sz="1600" dirty="0"/>
          </a:p>
        </p:txBody>
      </p:sp>
      <p:sp>
        <p:nvSpPr>
          <p:cNvPr id="8" name="Rectangle 7"/>
          <p:cNvSpPr/>
          <p:nvPr/>
        </p:nvSpPr>
        <p:spPr>
          <a:xfrm>
            <a:off x="4270884" y="4208785"/>
            <a:ext cx="460382" cy="369332"/>
          </a:xfrm>
          <a:prstGeom prst="rect">
            <a:avLst/>
          </a:prstGeom>
        </p:spPr>
        <p:txBody>
          <a:bodyPr wrap="none">
            <a:spAutoFit/>
          </a:bodyPr>
          <a:lstStyle/>
          <a:p>
            <a:r>
              <a:rPr lang="en-US" b="1" dirty="0"/>
              <a:t>NP</a:t>
            </a:r>
            <a:endParaRPr lang="en-US" dirty="0"/>
          </a:p>
        </p:txBody>
      </p:sp>
      <p:sp>
        <p:nvSpPr>
          <p:cNvPr id="9" name="Rectangle 8"/>
          <p:cNvSpPr/>
          <p:nvPr/>
        </p:nvSpPr>
        <p:spPr>
          <a:xfrm>
            <a:off x="5257800" y="3017841"/>
            <a:ext cx="6096000" cy="646331"/>
          </a:xfrm>
          <a:prstGeom prst="rect">
            <a:avLst/>
          </a:prstGeom>
        </p:spPr>
        <p:txBody>
          <a:bodyPr>
            <a:spAutoFit/>
          </a:bodyPr>
          <a:lstStyle/>
          <a:p>
            <a:pPr marL="742950" lvl="1" indent="-285750">
              <a:buFont typeface="Arial" panose="020B0604020202020204" pitchFamily="34" charset="0"/>
              <a:buChar char="•"/>
            </a:pPr>
            <a:r>
              <a:rPr lang="en-US" dirty="0"/>
              <a:t>Any </a:t>
            </a:r>
            <a:r>
              <a:rPr lang="en-US" b="1" dirty="0"/>
              <a:t>problem </a:t>
            </a:r>
            <a:r>
              <a:rPr lang="en-US" b="1" dirty="0">
                <a:solidFill>
                  <a:srgbClr val="FF0000"/>
                </a:solidFill>
              </a:rPr>
              <a:t>Y</a:t>
            </a:r>
            <a:r>
              <a:rPr lang="en-US" dirty="0"/>
              <a:t> in </a:t>
            </a:r>
            <a:r>
              <a:rPr lang="en-US" b="1" dirty="0"/>
              <a:t>NP class </a:t>
            </a:r>
            <a:r>
              <a:rPr lang="en-US" dirty="0"/>
              <a:t>can be </a:t>
            </a:r>
            <a:r>
              <a:rPr lang="en-US" b="1" u="sng" dirty="0"/>
              <a:t>reduced</a:t>
            </a:r>
            <a:r>
              <a:rPr lang="en-US" dirty="0"/>
              <a:t> to any problem </a:t>
            </a:r>
            <a:r>
              <a:rPr lang="en-US" b="1" dirty="0"/>
              <a:t>X in NP complete </a:t>
            </a:r>
            <a:r>
              <a:rPr lang="en-US" dirty="0"/>
              <a:t>class</a:t>
            </a:r>
            <a:r>
              <a:rPr lang="en-US" dirty="0" smtClean="0"/>
              <a:t>.</a:t>
            </a:r>
            <a:endParaRPr lang="en-US" dirty="0"/>
          </a:p>
        </p:txBody>
      </p:sp>
      <p:sp>
        <p:nvSpPr>
          <p:cNvPr id="10" name="Rectangle 9"/>
          <p:cNvSpPr/>
          <p:nvPr/>
        </p:nvSpPr>
        <p:spPr>
          <a:xfrm>
            <a:off x="5257800" y="3702246"/>
            <a:ext cx="6096000" cy="923330"/>
          </a:xfrm>
          <a:prstGeom prst="rect">
            <a:avLst/>
          </a:prstGeom>
        </p:spPr>
        <p:txBody>
          <a:bodyPr>
            <a:spAutoFit/>
          </a:bodyPr>
          <a:lstStyle/>
          <a:p>
            <a:pPr marL="742950" lvl="1" indent="-285750">
              <a:buFont typeface="Arial" panose="020B0604020202020204" pitchFamily="34" charset="0"/>
              <a:buChar char="•"/>
            </a:pPr>
            <a:r>
              <a:rPr lang="en-US" dirty="0"/>
              <a:t>This means that the </a:t>
            </a:r>
            <a:r>
              <a:rPr lang="en-US" b="1" dirty="0"/>
              <a:t>inputs</a:t>
            </a:r>
            <a:r>
              <a:rPr lang="en-US" dirty="0"/>
              <a:t> of Y can be </a:t>
            </a:r>
            <a:r>
              <a:rPr lang="en-US" b="1" dirty="0"/>
              <a:t>changed</a:t>
            </a:r>
            <a:r>
              <a:rPr lang="en-US" dirty="0"/>
              <a:t> and made suitable for </a:t>
            </a:r>
            <a:r>
              <a:rPr lang="en-US" b="1" dirty="0"/>
              <a:t>input</a:t>
            </a:r>
            <a:r>
              <a:rPr lang="en-US" dirty="0"/>
              <a:t> </a:t>
            </a:r>
            <a:r>
              <a:rPr lang="en-US" b="1" dirty="0"/>
              <a:t>in problem X</a:t>
            </a:r>
            <a:r>
              <a:rPr lang="en-US" dirty="0"/>
              <a:t>. And then be solved</a:t>
            </a:r>
            <a:r>
              <a:rPr lang="en-US" dirty="0" smtClean="0"/>
              <a:t>.</a:t>
            </a:r>
            <a:endParaRPr lang="en-US" dirty="0"/>
          </a:p>
        </p:txBody>
      </p:sp>
      <p:sp>
        <p:nvSpPr>
          <p:cNvPr id="11" name="Rectangle 10"/>
          <p:cNvSpPr/>
          <p:nvPr/>
        </p:nvSpPr>
        <p:spPr>
          <a:xfrm>
            <a:off x="5257800" y="4666381"/>
            <a:ext cx="5918864" cy="369332"/>
          </a:xfrm>
          <a:prstGeom prst="rect">
            <a:avLst/>
          </a:prstGeom>
        </p:spPr>
        <p:txBody>
          <a:bodyPr wrap="none">
            <a:spAutoFit/>
          </a:bodyPr>
          <a:lstStyle/>
          <a:p>
            <a:pPr marL="742950" lvl="1" indent="-285750">
              <a:buFont typeface="Arial" panose="020B0604020202020204" pitchFamily="34" charset="0"/>
              <a:buChar char="•"/>
            </a:pPr>
            <a:r>
              <a:rPr lang="en-US" dirty="0"/>
              <a:t>This </a:t>
            </a:r>
            <a:r>
              <a:rPr lang="en-US" b="1" dirty="0"/>
              <a:t>conversion</a:t>
            </a:r>
            <a:r>
              <a:rPr lang="en-US" dirty="0"/>
              <a:t> of inputs is done </a:t>
            </a:r>
            <a:r>
              <a:rPr lang="en-US" b="1" dirty="0"/>
              <a:t>in polynomial time</a:t>
            </a:r>
            <a:r>
              <a:rPr lang="en-US" dirty="0"/>
              <a:t>.</a:t>
            </a:r>
          </a:p>
        </p:txBody>
      </p:sp>
      <p:sp>
        <p:nvSpPr>
          <p:cNvPr id="12" name="Multiply 11"/>
          <p:cNvSpPr/>
          <p:nvPr/>
        </p:nvSpPr>
        <p:spPr>
          <a:xfrm>
            <a:off x="2507673" y="3878139"/>
            <a:ext cx="326957" cy="33064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ectangle 12"/>
          <p:cNvSpPr/>
          <p:nvPr/>
        </p:nvSpPr>
        <p:spPr>
          <a:xfrm>
            <a:off x="3895948" y="4172003"/>
            <a:ext cx="395600" cy="646331"/>
          </a:xfrm>
          <a:prstGeom prst="rect">
            <a:avLst/>
          </a:prstGeom>
          <a:noFill/>
        </p:spPr>
        <p:txBody>
          <a:bodyPr wrap="square" lIns="91440" tIns="45720" rIns="91440" bIns="45720">
            <a:spAutoFit/>
          </a:bodyPr>
          <a:lstStyle/>
          <a:p>
            <a:pPr algn="ctr"/>
            <a:r>
              <a:rPr lang="en-US" sz="3600" b="0" cap="none" spc="0" dirty="0" smtClean="0">
                <a:ln w="0">
                  <a:noFill/>
                </a:ln>
                <a:solidFill>
                  <a:srgbClr val="FF0000"/>
                </a:solidFill>
                <a:effectLst>
                  <a:outerShdw blurRad="38100" dist="19050" dir="2700000" algn="tl" rotWithShape="0">
                    <a:schemeClr val="dk1">
                      <a:alpha val="40000"/>
                    </a:schemeClr>
                  </a:outerShdw>
                </a:effectLst>
              </a:rPr>
              <a:t>y</a:t>
            </a:r>
            <a:endParaRPr lang="en-US" sz="3600" b="0" cap="none" spc="0" dirty="0">
              <a:ln w="0">
                <a:noFill/>
              </a:ln>
              <a:solidFill>
                <a:srgbClr val="FF0000"/>
              </a:solidFill>
              <a:effectLst>
                <a:outerShdw blurRad="38100" dist="19050" dir="2700000" algn="tl" rotWithShape="0">
                  <a:schemeClr val="dk1">
                    <a:alpha val="40000"/>
                  </a:schemeClr>
                </a:outerShdw>
              </a:effectLst>
            </a:endParaRPr>
          </a:p>
        </p:txBody>
      </p:sp>
      <p:cxnSp>
        <p:nvCxnSpPr>
          <p:cNvPr id="15" name="Curved Connector 14"/>
          <p:cNvCxnSpPr>
            <a:endCxn id="12" idx="1"/>
          </p:cNvCxnSpPr>
          <p:nvPr/>
        </p:nvCxnSpPr>
        <p:spPr>
          <a:xfrm rot="10800000">
            <a:off x="2756104" y="3957552"/>
            <a:ext cx="1388383" cy="574444"/>
          </a:xfrm>
          <a:prstGeom prst="curvedConnector4">
            <a:avLst>
              <a:gd name="adj1" fmla="val 5021"/>
              <a:gd name="adj2" fmla="val 13979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27256" y="3379022"/>
            <a:ext cx="1532984" cy="369332"/>
          </a:xfrm>
          <a:prstGeom prst="rect">
            <a:avLst/>
          </a:prstGeom>
          <a:noFill/>
        </p:spPr>
        <p:txBody>
          <a:bodyPr wrap="none" rtlCol="0">
            <a:spAutoFit/>
          </a:bodyPr>
          <a:lstStyle/>
          <a:p>
            <a:r>
              <a:rPr lang="en-US" dirty="0" smtClean="0"/>
              <a:t>Being reduced</a:t>
            </a:r>
            <a:endParaRPr lang="en-US" dirty="0"/>
          </a:p>
        </p:txBody>
      </p:sp>
    </p:spTree>
    <p:extLst>
      <p:ext uri="{BB962C8B-B14F-4D97-AF65-F5344CB8AC3E}">
        <p14:creationId xmlns:p14="http://schemas.microsoft.com/office/powerpoint/2010/main" val="373509947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 Complete Problems (Cont.)</a:t>
            </a:r>
          </a:p>
        </p:txBody>
      </p:sp>
      <p:sp>
        <p:nvSpPr>
          <p:cNvPr id="3" name="Content Placeholder 2"/>
          <p:cNvSpPr>
            <a:spLocks noGrp="1"/>
          </p:cNvSpPr>
          <p:nvPr>
            <p:ph idx="1"/>
          </p:nvPr>
        </p:nvSpPr>
        <p:spPr/>
        <p:txBody>
          <a:bodyPr/>
          <a:lstStyle/>
          <a:p>
            <a:r>
              <a:rPr lang="en-US" dirty="0" smtClean="0"/>
              <a:t>What it is that </a:t>
            </a:r>
            <a:r>
              <a:rPr lang="en-US" b="1" dirty="0" smtClean="0"/>
              <a:t>property</a:t>
            </a:r>
            <a:r>
              <a:rPr lang="en-US" dirty="0" smtClean="0"/>
              <a:t>?</a:t>
            </a:r>
            <a:endParaRPr lang="en-US" dirty="0"/>
          </a:p>
        </p:txBody>
      </p:sp>
      <p:sp>
        <p:nvSpPr>
          <p:cNvPr id="5" name="Oval 4"/>
          <p:cNvSpPr/>
          <p:nvPr/>
        </p:nvSpPr>
        <p:spPr>
          <a:xfrm>
            <a:off x="1071418" y="3341052"/>
            <a:ext cx="4394199" cy="2104798"/>
          </a:xfrm>
          <a:prstGeom prst="ellipse">
            <a:avLst/>
          </a:prstGeom>
          <a:solidFill>
            <a:schemeClr val="accent6">
              <a:alpha val="5607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dirty="0"/>
          </a:p>
        </p:txBody>
      </p:sp>
      <p:sp>
        <p:nvSpPr>
          <p:cNvPr id="6" name="Oval 5"/>
          <p:cNvSpPr/>
          <p:nvPr/>
        </p:nvSpPr>
        <p:spPr>
          <a:xfrm>
            <a:off x="2431922" y="3782411"/>
            <a:ext cx="1125430" cy="556817"/>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t>NPC</a:t>
            </a:r>
            <a:endParaRPr lang="en-US" sz="1600" dirty="0"/>
          </a:p>
        </p:txBody>
      </p:sp>
      <p:sp>
        <p:nvSpPr>
          <p:cNvPr id="7" name="Oval 6"/>
          <p:cNvSpPr/>
          <p:nvPr/>
        </p:nvSpPr>
        <p:spPr>
          <a:xfrm>
            <a:off x="2421513" y="4495169"/>
            <a:ext cx="1125430" cy="556817"/>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1600" dirty="0" smtClean="0"/>
              <a:t>P=Co-P</a:t>
            </a:r>
            <a:endParaRPr lang="en-US" sz="1600" dirty="0"/>
          </a:p>
        </p:txBody>
      </p:sp>
      <p:sp>
        <p:nvSpPr>
          <p:cNvPr id="8" name="Rectangle 7"/>
          <p:cNvSpPr/>
          <p:nvPr/>
        </p:nvSpPr>
        <p:spPr>
          <a:xfrm>
            <a:off x="4270884" y="4208785"/>
            <a:ext cx="460382" cy="369332"/>
          </a:xfrm>
          <a:prstGeom prst="rect">
            <a:avLst/>
          </a:prstGeom>
        </p:spPr>
        <p:txBody>
          <a:bodyPr wrap="none">
            <a:spAutoFit/>
          </a:bodyPr>
          <a:lstStyle/>
          <a:p>
            <a:r>
              <a:rPr lang="en-US" b="1" dirty="0"/>
              <a:t>NP</a:t>
            </a:r>
            <a:endParaRPr lang="en-US" dirty="0"/>
          </a:p>
        </p:txBody>
      </p:sp>
      <p:sp>
        <p:nvSpPr>
          <p:cNvPr id="9" name="Rectangle 8"/>
          <p:cNvSpPr/>
          <p:nvPr/>
        </p:nvSpPr>
        <p:spPr>
          <a:xfrm>
            <a:off x="5257800" y="3017841"/>
            <a:ext cx="6096000" cy="646331"/>
          </a:xfrm>
          <a:prstGeom prst="rect">
            <a:avLst/>
          </a:prstGeom>
        </p:spPr>
        <p:txBody>
          <a:bodyPr>
            <a:spAutoFit/>
          </a:bodyPr>
          <a:lstStyle/>
          <a:p>
            <a:pPr marL="742950" lvl="1" indent="-285750">
              <a:buFont typeface="Arial" panose="020B0604020202020204" pitchFamily="34" charset="0"/>
              <a:buChar char="•"/>
            </a:pPr>
            <a:r>
              <a:rPr lang="en-US" dirty="0"/>
              <a:t>Any </a:t>
            </a:r>
            <a:r>
              <a:rPr lang="en-US" b="1" dirty="0"/>
              <a:t>problem </a:t>
            </a:r>
            <a:r>
              <a:rPr lang="en-US" b="1" dirty="0">
                <a:solidFill>
                  <a:srgbClr val="FF0000"/>
                </a:solidFill>
              </a:rPr>
              <a:t>Y</a:t>
            </a:r>
            <a:r>
              <a:rPr lang="en-US" dirty="0"/>
              <a:t> in </a:t>
            </a:r>
            <a:r>
              <a:rPr lang="en-US" b="1" dirty="0"/>
              <a:t>NP class </a:t>
            </a:r>
            <a:r>
              <a:rPr lang="en-US" dirty="0"/>
              <a:t>can be </a:t>
            </a:r>
            <a:r>
              <a:rPr lang="en-US" b="1" u="sng" dirty="0"/>
              <a:t>reduced</a:t>
            </a:r>
            <a:r>
              <a:rPr lang="en-US" dirty="0"/>
              <a:t> to any problem </a:t>
            </a:r>
            <a:r>
              <a:rPr lang="en-US" b="1" dirty="0"/>
              <a:t>X in NP complete </a:t>
            </a:r>
            <a:r>
              <a:rPr lang="en-US" dirty="0"/>
              <a:t>class</a:t>
            </a:r>
            <a:r>
              <a:rPr lang="en-US" dirty="0" smtClean="0"/>
              <a:t>.</a:t>
            </a:r>
            <a:endParaRPr lang="en-US" dirty="0"/>
          </a:p>
        </p:txBody>
      </p:sp>
      <p:sp>
        <p:nvSpPr>
          <p:cNvPr id="10" name="Rectangle 9"/>
          <p:cNvSpPr/>
          <p:nvPr/>
        </p:nvSpPr>
        <p:spPr>
          <a:xfrm>
            <a:off x="5257800" y="3702246"/>
            <a:ext cx="6096000" cy="923330"/>
          </a:xfrm>
          <a:prstGeom prst="rect">
            <a:avLst/>
          </a:prstGeom>
        </p:spPr>
        <p:txBody>
          <a:bodyPr>
            <a:spAutoFit/>
          </a:bodyPr>
          <a:lstStyle/>
          <a:p>
            <a:pPr marL="742950" lvl="1" indent="-285750">
              <a:buFont typeface="Arial" panose="020B0604020202020204" pitchFamily="34" charset="0"/>
              <a:buChar char="•"/>
            </a:pPr>
            <a:r>
              <a:rPr lang="en-US" dirty="0"/>
              <a:t>This means that the </a:t>
            </a:r>
            <a:r>
              <a:rPr lang="en-US" b="1" dirty="0"/>
              <a:t>inputs</a:t>
            </a:r>
            <a:r>
              <a:rPr lang="en-US" dirty="0"/>
              <a:t> of Y can be </a:t>
            </a:r>
            <a:r>
              <a:rPr lang="en-US" b="1" dirty="0"/>
              <a:t>changed</a:t>
            </a:r>
            <a:r>
              <a:rPr lang="en-US" dirty="0"/>
              <a:t> and made suitable for </a:t>
            </a:r>
            <a:r>
              <a:rPr lang="en-US" b="1" dirty="0"/>
              <a:t>input</a:t>
            </a:r>
            <a:r>
              <a:rPr lang="en-US" dirty="0"/>
              <a:t> </a:t>
            </a:r>
            <a:r>
              <a:rPr lang="en-US" b="1" dirty="0"/>
              <a:t>in problem X</a:t>
            </a:r>
            <a:r>
              <a:rPr lang="en-US" dirty="0"/>
              <a:t>. And then be solved</a:t>
            </a:r>
            <a:r>
              <a:rPr lang="en-US" dirty="0" smtClean="0"/>
              <a:t>.</a:t>
            </a:r>
            <a:endParaRPr lang="en-US" dirty="0"/>
          </a:p>
        </p:txBody>
      </p:sp>
      <p:sp>
        <p:nvSpPr>
          <p:cNvPr id="11" name="Rectangle 10"/>
          <p:cNvSpPr/>
          <p:nvPr/>
        </p:nvSpPr>
        <p:spPr>
          <a:xfrm>
            <a:off x="5257800" y="4666381"/>
            <a:ext cx="5918864" cy="369332"/>
          </a:xfrm>
          <a:prstGeom prst="rect">
            <a:avLst/>
          </a:prstGeom>
        </p:spPr>
        <p:txBody>
          <a:bodyPr wrap="none">
            <a:spAutoFit/>
          </a:bodyPr>
          <a:lstStyle/>
          <a:p>
            <a:pPr marL="742950" lvl="1" indent="-285750">
              <a:buFont typeface="Arial" panose="020B0604020202020204" pitchFamily="34" charset="0"/>
              <a:buChar char="•"/>
            </a:pPr>
            <a:r>
              <a:rPr lang="en-US" dirty="0"/>
              <a:t>This </a:t>
            </a:r>
            <a:r>
              <a:rPr lang="en-US" b="1" dirty="0"/>
              <a:t>conversion</a:t>
            </a:r>
            <a:r>
              <a:rPr lang="en-US" dirty="0"/>
              <a:t> of inputs is done </a:t>
            </a:r>
            <a:r>
              <a:rPr lang="en-US" b="1" dirty="0"/>
              <a:t>in polynomial time</a:t>
            </a:r>
            <a:r>
              <a:rPr lang="en-US" dirty="0"/>
              <a:t>.</a:t>
            </a:r>
          </a:p>
        </p:txBody>
      </p:sp>
      <p:sp>
        <p:nvSpPr>
          <p:cNvPr id="12" name="Multiply 11"/>
          <p:cNvSpPr/>
          <p:nvPr/>
        </p:nvSpPr>
        <p:spPr>
          <a:xfrm>
            <a:off x="2507673" y="3878139"/>
            <a:ext cx="326957" cy="330646"/>
          </a:xfrm>
          <a:prstGeom prst="mathMultiply">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 name="Rectangle 12"/>
          <p:cNvSpPr/>
          <p:nvPr/>
        </p:nvSpPr>
        <p:spPr>
          <a:xfrm>
            <a:off x="3895948" y="4172003"/>
            <a:ext cx="395600" cy="646331"/>
          </a:xfrm>
          <a:prstGeom prst="rect">
            <a:avLst/>
          </a:prstGeom>
          <a:noFill/>
        </p:spPr>
        <p:txBody>
          <a:bodyPr wrap="square" lIns="91440" tIns="45720" rIns="91440" bIns="45720">
            <a:spAutoFit/>
          </a:bodyPr>
          <a:lstStyle/>
          <a:p>
            <a:pPr algn="ctr"/>
            <a:r>
              <a:rPr lang="en-US" sz="3600" b="0" cap="none" spc="0" dirty="0" smtClean="0">
                <a:ln w="0">
                  <a:noFill/>
                </a:ln>
                <a:solidFill>
                  <a:srgbClr val="FF0000"/>
                </a:solidFill>
                <a:effectLst>
                  <a:outerShdw blurRad="38100" dist="19050" dir="2700000" algn="tl" rotWithShape="0">
                    <a:schemeClr val="dk1">
                      <a:alpha val="40000"/>
                    </a:schemeClr>
                  </a:outerShdw>
                </a:effectLst>
              </a:rPr>
              <a:t>y</a:t>
            </a:r>
            <a:endParaRPr lang="en-US" sz="3600" b="0" cap="none" spc="0" dirty="0">
              <a:ln w="0">
                <a:noFill/>
              </a:ln>
              <a:solidFill>
                <a:srgbClr val="FF0000"/>
              </a:solidFill>
              <a:effectLst>
                <a:outerShdw blurRad="38100" dist="19050" dir="2700000" algn="tl" rotWithShape="0">
                  <a:schemeClr val="dk1">
                    <a:alpha val="40000"/>
                  </a:schemeClr>
                </a:outerShdw>
              </a:effectLst>
            </a:endParaRPr>
          </a:p>
        </p:txBody>
      </p:sp>
      <p:cxnSp>
        <p:nvCxnSpPr>
          <p:cNvPr id="15" name="Curved Connector 14"/>
          <p:cNvCxnSpPr>
            <a:endCxn id="12" idx="1"/>
          </p:cNvCxnSpPr>
          <p:nvPr/>
        </p:nvCxnSpPr>
        <p:spPr>
          <a:xfrm rot="10800000">
            <a:off x="2756104" y="3957552"/>
            <a:ext cx="1388383" cy="574444"/>
          </a:xfrm>
          <a:prstGeom prst="curvedConnector4">
            <a:avLst>
              <a:gd name="adj1" fmla="val 5021"/>
              <a:gd name="adj2" fmla="val 139795"/>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327256" y="3379022"/>
            <a:ext cx="1532984" cy="369332"/>
          </a:xfrm>
          <a:prstGeom prst="rect">
            <a:avLst/>
          </a:prstGeom>
          <a:noFill/>
        </p:spPr>
        <p:txBody>
          <a:bodyPr wrap="none" rtlCol="0">
            <a:spAutoFit/>
          </a:bodyPr>
          <a:lstStyle/>
          <a:p>
            <a:r>
              <a:rPr lang="en-US" dirty="0" smtClean="0"/>
              <a:t>Being reduced</a:t>
            </a:r>
            <a:endParaRPr lang="en-US" dirty="0"/>
          </a:p>
        </p:txBody>
      </p:sp>
      <p:sp>
        <p:nvSpPr>
          <p:cNvPr id="4" name="Rectangle 3"/>
          <p:cNvSpPr/>
          <p:nvPr/>
        </p:nvSpPr>
        <p:spPr>
          <a:xfrm>
            <a:off x="3048000" y="5838577"/>
            <a:ext cx="6096000" cy="646331"/>
          </a:xfrm>
          <a:prstGeom prst="rect">
            <a:avLst/>
          </a:prstGeom>
        </p:spPr>
        <p:txBody>
          <a:bodyPr>
            <a:spAutoFit/>
          </a:bodyPr>
          <a:lstStyle/>
          <a:p>
            <a:r>
              <a:rPr lang="en-US" dirty="0"/>
              <a:t>Note that if </a:t>
            </a:r>
            <a:r>
              <a:rPr lang="en-US" dirty="0" smtClean="0">
                <a:solidFill>
                  <a:srgbClr val="FF0000"/>
                </a:solidFill>
              </a:rPr>
              <a:t>Y</a:t>
            </a:r>
            <a:r>
              <a:rPr lang="en-US" dirty="0" smtClean="0"/>
              <a:t> </a:t>
            </a:r>
            <a:r>
              <a:rPr lang="en-US" dirty="0"/>
              <a:t>can be reduced to </a:t>
            </a:r>
            <a:r>
              <a:rPr lang="en-US" dirty="0" smtClean="0">
                <a:solidFill>
                  <a:srgbClr val="FFC000"/>
                </a:solidFill>
              </a:rPr>
              <a:t>X</a:t>
            </a:r>
            <a:r>
              <a:rPr lang="en-US" dirty="0" smtClean="0"/>
              <a:t>, </a:t>
            </a:r>
            <a:r>
              <a:rPr lang="en-US" dirty="0"/>
              <a:t>it </a:t>
            </a:r>
            <a:r>
              <a:rPr lang="en-US" b="1" dirty="0"/>
              <a:t>does not necessarily imply </a:t>
            </a:r>
            <a:r>
              <a:rPr lang="en-US" dirty="0"/>
              <a:t>that </a:t>
            </a:r>
            <a:r>
              <a:rPr lang="en-US" dirty="0" smtClean="0">
                <a:solidFill>
                  <a:srgbClr val="FFC000"/>
                </a:solidFill>
              </a:rPr>
              <a:t>X</a:t>
            </a:r>
            <a:r>
              <a:rPr lang="en-US" dirty="0" smtClean="0"/>
              <a:t> </a:t>
            </a:r>
            <a:r>
              <a:rPr lang="en-US" dirty="0"/>
              <a:t>can be reduced to </a:t>
            </a:r>
            <a:r>
              <a:rPr lang="en-US" dirty="0">
                <a:solidFill>
                  <a:srgbClr val="FF0000"/>
                </a:solidFill>
              </a:rPr>
              <a:t>Y</a:t>
            </a:r>
            <a:r>
              <a:rPr lang="en-US" dirty="0" smtClean="0"/>
              <a:t>.</a:t>
            </a:r>
            <a:endParaRPr lang="en-US" dirty="0"/>
          </a:p>
        </p:txBody>
      </p:sp>
    </p:spTree>
    <p:extLst>
      <p:ext uri="{BB962C8B-B14F-4D97-AF65-F5344CB8AC3E}">
        <p14:creationId xmlns:p14="http://schemas.microsoft.com/office/powerpoint/2010/main" val="232372607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 Complete Problems (Cont.)</a:t>
            </a:r>
          </a:p>
        </p:txBody>
      </p:sp>
      <p:sp>
        <p:nvSpPr>
          <p:cNvPr id="3" name="Content Placeholder 2"/>
          <p:cNvSpPr>
            <a:spLocks noGrp="1"/>
          </p:cNvSpPr>
          <p:nvPr>
            <p:ph idx="1"/>
          </p:nvPr>
        </p:nvSpPr>
        <p:spPr>
          <a:xfrm>
            <a:off x="838200" y="1825625"/>
            <a:ext cx="10633364" cy="4351338"/>
          </a:xfrm>
        </p:spPr>
        <p:txBody>
          <a:bodyPr>
            <a:normAutofit fontScale="92500" lnSpcReduction="10000"/>
          </a:bodyPr>
          <a:lstStyle/>
          <a:p>
            <a:pPr marL="0" indent="0">
              <a:buNone/>
            </a:pPr>
            <a:r>
              <a:rPr lang="en-US" dirty="0" smtClean="0"/>
              <a:t>The 3-SAT problem is an NP-complete problem.</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For which values of xi is it possible to make the entire expression equal to ‘1’ ?</a:t>
            </a:r>
          </a:p>
          <a:p>
            <a:pPr marL="0" indent="0">
              <a:buNone/>
            </a:pPr>
            <a:r>
              <a:rPr lang="en-US" dirty="0" smtClean="0"/>
              <a:t>This is in NP class:</a:t>
            </a:r>
            <a:endParaRPr lang="en-US" dirty="0"/>
          </a:p>
          <a:p>
            <a:pPr lvl="1"/>
            <a:r>
              <a:rPr lang="en-US" dirty="0" smtClean="0"/>
              <a:t>There is </a:t>
            </a:r>
            <a:r>
              <a:rPr lang="en-US" b="1" dirty="0" smtClean="0"/>
              <a:t>no polynomial time algorithm </a:t>
            </a:r>
            <a:r>
              <a:rPr lang="en-US" dirty="0" smtClean="0"/>
              <a:t>for this.</a:t>
            </a:r>
          </a:p>
          <a:p>
            <a:pPr lvl="1"/>
            <a:r>
              <a:rPr lang="en-US" dirty="0" smtClean="0"/>
              <a:t>However, if someone gives us a solution, we can </a:t>
            </a:r>
            <a:r>
              <a:rPr lang="en-US" b="1" dirty="0" smtClean="0"/>
              <a:t>verify</a:t>
            </a:r>
            <a:r>
              <a:rPr lang="en-US" dirty="0" smtClean="0"/>
              <a:t> it in </a:t>
            </a:r>
            <a:r>
              <a:rPr lang="en-US" b="1" dirty="0" smtClean="0"/>
              <a:t>polynomial</a:t>
            </a:r>
            <a:r>
              <a:rPr lang="en-US" dirty="0" smtClean="0"/>
              <a:t> </a:t>
            </a:r>
            <a:r>
              <a:rPr lang="en-US" b="1" dirty="0" smtClean="0"/>
              <a:t>time</a:t>
            </a:r>
            <a:r>
              <a:rPr lang="en-US" dirty="0" smtClean="0"/>
              <a:t>.</a:t>
            </a:r>
          </a:p>
          <a:p>
            <a:pPr marL="0" indent="0">
              <a:buNone/>
            </a:pPr>
            <a:r>
              <a:rPr lang="en-US" dirty="0" smtClean="0"/>
              <a:t>But this is also NP complete:</a:t>
            </a:r>
          </a:p>
          <a:p>
            <a:pPr lvl="1"/>
            <a:r>
              <a:rPr lang="en-US" dirty="0" smtClean="0"/>
              <a:t>We can reduce </a:t>
            </a:r>
            <a:r>
              <a:rPr lang="en-US" b="1" dirty="0" smtClean="0"/>
              <a:t>other</a:t>
            </a:r>
            <a:r>
              <a:rPr lang="en-US" dirty="0" smtClean="0"/>
              <a:t> </a:t>
            </a:r>
            <a:r>
              <a:rPr lang="en-US" b="1" dirty="0" smtClean="0"/>
              <a:t>problems </a:t>
            </a:r>
            <a:r>
              <a:rPr lang="en-US" dirty="0" smtClean="0"/>
              <a:t>in</a:t>
            </a:r>
            <a:r>
              <a:rPr lang="en-US" b="1" dirty="0" smtClean="0"/>
              <a:t> NP</a:t>
            </a:r>
            <a:r>
              <a:rPr lang="en-US" dirty="0" smtClean="0"/>
              <a:t> into this problem.</a:t>
            </a:r>
          </a:p>
          <a:p>
            <a:pPr marL="0" indent="0">
              <a:buNone/>
            </a:pPr>
            <a:endParaRPr lang="en-US" dirty="0" smtClean="0"/>
          </a:p>
          <a:p>
            <a:endParaRPr lang="en-US" dirty="0"/>
          </a:p>
          <a:p>
            <a:endParaRPr lang="en-US" dirty="0" smtClean="0"/>
          </a:p>
        </p:txBody>
      </p:sp>
      <p:pic>
        <p:nvPicPr>
          <p:cNvPr id="4" name="Picture 3"/>
          <p:cNvPicPr>
            <a:picLocks noChangeAspect="1"/>
          </p:cNvPicPr>
          <p:nvPr/>
        </p:nvPicPr>
        <p:blipFill rotWithShape="1">
          <a:blip r:embed="rId2"/>
          <a:srcRect r="1049"/>
          <a:stretch/>
        </p:blipFill>
        <p:spPr>
          <a:xfrm>
            <a:off x="2986404" y="2605690"/>
            <a:ext cx="5083707" cy="681520"/>
          </a:xfrm>
          <a:prstGeom prst="rect">
            <a:avLst/>
          </a:prstGeom>
        </p:spPr>
      </p:pic>
    </p:spTree>
    <p:extLst>
      <p:ext uri="{BB962C8B-B14F-4D97-AF65-F5344CB8AC3E}">
        <p14:creationId xmlns:p14="http://schemas.microsoft.com/office/powerpoint/2010/main" val="20259895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 Complete Problems (Cont.)</a:t>
            </a:r>
          </a:p>
        </p:txBody>
      </p:sp>
      <p:sp>
        <p:nvSpPr>
          <p:cNvPr id="3" name="Content Placeholder 2"/>
          <p:cNvSpPr>
            <a:spLocks noGrp="1"/>
          </p:cNvSpPr>
          <p:nvPr>
            <p:ph idx="1"/>
          </p:nvPr>
        </p:nvSpPr>
        <p:spPr/>
        <p:txBody>
          <a:bodyPr/>
          <a:lstStyle/>
          <a:p>
            <a:pPr marL="0" indent="0">
              <a:buNone/>
            </a:pPr>
            <a:r>
              <a:rPr lang="en-US" dirty="0" smtClean="0"/>
              <a:t>The 3-SAT problem is an NP-complete problem.</a:t>
            </a:r>
          </a:p>
          <a:p>
            <a:pPr marL="0" indent="0">
              <a:buNone/>
            </a:pPr>
            <a:endParaRPr lang="en-US" dirty="0" smtClean="0"/>
          </a:p>
          <a:p>
            <a:pPr marL="0" indent="0">
              <a:buNone/>
            </a:pPr>
            <a:endParaRPr lang="en-US" dirty="0" smtClean="0"/>
          </a:p>
          <a:p>
            <a:pPr marL="0" indent="0">
              <a:buNone/>
            </a:pPr>
            <a:endParaRPr lang="en-US" dirty="0"/>
          </a:p>
          <a:p>
            <a:pPr marL="0" indent="0">
              <a:buNone/>
            </a:pPr>
            <a:r>
              <a:rPr lang="en-US" dirty="0" smtClean="0"/>
              <a:t>Stephen Cook – Cook’s Theorem.</a:t>
            </a:r>
          </a:p>
          <a:p>
            <a:pPr lvl="1"/>
            <a:r>
              <a:rPr lang="en-US" dirty="0" smtClean="0"/>
              <a:t>His </a:t>
            </a:r>
            <a:r>
              <a:rPr lang="en-US" b="1" dirty="0" smtClean="0"/>
              <a:t>theorem</a:t>
            </a:r>
            <a:r>
              <a:rPr lang="en-US" dirty="0" smtClean="0"/>
              <a:t> </a:t>
            </a:r>
            <a:r>
              <a:rPr lang="en-US" b="1" dirty="0" smtClean="0"/>
              <a:t>proved</a:t>
            </a:r>
            <a:r>
              <a:rPr lang="en-US" dirty="0" smtClean="0"/>
              <a:t> that </a:t>
            </a:r>
            <a:r>
              <a:rPr lang="en-US" b="1" dirty="0" smtClean="0"/>
              <a:t>3-SAT problem </a:t>
            </a:r>
            <a:r>
              <a:rPr lang="en-US" dirty="0" smtClean="0"/>
              <a:t>is an </a:t>
            </a:r>
            <a:r>
              <a:rPr lang="en-US" b="1" dirty="0" smtClean="0"/>
              <a:t>NP complete problem</a:t>
            </a:r>
          </a:p>
          <a:p>
            <a:pPr lvl="1"/>
            <a:r>
              <a:rPr lang="en-US" dirty="0" smtClean="0"/>
              <a:t>It means any problem in NP class can be reduced to 3-SAT.</a:t>
            </a:r>
          </a:p>
          <a:p>
            <a:pPr lvl="1"/>
            <a:r>
              <a:rPr lang="en-US" dirty="0" smtClean="0"/>
              <a:t>3-SAT – 3 Conjunctive Normal Form Satisfiability problem</a:t>
            </a:r>
          </a:p>
          <a:p>
            <a:endParaRPr lang="en-US" dirty="0"/>
          </a:p>
          <a:p>
            <a:endParaRPr lang="en-US" dirty="0" smtClean="0"/>
          </a:p>
        </p:txBody>
      </p:sp>
      <p:pic>
        <p:nvPicPr>
          <p:cNvPr id="4" name="Picture 3"/>
          <p:cNvPicPr>
            <a:picLocks noChangeAspect="1"/>
          </p:cNvPicPr>
          <p:nvPr/>
        </p:nvPicPr>
        <p:blipFill rotWithShape="1">
          <a:blip r:embed="rId2"/>
          <a:srcRect r="1049"/>
          <a:stretch/>
        </p:blipFill>
        <p:spPr>
          <a:xfrm>
            <a:off x="2986404" y="2605690"/>
            <a:ext cx="5083707" cy="681520"/>
          </a:xfrm>
          <a:prstGeom prst="rect">
            <a:avLst/>
          </a:prstGeom>
        </p:spPr>
      </p:pic>
    </p:spTree>
    <p:extLst>
      <p:ext uri="{BB962C8B-B14F-4D97-AF65-F5344CB8AC3E}">
        <p14:creationId xmlns:p14="http://schemas.microsoft.com/office/powerpoint/2010/main" val="265763161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 Complete Problems (Cont.)</a:t>
            </a:r>
          </a:p>
        </p:txBody>
      </p:sp>
      <p:sp>
        <p:nvSpPr>
          <p:cNvPr id="3" name="Content Placeholder 2"/>
          <p:cNvSpPr>
            <a:spLocks noGrp="1"/>
          </p:cNvSpPr>
          <p:nvPr>
            <p:ph idx="1"/>
          </p:nvPr>
        </p:nvSpPr>
        <p:spPr/>
        <p:txBody>
          <a:bodyPr/>
          <a:lstStyle/>
          <a:p>
            <a:pPr marL="0" indent="0">
              <a:buNone/>
            </a:pPr>
            <a:r>
              <a:rPr lang="en-US" b="1" dirty="0" smtClean="0"/>
              <a:t>Reduction</a:t>
            </a:r>
          </a:p>
          <a:p>
            <a:pPr marL="0" indent="0">
              <a:buNone/>
            </a:pPr>
            <a:r>
              <a:rPr lang="en-US" dirty="0" smtClean="0"/>
              <a:t>The Super Mario Brothers  game can be reduced to 3 SAT as well (</a:t>
            </a:r>
            <a:r>
              <a:rPr lang="en-US" dirty="0" smtClean="0">
                <a:hlinkClick r:id="rId2"/>
              </a:rPr>
              <a:t>link</a:t>
            </a:r>
            <a:r>
              <a:rPr lang="en-US" dirty="0" smtClean="0"/>
              <a:t>).</a:t>
            </a:r>
          </a:p>
          <a:p>
            <a:pPr marL="0" indent="0">
              <a:buNone/>
            </a:pPr>
            <a:endParaRPr lang="en-US" dirty="0"/>
          </a:p>
          <a:p>
            <a:pPr marL="0" indent="0">
              <a:buNone/>
            </a:pPr>
            <a:r>
              <a:rPr lang="en-US" dirty="0" smtClean="0"/>
              <a:t>However, let us choose another problem to understand the intuition behind reduction.</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3390601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lstStyle/>
          <a:p>
            <a:pPr marL="0" indent="0">
              <a:buNone/>
            </a:pPr>
            <a:r>
              <a:rPr lang="en-US" dirty="0" smtClean="0"/>
              <a:t>Some of the algorithms we have covered so far:</a:t>
            </a:r>
          </a:p>
          <a:p>
            <a:r>
              <a:rPr lang="en-US" dirty="0" smtClean="0"/>
              <a:t>Dynamic Programming</a:t>
            </a:r>
          </a:p>
          <a:p>
            <a:r>
              <a:rPr lang="en-US" dirty="0" smtClean="0"/>
              <a:t>Divide and Conquer</a:t>
            </a:r>
          </a:p>
          <a:p>
            <a:r>
              <a:rPr lang="en-US" dirty="0" smtClean="0"/>
              <a:t>Greedy </a:t>
            </a:r>
          </a:p>
          <a:p>
            <a:endParaRPr lang="en-US" dirty="0"/>
          </a:p>
        </p:txBody>
      </p:sp>
    </p:spTree>
    <p:extLst>
      <p:ext uri="{BB962C8B-B14F-4D97-AF65-F5344CB8AC3E}">
        <p14:creationId xmlns:p14="http://schemas.microsoft.com/office/powerpoint/2010/main" val="888971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Complete (Cont.)</a:t>
            </a:r>
            <a:endParaRPr lang="en-US" dirty="0"/>
          </a:p>
        </p:txBody>
      </p:sp>
      <p:sp>
        <p:nvSpPr>
          <p:cNvPr id="3" name="Content Placeholder 2"/>
          <p:cNvSpPr>
            <a:spLocks noGrp="1"/>
          </p:cNvSpPr>
          <p:nvPr>
            <p:ph idx="1"/>
          </p:nvPr>
        </p:nvSpPr>
        <p:spPr/>
        <p:txBody>
          <a:bodyPr/>
          <a:lstStyle/>
          <a:p>
            <a:pPr marL="0" indent="0">
              <a:buNone/>
            </a:pPr>
            <a:r>
              <a:rPr lang="en-US" b="1" dirty="0" smtClean="0"/>
              <a:t>Reduction (Intuition)</a:t>
            </a:r>
          </a:p>
          <a:p>
            <a:pPr marL="0" indent="0">
              <a:buNone/>
            </a:pPr>
            <a:r>
              <a:rPr lang="en-US" dirty="0" smtClean="0"/>
              <a:t>A problem in the NP set. Subset </a:t>
            </a:r>
            <a:r>
              <a:rPr lang="en-US" b="1" dirty="0" smtClean="0"/>
              <a:t>sum</a:t>
            </a:r>
            <a:r>
              <a:rPr lang="en-US" dirty="0" smtClean="0"/>
              <a:t> </a:t>
            </a:r>
            <a:r>
              <a:rPr lang="en-US" b="1" dirty="0" smtClean="0"/>
              <a:t>problem</a:t>
            </a:r>
            <a:r>
              <a:rPr lang="en-US" dirty="0" smtClean="0"/>
              <a:t>.</a:t>
            </a:r>
          </a:p>
          <a:p>
            <a:pPr marL="0" indent="0">
              <a:buNone/>
            </a:pPr>
            <a:endParaRPr lang="en-US" dirty="0" smtClean="0"/>
          </a:p>
          <a:p>
            <a:pPr marL="0" indent="0">
              <a:buNone/>
            </a:pPr>
            <a:r>
              <a:rPr lang="en-US" dirty="0" smtClean="0"/>
              <a:t>We want to check if some particular elements of the subset add up to some sum x</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80998582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Complete (Cont.)</a:t>
            </a:r>
            <a:endParaRPr lang="en-US" dirty="0"/>
          </a:p>
        </p:txBody>
      </p:sp>
      <p:sp>
        <p:nvSpPr>
          <p:cNvPr id="3" name="Content Placeholder 2"/>
          <p:cNvSpPr>
            <a:spLocks noGrp="1"/>
          </p:cNvSpPr>
          <p:nvPr>
            <p:ph idx="1"/>
          </p:nvPr>
        </p:nvSpPr>
        <p:spPr/>
        <p:txBody>
          <a:bodyPr>
            <a:normAutofit lnSpcReduction="10000"/>
          </a:bodyPr>
          <a:lstStyle/>
          <a:p>
            <a:r>
              <a:rPr lang="en-US" dirty="0" smtClean="0"/>
              <a:t>Subset sum problem:</a:t>
            </a:r>
          </a:p>
          <a:p>
            <a:pPr lvl="1"/>
            <a:r>
              <a:rPr lang="en-US" dirty="0" smtClean="0"/>
              <a:t>S= {3, 5, 10 , 2, 1, 21}  , n = 7</a:t>
            </a:r>
          </a:p>
          <a:p>
            <a:pPr lvl="1"/>
            <a:r>
              <a:rPr lang="en-US" dirty="0" smtClean="0"/>
              <a:t>Solution : X = {0, 1, 0, 1, 0, 0} – can be obtained by brute force – not in polynomial time</a:t>
            </a:r>
          </a:p>
          <a:p>
            <a:pPr lvl="1"/>
            <a:r>
              <a:rPr lang="en-US" dirty="0" smtClean="0"/>
              <a:t>If a certificate (solution) is given we can verify it in polynomial time</a:t>
            </a:r>
          </a:p>
          <a:p>
            <a:pPr lvl="1"/>
            <a:endParaRPr lang="en-US" dirty="0" smtClean="0"/>
          </a:p>
          <a:p>
            <a:r>
              <a:rPr lang="en-US" dirty="0" smtClean="0"/>
              <a:t>SAT problem:</a:t>
            </a:r>
          </a:p>
          <a:p>
            <a:pPr lvl="1"/>
            <a:r>
              <a:rPr lang="en-US" dirty="0" smtClean="0"/>
              <a:t> </a:t>
            </a:r>
          </a:p>
          <a:p>
            <a:pPr lvl="1"/>
            <a:r>
              <a:rPr lang="en-US" dirty="0" smtClean="0"/>
              <a:t>Solution : {1,1,0,0,1,0} – can be obtained by brute force – </a:t>
            </a:r>
            <a:r>
              <a:rPr lang="en-US" dirty="0"/>
              <a:t>not in </a:t>
            </a:r>
            <a:endParaRPr lang="en-US" dirty="0" smtClean="0"/>
          </a:p>
          <a:p>
            <a:pPr marL="457200" lvl="1" indent="0">
              <a:buNone/>
            </a:pPr>
            <a:r>
              <a:rPr lang="en-US" dirty="0" smtClean="0"/>
              <a:t>polynomial time</a:t>
            </a:r>
          </a:p>
          <a:p>
            <a:pPr lvl="1"/>
            <a:r>
              <a:rPr lang="en-US" dirty="0"/>
              <a:t>If a certificate (solution) is given we can verify it in polynomial time</a:t>
            </a:r>
          </a:p>
        </p:txBody>
      </p:sp>
      <p:pic>
        <p:nvPicPr>
          <p:cNvPr id="4" name="Picture 3"/>
          <p:cNvPicPr>
            <a:picLocks noChangeAspect="1"/>
          </p:cNvPicPr>
          <p:nvPr/>
        </p:nvPicPr>
        <p:blipFill rotWithShape="1">
          <a:blip r:embed="rId2"/>
          <a:srcRect l="3032" t="18702" r="1048" b="15649"/>
          <a:stretch/>
        </p:blipFill>
        <p:spPr>
          <a:xfrm>
            <a:off x="1595792" y="4327759"/>
            <a:ext cx="4500208" cy="366554"/>
          </a:xfrm>
          <a:prstGeom prst="rect">
            <a:avLst/>
          </a:prstGeom>
        </p:spPr>
      </p:pic>
    </p:spTree>
    <p:extLst>
      <p:ext uri="{BB962C8B-B14F-4D97-AF65-F5344CB8AC3E}">
        <p14:creationId xmlns:p14="http://schemas.microsoft.com/office/powerpoint/2010/main" val="67809224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Complete (Cont.)</a:t>
            </a:r>
            <a:endParaRPr lang="en-US" dirty="0"/>
          </a:p>
        </p:txBody>
      </p:sp>
      <p:sp>
        <p:nvSpPr>
          <p:cNvPr id="3" name="Content Placeholder 2"/>
          <p:cNvSpPr>
            <a:spLocks noGrp="1"/>
          </p:cNvSpPr>
          <p:nvPr>
            <p:ph idx="1"/>
          </p:nvPr>
        </p:nvSpPr>
        <p:spPr/>
        <p:txBody>
          <a:bodyPr/>
          <a:lstStyle/>
          <a:p>
            <a:pPr marL="0" indent="0">
              <a:buNone/>
            </a:pPr>
            <a:r>
              <a:rPr lang="en-US" b="1" dirty="0" smtClean="0"/>
              <a:t>Reduction (Intuition)</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cxnSp>
        <p:nvCxnSpPr>
          <p:cNvPr id="5" name="Straight Connector 4"/>
          <p:cNvCxnSpPr>
            <a:stCxn id="9" idx="3"/>
            <a:endCxn id="14" idx="7"/>
          </p:cNvCxnSpPr>
          <p:nvPr/>
        </p:nvCxnSpPr>
        <p:spPr>
          <a:xfrm flipH="1">
            <a:off x="2289698" y="2767377"/>
            <a:ext cx="769844" cy="941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9" idx="5"/>
            <a:endCxn id="25" idx="1"/>
          </p:cNvCxnSpPr>
          <p:nvPr/>
        </p:nvCxnSpPr>
        <p:spPr>
          <a:xfrm>
            <a:off x="3188858" y="2767377"/>
            <a:ext cx="726645" cy="876636"/>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032760" y="261127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133600" y="368188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3"/>
          </p:cNvCxnSpPr>
          <p:nvPr/>
        </p:nvCxnSpPr>
        <p:spPr>
          <a:xfrm flipH="1">
            <a:off x="1932259" y="3837987"/>
            <a:ext cx="228123" cy="505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5"/>
          </p:cNvCxnSpPr>
          <p:nvPr/>
        </p:nvCxnSpPr>
        <p:spPr>
          <a:xfrm>
            <a:off x="2289698" y="3837987"/>
            <a:ext cx="250759" cy="505413"/>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888721" y="361723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25" idx="3"/>
          </p:cNvCxnSpPr>
          <p:nvPr/>
        </p:nvCxnSpPr>
        <p:spPr>
          <a:xfrm flipH="1">
            <a:off x="3732623" y="3773329"/>
            <a:ext cx="182880" cy="785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5"/>
          </p:cNvCxnSpPr>
          <p:nvPr/>
        </p:nvCxnSpPr>
        <p:spPr>
          <a:xfrm>
            <a:off x="4044819" y="3773329"/>
            <a:ext cx="570547" cy="786051"/>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1829501" y="434340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stCxn id="35" idx="3"/>
            <a:endCxn id="56" idx="0"/>
          </p:cNvCxnSpPr>
          <p:nvPr/>
        </p:nvCxnSpPr>
        <p:spPr>
          <a:xfrm flipH="1">
            <a:off x="1003012" y="4499498"/>
            <a:ext cx="853271" cy="829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5" idx="5"/>
          </p:cNvCxnSpPr>
          <p:nvPr/>
        </p:nvCxnSpPr>
        <p:spPr>
          <a:xfrm flipH="1">
            <a:off x="1719965" y="4499498"/>
            <a:ext cx="265634" cy="811642"/>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2500061" y="431661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stCxn id="38" idx="3"/>
            <a:endCxn id="66" idx="0"/>
          </p:cNvCxnSpPr>
          <p:nvPr/>
        </p:nvCxnSpPr>
        <p:spPr>
          <a:xfrm>
            <a:off x="2526843" y="4472716"/>
            <a:ext cx="37876" cy="927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8" idx="5"/>
            <a:endCxn id="70" idx="1"/>
          </p:cNvCxnSpPr>
          <p:nvPr/>
        </p:nvCxnSpPr>
        <p:spPr>
          <a:xfrm>
            <a:off x="2656159" y="4472716"/>
            <a:ext cx="468041" cy="979961"/>
          </a:xfrm>
          <a:prstGeom prst="line">
            <a:avLst/>
          </a:prstGeom>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676062" y="444985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stCxn id="41" idx="3"/>
          </p:cNvCxnSpPr>
          <p:nvPr/>
        </p:nvCxnSpPr>
        <p:spPr>
          <a:xfrm>
            <a:off x="3702844" y="4605954"/>
            <a:ext cx="212659" cy="703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5"/>
            <a:endCxn id="81" idx="1"/>
          </p:cNvCxnSpPr>
          <p:nvPr/>
        </p:nvCxnSpPr>
        <p:spPr>
          <a:xfrm>
            <a:off x="3832160" y="4605954"/>
            <a:ext cx="785752" cy="722586"/>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4537797" y="453259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647183" y="4688696"/>
            <a:ext cx="1044545" cy="548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4" idx="5"/>
            <a:endCxn id="91" idx="1"/>
          </p:cNvCxnSpPr>
          <p:nvPr/>
        </p:nvCxnSpPr>
        <p:spPr>
          <a:xfrm>
            <a:off x="4693895" y="4688696"/>
            <a:ext cx="1942333" cy="471974"/>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911572" y="532947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56" idx="3"/>
          </p:cNvCxnSpPr>
          <p:nvPr/>
        </p:nvCxnSpPr>
        <p:spPr>
          <a:xfrm flipH="1">
            <a:off x="545828" y="5485573"/>
            <a:ext cx="392526" cy="622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6" idx="5"/>
          </p:cNvCxnSpPr>
          <p:nvPr/>
        </p:nvCxnSpPr>
        <p:spPr>
          <a:xfrm flipH="1">
            <a:off x="1003012" y="5485573"/>
            <a:ext cx="64658" cy="685842"/>
          </a:xfrm>
          <a:prstGeom prst="line">
            <a:avLst/>
          </a:prstGeom>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1667244" y="530926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a:stCxn id="61" idx="3"/>
          </p:cNvCxnSpPr>
          <p:nvPr/>
        </p:nvCxnSpPr>
        <p:spPr>
          <a:xfrm flipH="1">
            <a:off x="1531769" y="5465361"/>
            <a:ext cx="162257" cy="659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1" idx="5"/>
          </p:cNvCxnSpPr>
          <p:nvPr/>
        </p:nvCxnSpPr>
        <p:spPr>
          <a:xfrm>
            <a:off x="1823342" y="5465361"/>
            <a:ext cx="162257" cy="711091"/>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2473279" y="540070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p:cNvCxnSpPr>
            <a:stCxn id="66" idx="3"/>
          </p:cNvCxnSpPr>
          <p:nvPr/>
        </p:nvCxnSpPr>
        <p:spPr>
          <a:xfrm flipH="1">
            <a:off x="2337804" y="5556801"/>
            <a:ext cx="162257" cy="659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6" idx="5"/>
          </p:cNvCxnSpPr>
          <p:nvPr/>
        </p:nvCxnSpPr>
        <p:spPr>
          <a:xfrm>
            <a:off x="2629377" y="5556801"/>
            <a:ext cx="162257" cy="711091"/>
          </a:xfrm>
          <a:prstGeom prst="line">
            <a:avLst/>
          </a:prstGeom>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097418" y="542589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3"/>
          </p:cNvCxnSpPr>
          <p:nvPr/>
        </p:nvCxnSpPr>
        <p:spPr>
          <a:xfrm>
            <a:off x="3124200" y="5581993"/>
            <a:ext cx="54926" cy="6275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70" idx="5"/>
          </p:cNvCxnSpPr>
          <p:nvPr/>
        </p:nvCxnSpPr>
        <p:spPr>
          <a:xfrm>
            <a:off x="3253516" y="5581993"/>
            <a:ext cx="285521" cy="642346"/>
          </a:xfrm>
          <a:prstGeom prst="line">
            <a:avLst/>
          </a:prstGeom>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3830610" y="528248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a:stCxn id="78" idx="3"/>
          </p:cNvCxnSpPr>
          <p:nvPr/>
        </p:nvCxnSpPr>
        <p:spPr>
          <a:xfrm flipH="1">
            <a:off x="3815003" y="5438579"/>
            <a:ext cx="42389" cy="644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5"/>
          </p:cNvCxnSpPr>
          <p:nvPr/>
        </p:nvCxnSpPr>
        <p:spPr>
          <a:xfrm>
            <a:off x="3986708" y="5438579"/>
            <a:ext cx="162257" cy="711091"/>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4591130" y="530175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3"/>
          </p:cNvCxnSpPr>
          <p:nvPr/>
        </p:nvCxnSpPr>
        <p:spPr>
          <a:xfrm flipH="1">
            <a:off x="4455655" y="5457856"/>
            <a:ext cx="162257" cy="659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1" idx="5"/>
          </p:cNvCxnSpPr>
          <p:nvPr/>
        </p:nvCxnSpPr>
        <p:spPr>
          <a:xfrm>
            <a:off x="4747228" y="5457856"/>
            <a:ext cx="162257" cy="711091"/>
          </a:xfrm>
          <a:prstGeom prst="line">
            <a:avLst/>
          </a:prstGeom>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5600288" y="521782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a:stCxn id="88" idx="3"/>
          </p:cNvCxnSpPr>
          <p:nvPr/>
        </p:nvCxnSpPr>
        <p:spPr>
          <a:xfrm flipH="1">
            <a:off x="5464813" y="5373921"/>
            <a:ext cx="162257" cy="659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8" idx="5"/>
          </p:cNvCxnSpPr>
          <p:nvPr/>
        </p:nvCxnSpPr>
        <p:spPr>
          <a:xfrm>
            <a:off x="5756386" y="5373921"/>
            <a:ext cx="162257" cy="711091"/>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6609446" y="513388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p:cNvCxnSpPr>
            <a:stCxn id="91" idx="3"/>
          </p:cNvCxnSpPr>
          <p:nvPr/>
        </p:nvCxnSpPr>
        <p:spPr>
          <a:xfrm flipH="1">
            <a:off x="6473971" y="5289986"/>
            <a:ext cx="162257" cy="659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a:off x="6765544" y="5289986"/>
            <a:ext cx="162257" cy="711091"/>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432077" y="608302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95155" y="609533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425212" y="608501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880250" y="607119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277971" y="609533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675692" y="611948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3117980" y="617141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3420252" y="618677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3755675" y="602669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4080635" y="601621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4405595" y="600573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4793297" y="601621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5398121" y="591898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5820065" y="592229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385074" y="584381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6798518" y="585675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1629416" y="2925505"/>
            <a:ext cx="401072" cy="369332"/>
          </a:xfrm>
          <a:prstGeom prst="rect">
            <a:avLst/>
          </a:prstGeom>
          <a:noFill/>
        </p:spPr>
        <p:txBody>
          <a:bodyPr wrap="none" rtlCol="0">
            <a:spAutoFit/>
          </a:bodyPr>
          <a:lstStyle/>
          <a:p>
            <a:r>
              <a:rPr lang="en-US" dirty="0" smtClean="0"/>
              <a:t>x1</a:t>
            </a:r>
            <a:endParaRPr lang="en-US" dirty="0"/>
          </a:p>
        </p:txBody>
      </p:sp>
      <p:sp>
        <p:nvSpPr>
          <p:cNvPr id="116" name="TextBox 115"/>
          <p:cNvSpPr txBox="1"/>
          <p:nvPr/>
        </p:nvSpPr>
        <p:spPr>
          <a:xfrm>
            <a:off x="1454282" y="3837987"/>
            <a:ext cx="401072" cy="369332"/>
          </a:xfrm>
          <a:prstGeom prst="rect">
            <a:avLst/>
          </a:prstGeom>
          <a:noFill/>
        </p:spPr>
        <p:txBody>
          <a:bodyPr wrap="none" rtlCol="0">
            <a:spAutoFit/>
          </a:bodyPr>
          <a:lstStyle/>
          <a:p>
            <a:r>
              <a:rPr lang="en-US" dirty="0" smtClean="0"/>
              <a:t>x2</a:t>
            </a:r>
            <a:endParaRPr lang="en-US" dirty="0"/>
          </a:p>
        </p:txBody>
      </p:sp>
      <p:sp>
        <p:nvSpPr>
          <p:cNvPr id="117" name="TextBox 116"/>
          <p:cNvSpPr txBox="1"/>
          <p:nvPr/>
        </p:nvSpPr>
        <p:spPr>
          <a:xfrm>
            <a:off x="870951" y="4561826"/>
            <a:ext cx="401072" cy="369332"/>
          </a:xfrm>
          <a:prstGeom prst="rect">
            <a:avLst/>
          </a:prstGeom>
          <a:noFill/>
        </p:spPr>
        <p:txBody>
          <a:bodyPr wrap="none" rtlCol="0">
            <a:spAutoFit/>
          </a:bodyPr>
          <a:lstStyle/>
          <a:p>
            <a:r>
              <a:rPr lang="en-US" dirty="0" smtClean="0"/>
              <a:t>x3</a:t>
            </a:r>
            <a:endParaRPr lang="en-US" dirty="0"/>
          </a:p>
        </p:txBody>
      </p:sp>
      <p:sp>
        <p:nvSpPr>
          <p:cNvPr id="118" name="TextBox 117"/>
          <p:cNvSpPr txBox="1"/>
          <p:nvPr/>
        </p:nvSpPr>
        <p:spPr>
          <a:xfrm>
            <a:off x="287620" y="5285665"/>
            <a:ext cx="401072" cy="369332"/>
          </a:xfrm>
          <a:prstGeom prst="rect">
            <a:avLst/>
          </a:prstGeom>
          <a:noFill/>
        </p:spPr>
        <p:txBody>
          <a:bodyPr wrap="none" rtlCol="0">
            <a:spAutoFit/>
          </a:bodyPr>
          <a:lstStyle/>
          <a:p>
            <a:r>
              <a:rPr lang="en-US" dirty="0" smtClean="0"/>
              <a:t>x4</a:t>
            </a:r>
            <a:endParaRPr lang="en-US" dirty="0"/>
          </a:p>
        </p:txBody>
      </p:sp>
      <p:sp>
        <p:nvSpPr>
          <p:cNvPr id="119" name="TextBox 118"/>
          <p:cNvSpPr txBox="1"/>
          <p:nvPr/>
        </p:nvSpPr>
        <p:spPr>
          <a:xfrm>
            <a:off x="5169455" y="1472625"/>
            <a:ext cx="4039086" cy="1569660"/>
          </a:xfrm>
          <a:prstGeom prst="rect">
            <a:avLst/>
          </a:prstGeom>
          <a:noFill/>
        </p:spPr>
        <p:txBody>
          <a:bodyPr wrap="square" rtlCol="0">
            <a:spAutoFit/>
          </a:bodyPr>
          <a:lstStyle/>
          <a:p>
            <a:pPr algn="ctr"/>
            <a:r>
              <a:rPr lang="en-US" sz="2400" dirty="0" smtClean="0"/>
              <a:t>This can be the </a:t>
            </a:r>
            <a:r>
              <a:rPr lang="en-US" sz="2400" b="1" dirty="0" smtClean="0"/>
              <a:t>brute force </a:t>
            </a:r>
            <a:r>
              <a:rPr lang="en-US" sz="2400" dirty="0" smtClean="0"/>
              <a:t>exploration tree</a:t>
            </a:r>
          </a:p>
          <a:p>
            <a:pPr algn="ctr"/>
            <a:r>
              <a:rPr lang="en-US" sz="2400" dirty="0" smtClean="0"/>
              <a:t>For either subset sum problem or the 3 SAT problem</a:t>
            </a:r>
            <a:endParaRPr lang="en-US" sz="2400" dirty="0"/>
          </a:p>
        </p:txBody>
      </p:sp>
    </p:spTree>
    <p:extLst>
      <p:ext uri="{BB962C8B-B14F-4D97-AF65-F5344CB8AC3E}">
        <p14:creationId xmlns:p14="http://schemas.microsoft.com/office/powerpoint/2010/main" val="68558280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Complete (Cont.)</a:t>
            </a:r>
            <a:endParaRPr lang="en-US" dirty="0"/>
          </a:p>
        </p:txBody>
      </p:sp>
      <p:sp>
        <p:nvSpPr>
          <p:cNvPr id="3" name="Content Placeholder 2"/>
          <p:cNvSpPr>
            <a:spLocks noGrp="1"/>
          </p:cNvSpPr>
          <p:nvPr>
            <p:ph idx="1"/>
          </p:nvPr>
        </p:nvSpPr>
        <p:spPr/>
        <p:txBody>
          <a:bodyPr/>
          <a:lstStyle/>
          <a:p>
            <a:pPr marL="0" indent="0">
              <a:buNone/>
            </a:pPr>
            <a:r>
              <a:rPr lang="en-US" b="1" dirty="0" smtClean="0"/>
              <a:t>Reduction (Intuition)</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cxnSp>
        <p:nvCxnSpPr>
          <p:cNvPr id="5" name="Straight Connector 4"/>
          <p:cNvCxnSpPr>
            <a:stCxn id="9" idx="3"/>
            <a:endCxn id="14" idx="7"/>
          </p:cNvCxnSpPr>
          <p:nvPr/>
        </p:nvCxnSpPr>
        <p:spPr>
          <a:xfrm flipH="1">
            <a:off x="2289698" y="2767377"/>
            <a:ext cx="769844" cy="941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9" idx="5"/>
            <a:endCxn id="25" idx="1"/>
          </p:cNvCxnSpPr>
          <p:nvPr/>
        </p:nvCxnSpPr>
        <p:spPr>
          <a:xfrm>
            <a:off x="3188858" y="2767377"/>
            <a:ext cx="726645" cy="876636"/>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032760" y="261127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133600" y="368188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3"/>
          </p:cNvCxnSpPr>
          <p:nvPr/>
        </p:nvCxnSpPr>
        <p:spPr>
          <a:xfrm flipH="1">
            <a:off x="1932259" y="3837987"/>
            <a:ext cx="228123" cy="505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5"/>
          </p:cNvCxnSpPr>
          <p:nvPr/>
        </p:nvCxnSpPr>
        <p:spPr>
          <a:xfrm>
            <a:off x="2289698" y="3837987"/>
            <a:ext cx="250759" cy="505413"/>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888721" y="361723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25" idx="3"/>
          </p:cNvCxnSpPr>
          <p:nvPr/>
        </p:nvCxnSpPr>
        <p:spPr>
          <a:xfrm flipH="1">
            <a:off x="3732623" y="3773329"/>
            <a:ext cx="182880" cy="785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5"/>
          </p:cNvCxnSpPr>
          <p:nvPr/>
        </p:nvCxnSpPr>
        <p:spPr>
          <a:xfrm>
            <a:off x="4044819" y="3773329"/>
            <a:ext cx="570547" cy="786051"/>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1829501" y="434340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stCxn id="35" idx="3"/>
            <a:endCxn id="56" idx="0"/>
          </p:cNvCxnSpPr>
          <p:nvPr/>
        </p:nvCxnSpPr>
        <p:spPr>
          <a:xfrm flipH="1">
            <a:off x="1003012" y="4499498"/>
            <a:ext cx="853271" cy="829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5" idx="5"/>
          </p:cNvCxnSpPr>
          <p:nvPr/>
        </p:nvCxnSpPr>
        <p:spPr>
          <a:xfrm flipH="1">
            <a:off x="1719965" y="4499498"/>
            <a:ext cx="265634" cy="811642"/>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2500061" y="431661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stCxn id="38" idx="3"/>
            <a:endCxn id="66" idx="0"/>
          </p:cNvCxnSpPr>
          <p:nvPr/>
        </p:nvCxnSpPr>
        <p:spPr>
          <a:xfrm>
            <a:off x="2526843" y="4472716"/>
            <a:ext cx="37876" cy="927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8" idx="5"/>
            <a:endCxn id="70" idx="1"/>
          </p:cNvCxnSpPr>
          <p:nvPr/>
        </p:nvCxnSpPr>
        <p:spPr>
          <a:xfrm>
            <a:off x="2656159" y="4472716"/>
            <a:ext cx="468041" cy="979961"/>
          </a:xfrm>
          <a:prstGeom prst="line">
            <a:avLst/>
          </a:prstGeom>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676062" y="444985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stCxn id="41" idx="3"/>
          </p:cNvCxnSpPr>
          <p:nvPr/>
        </p:nvCxnSpPr>
        <p:spPr>
          <a:xfrm>
            <a:off x="3702844" y="4605954"/>
            <a:ext cx="212659" cy="703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5"/>
            <a:endCxn id="81" idx="1"/>
          </p:cNvCxnSpPr>
          <p:nvPr/>
        </p:nvCxnSpPr>
        <p:spPr>
          <a:xfrm>
            <a:off x="3832160" y="4605954"/>
            <a:ext cx="785752" cy="722586"/>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4537797" y="453259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647183" y="4688696"/>
            <a:ext cx="1044545" cy="548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4" idx="5"/>
            <a:endCxn id="91" idx="1"/>
          </p:cNvCxnSpPr>
          <p:nvPr/>
        </p:nvCxnSpPr>
        <p:spPr>
          <a:xfrm>
            <a:off x="4693895" y="4688696"/>
            <a:ext cx="1942333" cy="471974"/>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911572" y="532947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56" idx="3"/>
          </p:cNvCxnSpPr>
          <p:nvPr/>
        </p:nvCxnSpPr>
        <p:spPr>
          <a:xfrm flipH="1">
            <a:off x="545828" y="5485573"/>
            <a:ext cx="392526" cy="622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6" idx="5"/>
          </p:cNvCxnSpPr>
          <p:nvPr/>
        </p:nvCxnSpPr>
        <p:spPr>
          <a:xfrm flipH="1">
            <a:off x="1003012" y="5485573"/>
            <a:ext cx="64658" cy="685842"/>
          </a:xfrm>
          <a:prstGeom prst="line">
            <a:avLst/>
          </a:prstGeom>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1667244" y="530926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a:stCxn id="61" idx="3"/>
          </p:cNvCxnSpPr>
          <p:nvPr/>
        </p:nvCxnSpPr>
        <p:spPr>
          <a:xfrm flipH="1">
            <a:off x="1531769" y="5465361"/>
            <a:ext cx="162257" cy="659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1" idx="5"/>
          </p:cNvCxnSpPr>
          <p:nvPr/>
        </p:nvCxnSpPr>
        <p:spPr>
          <a:xfrm>
            <a:off x="1823342" y="5465361"/>
            <a:ext cx="162257" cy="711091"/>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2473279" y="540070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p:cNvCxnSpPr>
            <a:stCxn id="66" idx="3"/>
          </p:cNvCxnSpPr>
          <p:nvPr/>
        </p:nvCxnSpPr>
        <p:spPr>
          <a:xfrm flipH="1">
            <a:off x="2337804" y="5556801"/>
            <a:ext cx="162257" cy="659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6" idx="5"/>
          </p:cNvCxnSpPr>
          <p:nvPr/>
        </p:nvCxnSpPr>
        <p:spPr>
          <a:xfrm>
            <a:off x="2629377" y="5556801"/>
            <a:ext cx="162257" cy="711091"/>
          </a:xfrm>
          <a:prstGeom prst="line">
            <a:avLst/>
          </a:prstGeom>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097418" y="542589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3"/>
          </p:cNvCxnSpPr>
          <p:nvPr/>
        </p:nvCxnSpPr>
        <p:spPr>
          <a:xfrm>
            <a:off x="3124200" y="5581993"/>
            <a:ext cx="54926" cy="6275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70" idx="5"/>
          </p:cNvCxnSpPr>
          <p:nvPr/>
        </p:nvCxnSpPr>
        <p:spPr>
          <a:xfrm>
            <a:off x="3253516" y="5581993"/>
            <a:ext cx="285521" cy="642346"/>
          </a:xfrm>
          <a:prstGeom prst="line">
            <a:avLst/>
          </a:prstGeom>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3830610" y="528248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a:stCxn id="78" idx="3"/>
          </p:cNvCxnSpPr>
          <p:nvPr/>
        </p:nvCxnSpPr>
        <p:spPr>
          <a:xfrm flipH="1">
            <a:off x="3815003" y="5438579"/>
            <a:ext cx="42389" cy="644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5"/>
          </p:cNvCxnSpPr>
          <p:nvPr/>
        </p:nvCxnSpPr>
        <p:spPr>
          <a:xfrm>
            <a:off x="3986708" y="5438579"/>
            <a:ext cx="162257" cy="711091"/>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4591130" y="530175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3"/>
          </p:cNvCxnSpPr>
          <p:nvPr/>
        </p:nvCxnSpPr>
        <p:spPr>
          <a:xfrm flipH="1">
            <a:off x="4455655" y="5457856"/>
            <a:ext cx="162257" cy="659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1" idx="5"/>
          </p:cNvCxnSpPr>
          <p:nvPr/>
        </p:nvCxnSpPr>
        <p:spPr>
          <a:xfrm>
            <a:off x="4747228" y="5457856"/>
            <a:ext cx="162257" cy="711091"/>
          </a:xfrm>
          <a:prstGeom prst="line">
            <a:avLst/>
          </a:prstGeom>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5600288" y="521782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a:stCxn id="88" idx="3"/>
          </p:cNvCxnSpPr>
          <p:nvPr/>
        </p:nvCxnSpPr>
        <p:spPr>
          <a:xfrm flipH="1">
            <a:off x="5464813" y="5373921"/>
            <a:ext cx="162257" cy="659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8" idx="5"/>
          </p:cNvCxnSpPr>
          <p:nvPr/>
        </p:nvCxnSpPr>
        <p:spPr>
          <a:xfrm>
            <a:off x="5756386" y="5373921"/>
            <a:ext cx="162257" cy="711091"/>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6609446" y="513388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p:cNvCxnSpPr>
            <a:stCxn id="91" idx="3"/>
          </p:cNvCxnSpPr>
          <p:nvPr/>
        </p:nvCxnSpPr>
        <p:spPr>
          <a:xfrm flipH="1">
            <a:off x="6473971" y="5289986"/>
            <a:ext cx="162257" cy="659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a:off x="6765544" y="5289986"/>
            <a:ext cx="162257" cy="711091"/>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432077" y="608302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95155" y="609533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425212" y="608501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880250" y="607119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277971" y="609533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675692" y="611948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3117980" y="617141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3420252" y="618677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3755675" y="602669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4080635" y="601621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4405595" y="600573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4793297" y="601621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5398121" y="591898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5820065" y="592229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385074" y="584381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6798518" y="585675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1629416" y="2925505"/>
            <a:ext cx="401072" cy="369332"/>
          </a:xfrm>
          <a:prstGeom prst="rect">
            <a:avLst/>
          </a:prstGeom>
          <a:noFill/>
        </p:spPr>
        <p:txBody>
          <a:bodyPr wrap="none" rtlCol="0">
            <a:spAutoFit/>
          </a:bodyPr>
          <a:lstStyle/>
          <a:p>
            <a:r>
              <a:rPr lang="en-US" dirty="0" smtClean="0"/>
              <a:t>x1</a:t>
            </a:r>
            <a:endParaRPr lang="en-US" dirty="0"/>
          </a:p>
        </p:txBody>
      </p:sp>
      <p:sp>
        <p:nvSpPr>
          <p:cNvPr id="116" name="TextBox 115"/>
          <p:cNvSpPr txBox="1"/>
          <p:nvPr/>
        </p:nvSpPr>
        <p:spPr>
          <a:xfrm>
            <a:off x="1454282" y="3837987"/>
            <a:ext cx="401072" cy="369332"/>
          </a:xfrm>
          <a:prstGeom prst="rect">
            <a:avLst/>
          </a:prstGeom>
          <a:noFill/>
        </p:spPr>
        <p:txBody>
          <a:bodyPr wrap="none" rtlCol="0">
            <a:spAutoFit/>
          </a:bodyPr>
          <a:lstStyle/>
          <a:p>
            <a:r>
              <a:rPr lang="en-US" dirty="0" smtClean="0"/>
              <a:t>x2</a:t>
            </a:r>
            <a:endParaRPr lang="en-US" dirty="0"/>
          </a:p>
        </p:txBody>
      </p:sp>
      <p:sp>
        <p:nvSpPr>
          <p:cNvPr id="117" name="TextBox 116"/>
          <p:cNvSpPr txBox="1"/>
          <p:nvPr/>
        </p:nvSpPr>
        <p:spPr>
          <a:xfrm>
            <a:off x="870951" y="4561826"/>
            <a:ext cx="401072" cy="369332"/>
          </a:xfrm>
          <a:prstGeom prst="rect">
            <a:avLst/>
          </a:prstGeom>
          <a:noFill/>
        </p:spPr>
        <p:txBody>
          <a:bodyPr wrap="none" rtlCol="0">
            <a:spAutoFit/>
          </a:bodyPr>
          <a:lstStyle/>
          <a:p>
            <a:r>
              <a:rPr lang="en-US" dirty="0" smtClean="0"/>
              <a:t>x3</a:t>
            </a:r>
            <a:endParaRPr lang="en-US" dirty="0"/>
          </a:p>
        </p:txBody>
      </p:sp>
      <p:sp>
        <p:nvSpPr>
          <p:cNvPr id="118" name="TextBox 117"/>
          <p:cNvSpPr txBox="1"/>
          <p:nvPr/>
        </p:nvSpPr>
        <p:spPr>
          <a:xfrm>
            <a:off x="287620" y="5285665"/>
            <a:ext cx="401072" cy="369332"/>
          </a:xfrm>
          <a:prstGeom prst="rect">
            <a:avLst/>
          </a:prstGeom>
          <a:noFill/>
        </p:spPr>
        <p:txBody>
          <a:bodyPr wrap="none" rtlCol="0">
            <a:spAutoFit/>
          </a:bodyPr>
          <a:lstStyle/>
          <a:p>
            <a:r>
              <a:rPr lang="en-US" dirty="0" smtClean="0"/>
              <a:t>x4</a:t>
            </a:r>
            <a:endParaRPr lang="en-US" dirty="0"/>
          </a:p>
        </p:txBody>
      </p:sp>
      <p:sp>
        <p:nvSpPr>
          <p:cNvPr id="73" name="TextBox 72"/>
          <p:cNvSpPr txBox="1"/>
          <p:nvPr/>
        </p:nvSpPr>
        <p:spPr>
          <a:xfrm>
            <a:off x="6765544" y="3142033"/>
            <a:ext cx="4039086" cy="1569660"/>
          </a:xfrm>
          <a:prstGeom prst="rect">
            <a:avLst/>
          </a:prstGeom>
          <a:noFill/>
        </p:spPr>
        <p:txBody>
          <a:bodyPr wrap="square" rtlCol="0">
            <a:spAutoFit/>
          </a:bodyPr>
          <a:lstStyle/>
          <a:p>
            <a:pPr algn="ctr"/>
            <a:r>
              <a:rPr lang="en-US" sz="2400" dirty="0" smtClean="0"/>
              <a:t>Thus we can reduce, the sum of subsets problem to NP 3-Sat problem.</a:t>
            </a:r>
            <a:r>
              <a:rPr lang="en-US" sz="2400" dirty="0"/>
              <a:t> </a:t>
            </a:r>
            <a:r>
              <a:rPr lang="en-US" sz="2400" dirty="0" smtClean="0"/>
              <a:t>This is because the </a:t>
            </a:r>
            <a:r>
              <a:rPr lang="en-US" sz="2400" dirty="0" err="1" smtClean="0"/>
              <a:t>varaibles</a:t>
            </a:r>
            <a:r>
              <a:rPr lang="en-US" sz="2400" dirty="0" smtClean="0"/>
              <a:t> and steps are same.</a:t>
            </a:r>
          </a:p>
        </p:txBody>
      </p:sp>
      <p:sp>
        <p:nvSpPr>
          <p:cNvPr id="74" name="TextBox 73"/>
          <p:cNvSpPr txBox="1"/>
          <p:nvPr/>
        </p:nvSpPr>
        <p:spPr>
          <a:xfrm>
            <a:off x="5169455" y="1472625"/>
            <a:ext cx="4039086" cy="1569660"/>
          </a:xfrm>
          <a:prstGeom prst="rect">
            <a:avLst/>
          </a:prstGeom>
          <a:noFill/>
        </p:spPr>
        <p:txBody>
          <a:bodyPr wrap="square" rtlCol="0">
            <a:spAutoFit/>
          </a:bodyPr>
          <a:lstStyle/>
          <a:p>
            <a:pPr algn="ctr"/>
            <a:r>
              <a:rPr lang="en-US" sz="2400" dirty="0" smtClean="0"/>
              <a:t>This can be the </a:t>
            </a:r>
            <a:r>
              <a:rPr lang="en-US" sz="2400" b="1" dirty="0" smtClean="0"/>
              <a:t>brute force </a:t>
            </a:r>
            <a:r>
              <a:rPr lang="en-US" sz="2400" dirty="0" smtClean="0"/>
              <a:t>exploration tree</a:t>
            </a:r>
          </a:p>
          <a:p>
            <a:pPr algn="ctr"/>
            <a:r>
              <a:rPr lang="en-US" sz="2400" dirty="0" smtClean="0"/>
              <a:t>For </a:t>
            </a:r>
            <a:r>
              <a:rPr lang="en-US" sz="2400" b="1" dirty="0" smtClean="0"/>
              <a:t>either</a:t>
            </a:r>
            <a:r>
              <a:rPr lang="en-US" sz="2400" dirty="0" smtClean="0"/>
              <a:t> subset sum problem or the 3 SAT problem</a:t>
            </a:r>
            <a:endParaRPr lang="en-US" sz="2400" dirty="0"/>
          </a:p>
        </p:txBody>
      </p:sp>
    </p:spTree>
    <p:extLst>
      <p:ext uri="{BB962C8B-B14F-4D97-AF65-F5344CB8AC3E}">
        <p14:creationId xmlns:p14="http://schemas.microsoft.com/office/powerpoint/2010/main" val="54343531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Complete (Cont.)</a:t>
            </a:r>
            <a:endParaRPr lang="en-US" dirty="0"/>
          </a:p>
        </p:txBody>
      </p:sp>
      <p:sp>
        <p:nvSpPr>
          <p:cNvPr id="3" name="Content Placeholder 2"/>
          <p:cNvSpPr>
            <a:spLocks noGrp="1"/>
          </p:cNvSpPr>
          <p:nvPr>
            <p:ph idx="1"/>
          </p:nvPr>
        </p:nvSpPr>
        <p:spPr/>
        <p:txBody>
          <a:bodyPr/>
          <a:lstStyle/>
          <a:p>
            <a:pPr marL="0" indent="0">
              <a:buNone/>
            </a:pPr>
            <a:r>
              <a:rPr lang="en-US" b="1" dirty="0" smtClean="0"/>
              <a:t>Reduction (Intuition)</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cxnSp>
        <p:nvCxnSpPr>
          <p:cNvPr id="5" name="Straight Connector 4"/>
          <p:cNvCxnSpPr>
            <a:stCxn id="9" idx="3"/>
            <a:endCxn id="14" idx="7"/>
          </p:cNvCxnSpPr>
          <p:nvPr/>
        </p:nvCxnSpPr>
        <p:spPr>
          <a:xfrm flipH="1">
            <a:off x="2289698" y="2767377"/>
            <a:ext cx="769844" cy="941294"/>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a:stCxn id="9" idx="5"/>
            <a:endCxn id="25" idx="1"/>
          </p:cNvCxnSpPr>
          <p:nvPr/>
        </p:nvCxnSpPr>
        <p:spPr>
          <a:xfrm>
            <a:off x="3188858" y="2767377"/>
            <a:ext cx="726645" cy="876636"/>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p:cNvSpPr/>
          <p:nvPr/>
        </p:nvSpPr>
        <p:spPr>
          <a:xfrm>
            <a:off x="3032760" y="261127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2133600" y="3681889"/>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p:cNvCxnSpPr>
            <a:stCxn id="14" idx="3"/>
          </p:cNvCxnSpPr>
          <p:nvPr/>
        </p:nvCxnSpPr>
        <p:spPr>
          <a:xfrm flipH="1">
            <a:off x="1932259" y="3837987"/>
            <a:ext cx="228123" cy="5054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4" idx="5"/>
          </p:cNvCxnSpPr>
          <p:nvPr/>
        </p:nvCxnSpPr>
        <p:spPr>
          <a:xfrm>
            <a:off x="2289698" y="3837987"/>
            <a:ext cx="250759" cy="505413"/>
          </a:xfrm>
          <a:prstGeom prst="line">
            <a:avLst/>
          </a:prstGeom>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3888721" y="361723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p:cNvCxnSpPr>
            <a:stCxn id="25" idx="3"/>
          </p:cNvCxnSpPr>
          <p:nvPr/>
        </p:nvCxnSpPr>
        <p:spPr>
          <a:xfrm flipH="1">
            <a:off x="3732623" y="3773329"/>
            <a:ext cx="182880" cy="7851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25" idx="5"/>
          </p:cNvCxnSpPr>
          <p:nvPr/>
        </p:nvCxnSpPr>
        <p:spPr>
          <a:xfrm>
            <a:off x="4044819" y="3773329"/>
            <a:ext cx="570547" cy="786051"/>
          </a:xfrm>
          <a:prstGeom prst="line">
            <a:avLst/>
          </a:prstGeom>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1829501" y="434340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stCxn id="35" idx="3"/>
            <a:endCxn id="56" idx="0"/>
          </p:cNvCxnSpPr>
          <p:nvPr/>
        </p:nvCxnSpPr>
        <p:spPr>
          <a:xfrm flipH="1">
            <a:off x="1003012" y="4499498"/>
            <a:ext cx="853271" cy="82997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5" idx="5"/>
          </p:cNvCxnSpPr>
          <p:nvPr/>
        </p:nvCxnSpPr>
        <p:spPr>
          <a:xfrm flipH="1">
            <a:off x="1719965" y="4499498"/>
            <a:ext cx="265634" cy="811642"/>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p:cNvSpPr/>
          <p:nvPr/>
        </p:nvSpPr>
        <p:spPr>
          <a:xfrm>
            <a:off x="2500061" y="431661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 name="Straight Connector 38"/>
          <p:cNvCxnSpPr>
            <a:stCxn id="38" idx="3"/>
            <a:endCxn id="66" idx="0"/>
          </p:cNvCxnSpPr>
          <p:nvPr/>
        </p:nvCxnSpPr>
        <p:spPr>
          <a:xfrm>
            <a:off x="2526843" y="4472716"/>
            <a:ext cx="37876" cy="9279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8" idx="5"/>
            <a:endCxn id="70" idx="1"/>
          </p:cNvCxnSpPr>
          <p:nvPr/>
        </p:nvCxnSpPr>
        <p:spPr>
          <a:xfrm>
            <a:off x="2656159" y="4472716"/>
            <a:ext cx="468041" cy="979961"/>
          </a:xfrm>
          <a:prstGeom prst="line">
            <a:avLst/>
          </a:prstGeom>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3676062" y="444985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Connector 41"/>
          <p:cNvCxnSpPr>
            <a:stCxn id="41" idx="3"/>
          </p:cNvCxnSpPr>
          <p:nvPr/>
        </p:nvCxnSpPr>
        <p:spPr>
          <a:xfrm>
            <a:off x="3702844" y="4605954"/>
            <a:ext cx="212659" cy="7033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41" idx="5"/>
            <a:endCxn id="81" idx="1"/>
          </p:cNvCxnSpPr>
          <p:nvPr/>
        </p:nvCxnSpPr>
        <p:spPr>
          <a:xfrm>
            <a:off x="3832160" y="4605954"/>
            <a:ext cx="785752" cy="722586"/>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p:cNvSpPr/>
          <p:nvPr/>
        </p:nvSpPr>
        <p:spPr>
          <a:xfrm>
            <a:off x="4537797" y="453259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5" name="Straight Connector 44"/>
          <p:cNvCxnSpPr/>
          <p:nvPr/>
        </p:nvCxnSpPr>
        <p:spPr>
          <a:xfrm>
            <a:off x="4647183" y="4688696"/>
            <a:ext cx="1044545" cy="5489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4" idx="5"/>
            <a:endCxn id="91" idx="1"/>
          </p:cNvCxnSpPr>
          <p:nvPr/>
        </p:nvCxnSpPr>
        <p:spPr>
          <a:xfrm>
            <a:off x="4693895" y="4688696"/>
            <a:ext cx="1942333" cy="471974"/>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911572" y="532947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7" name="Straight Connector 56"/>
          <p:cNvCxnSpPr>
            <a:stCxn id="56" idx="3"/>
          </p:cNvCxnSpPr>
          <p:nvPr/>
        </p:nvCxnSpPr>
        <p:spPr>
          <a:xfrm flipH="1">
            <a:off x="545828" y="5485573"/>
            <a:ext cx="392526" cy="622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6" idx="5"/>
          </p:cNvCxnSpPr>
          <p:nvPr/>
        </p:nvCxnSpPr>
        <p:spPr>
          <a:xfrm flipH="1">
            <a:off x="1003012" y="5485573"/>
            <a:ext cx="64658" cy="685842"/>
          </a:xfrm>
          <a:prstGeom prst="line">
            <a:avLst/>
          </a:prstGeom>
        </p:spPr>
        <p:style>
          <a:lnRef idx="1">
            <a:schemeClr val="accent1"/>
          </a:lnRef>
          <a:fillRef idx="0">
            <a:schemeClr val="accent1"/>
          </a:fillRef>
          <a:effectRef idx="0">
            <a:schemeClr val="accent1"/>
          </a:effectRef>
          <a:fontRef idx="minor">
            <a:schemeClr val="tx1"/>
          </a:fontRef>
        </p:style>
      </p:cxnSp>
      <p:sp>
        <p:nvSpPr>
          <p:cNvPr id="61" name="Oval 60"/>
          <p:cNvSpPr/>
          <p:nvPr/>
        </p:nvSpPr>
        <p:spPr>
          <a:xfrm>
            <a:off x="1667244" y="530926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2" name="Straight Connector 61"/>
          <p:cNvCxnSpPr>
            <a:stCxn id="61" idx="3"/>
          </p:cNvCxnSpPr>
          <p:nvPr/>
        </p:nvCxnSpPr>
        <p:spPr>
          <a:xfrm flipH="1">
            <a:off x="1531769" y="5465361"/>
            <a:ext cx="162257" cy="659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a:stCxn id="61" idx="5"/>
          </p:cNvCxnSpPr>
          <p:nvPr/>
        </p:nvCxnSpPr>
        <p:spPr>
          <a:xfrm>
            <a:off x="1823342" y="5465361"/>
            <a:ext cx="162257" cy="711091"/>
          </a:xfrm>
          <a:prstGeom prst="line">
            <a:avLst/>
          </a:prstGeom>
        </p:spPr>
        <p:style>
          <a:lnRef idx="1">
            <a:schemeClr val="accent1"/>
          </a:lnRef>
          <a:fillRef idx="0">
            <a:schemeClr val="accent1"/>
          </a:fillRef>
          <a:effectRef idx="0">
            <a:schemeClr val="accent1"/>
          </a:effectRef>
          <a:fontRef idx="minor">
            <a:schemeClr val="tx1"/>
          </a:fontRef>
        </p:style>
      </p:cxnSp>
      <p:sp>
        <p:nvSpPr>
          <p:cNvPr id="66" name="Oval 65"/>
          <p:cNvSpPr/>
          <p:nvPr/>
        </p:nvSpPr>
        <p:spPr>
          <a:xfrm>
            <a:off x="2473279" y="540070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p:cNvCxnSpPr>
            <a:stCxn id="66" idx="3"/>
          </p:cNvCxnSpPr>
          <p:nvPr/>
        </p:nvCxnSpPr>
        <p:spPr>
          <a:xfrm flipH="1">
            <a:off x="2337804" y="5556801"/>
            <a:ext cx="162257" cy="659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66" idx="5"/>
          </p:cNvCxnSpPr>
          <p:nvPr/>
        </p:nvCxnSpPr>
        <p:spPr>
          <a:xfrm>
            <a:off x="2629377" y="5556801"/>
            <a:ext cx="162257" cy="711091"/>
          </a:xfrm>
          <a:prstGeom prst="line">
            <a:avLst/>
          </a:prstGeom>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3097418" y="542589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Connector 70"/>
          <p:cNvCxnSpPr>
            <a:stCxn id="70" idx="3"/>
          </p:cNvCxnSpPr>
          <p:nvPr/>
        </p:nvCxnSpPr>
        <p:spPr>
          <a:xfrm>
            <a:off x="3124200" y="5581993"/>
            <a:ext cx="54926" cy="627583"/>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70" idx="5"/>
          </p:cNvCxnSpPr>
          <p:nvPr/>
        </p:nvCxnSpPr>
        <p:spPr>
          <a:xfrm>
            <a:off x="3253516" y="5581993"/>
            <a:ext cx="285521" cy="642346"/>
          </a:xfrm>
          <a:prstGeom prst="line">
            <a:avLst/>
          </a:prstGeom>
        </p:spPr>
        <p:style>
          <a:lnRef idx="1">
            <a:schemeClr val="accent1"/>
          </a:lnRef>
          <a:fillRef idx="0">
            <a:schemeClr val="accent1"/>
          </a:fillRef>
          <a:effectRef idx="0">
            <a:schemeClr val="accent1"/>
          </a:effectRef>
          <a:fontRef idx="minor">
            <a:schemeClr val="tx1"/>
          </a:fontRef>
        </p:style>
      </p:cxnSp>
      <p:sp>
        <p:nvSpPr>
          <p:cNvPr id="78" name="Oval 77"/>
          <p:cNvSpPr/>
          <p:nvPr/>
        </p:nvSpPr>
        <p:spPr>
          <a:xfrm>
            <a:off x="3830610" y="5282481"/>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9" name="Straight Connector 78"/>
          <p:cNvCxnSpPr>
            <a:stCxn id="78" idx="3"/>
          </p:cNvCxnSpPr>
          <p:nvPr/>
        </p:nvCxnSpPr>
        <p:spPr>
          <a:xfrm flipH="1">
            <a:off x="3815003" y="5438579"/>
            <a:ext cx="42389" cy="644444"/>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a:stCxn id="78" idx="5"/>
          </p:cNvCxnSpPr>
          <p:nvPr/>
        </p:nvCxnSpPr>
        <p:spPr>
          <a:xfrm>
            <a:off x="3986708" y="5438579"/>
            <a:ext cx="162257" cy="711091"/>
          </a:xfrm>
          <a:prstGeom prst="line">
            <a:avLst/>
          </a:prstGeom>
        </p:spPr>
        <p:style>
          <a:lnRef idx="1">
            <a:schemeClr val="accent1"/>
          </a:lnRef>
          <a:fillRef idx="0">
            <a:schemeClr val="accent1"/>
          </a:fillRef>
          <a:effectRef idx="0">
            <a:schemeClr val="accent1"/>
          </a:effectRef>
          <a:fontRef idx="minor">
            <a:schemeClr val="tx1"/>
          </a:fontRef>
        </p:style>
      </p:cxnSp>
      <p:sp>
        <p:nvSpPr>
          <p:cNvPr id="81" name="Oval 80"/>
          <p:cNvSpPr/>
          <p:nvPr/>
        </p:nvSpPr>
        <p:spPr>
          <a:xfrm>
            <a:off x="4591130" y="530175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a:stCxn id="81" idx="3"/>
          </p:cNvCxnSpPr>
          <p:nvPr/>
        </p:nvCxnSpPr>
        <p:spPr>
          <a:xfrm flipH="1">
            <a:off x="4455655" y="5457856"/>
            <a:ext cx="162257" cy="659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p:cNvCxnSpPr>
            <a:stCxn id="81" idx="5"/>
          </p:cNvCxnSpPr>
          <p:nvPr/>
        </p:nvCxnSpPr>
        <p:spPr>
          <a:xfrm>
            <a:off x="4747228" y="5457856"/>
            <a:ext cx="162257" cy="711091"/>
          </a:xfrm>
          <a:prstGeom prst="line">
            <a:avLst/>
          </a:prstGeom>
        </p:spPr>
        <p:style>
          <a:lnRef idx="1">
            <a:schemeClr val="accent1"/>
          </a:lnRef>
          <a:fillRef idx="0">
            <a:schemeClr val="accent1"/>
          </a:fillRef>
          <a:effectRef idx="0">
            <a:schemeClr val="accent1"/>
          </a:effectRef>
          <a:fontRef idx="minor">
            <a:schemeClr val="tx1"/>
          </a:fontRef>
        </p:style>
      </p:cxnSp>
      <p:sp>
        <p:nvSpPr>
          <p:cNvPr id="88" name="Oval 87"/>
          <p:cNvSpPr/>
          <p:nvPr/>
        </p:nvSpPr>
        <p:spPr>
          <a:xfrm>
            <a:off x="5600288" y="521782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Connector 88"/>
          <p:cNvCxnSpPr>
            <a:stCxn id="88" idx="3"/>
          </p:cNvCxnSpPr>
          <p:nvPr/>
        </p:nvCxnSpPr>
        <p:spPr>
          <a:xfrm flipH="1">
            <a:off x="5464813" y="5373921"/>
            <a:ext cx="162257" cy="659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88" idx="5"/>
          </p:cNvCxnSpPr>
          <p:nvPr/>
        </p:nvCxnSpPr>
        <p:spPr>
          <a:xfrm>
            <a:off x="5756386" y="5373921"/>
            <a:ext cx="162257" cy="711091"/>
          </a:xfrm>
          <a:prstGeom prst="line">
            <a:avLst/>
          </a:prstGeom>
        </p:spPr>
        <p:style>
          <a:lnRef idx="1">
            <a:schemeClr val="accent1"/>
          </a:lnRef>
          <a:fillRef idx="0">
            <a:schemeClr val="accent1"/>
          </a:fillRef>
          <a:effectRef idx="0">
            <a:schemeClr val="accent1"/>
          </a:effectRef>
          <a:fontRef idx="minor">
            <a:schemeClr val="tx1"/>
          </a:fontRef>
        </p:style>
      </p:cxnSp>
      <p:sp>
        <p:nvSpPr>
          <p:cNvPr id="91" name="Oval 90"/>
          <p:cNvSpPr/>
          <p:nvPr/>
        </p:nvSpPr>
        <p:spPr>
          <a:xfrm>
            <a:off x="6609446" y="513388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Connector 91"/>
          <p:cNvCxnSpPr>
            <a:stCxn id="91" idx="3"/>
          </p:cNvCxnSpPr>
          <p:nvPr/>
        </p:nvCxnSpPr>
        <p:spPr>
          <a:xfrm flipH="1">
            <a:off x="6473971" y="5289986"/>
            <a:ext cx="162257" cy="659060"/>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a:stCxn id="91" idx="5"/>
          </p:cNvCxnSpPr>
          <p:nvPr/>
        </p:nvCxnSpPr>
        <p:spPr>
          <a:xfrm>
            <a:off x="6765544" y="5289986"/>
            <a:ext cx="162257" cy="711091"/>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p:cNvSpPr/>
          <p:nvPr/>
        </p:nvSpPr>
        <p:spPr>
          <a:xfrm>
            <a:off x="432077" y="608302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95155" y="609533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p:cNvSpPr/>
          <p:nvPr/>
        </p:nvSpPr>
        <p:spPr>
          <a:xfrm>
            <a:off x="1425212" y="608501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p:cNvSpPr/>
          <p:nvPr/>
        </p:nvSpPr>
        <p:spPr>
          <a:xfrm>
            <a:off x="1880250" y="6071194"/>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p:cNvSpPr/>
          <p:nvPr/>
        </p:nvSpPr>
        <p:spPr>
          <a:xfrm>
            <a:off x="2277971" y="609533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p:cNvSpPr/>
          <p:nvPr/>
        </p:nvSpPr>
        <p:spPr>
          <a:xfrm>
            <a:off x="2675692" y="6119482"/>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Oval 103"/>
          <p:cNvSpPr/>
          <p:nvPr/>
        </p:nvSpPr>
        <p:spPr>
          <a:xfrm>
            <a:off x="3117980" y="6171415"/>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p:cNvSpPr/>
          <p:nvPr/>
        </p:nvSpPr>
        <p:spPr>
          <a:xfrm>
            <a:off x="3420252" y="618677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3755675" y="602669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p:cNvSpPr/>
          <p:nvPr/>
        </p:nvSpPr>
        <p:spPr>
          <a:xfrm>
            <a:off x="4080635" y="601621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p:cNvSpPr/>
          <p:nvPr/>
        </p:nvSpPr>
        <p:spPr>
          <a:xfrm>
            <a:off x="4405595" y="600573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p:cNvSpPr/>
          <p:nvPr/>
        </p:nvSpPr>
        <p:spPr>
          <a:xfrm>
            <a:off x="4793297" y="601621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p:cNvSpPr/>
          <p:nvPr/>
        </p:nvSpPr>
        <p:spPr>
          <a:xfrm>
            <a:off x="5398121" y="5918980"/>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p:cNvSpPr/>
          <p:nvPr/>
        </p:nvSpPr>
        <p:spPr>
          <a:xfrm>
            <a:off x="5820065" y="5922298"/>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p:cNvSpPr/>
          <p:nvPr/>
        </p:nvSpPr>
        <p:spPr>
          <a:xfrm>
            <a:off x="6385074" y="5843816"/>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p:cNvSpPr/>
          <p:nvPr/>
        </p:nvSpPr>
        <p:spPr>
          <a:xfrm>
            <a:off x="6798518" y="5856753"/>
            <a:ext cx="182880" cy="1828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TextBox 114"/>
          <p:cNvSpPr txBox="1"/>
          <p:nvPr/>
        </p:nvSpPr>
        <p:spPr>
          <a:xfrm>
            <a:off x="1629416" y="2925505"/>
            <a:ext cx="401072" cy="369332"/>
          </a:xfrm>
          <a:prstGeom prst="rect">
            <a:avLst/>
          </a:prstGeom>
          <a:noFill/>
        </p:spPr>
        <p:txBody>
          <a:bodyPr wrap="none" rtlCol="0">
            <a:spAutoFit/>
          </a:bodyPr>
          <a:lstStyle/>
          <a:p>
            <a:r>
              <a:rPr lang="en-US" dirty="0" smtClean="0"/>
              <a:t>x1</a:t>
            </a:r>
            <a:endParaRPr lang="en-US" dirty="0"/>
          </a:p>
        </p:txBody>
      </p:sp>
      <p:sp>
        <p:nvSpPr>
          <p:cNvPr id="116" name="TextBox 115"/>
          <p:cNvSpPr txBox="1"/>
          <p:nvPr/>
        </p:nvSpPr>
        <p:spPr>
          <a:xfrm>
            <a:off x="1454282" y="3837987"/>
            <a:ext cx="401072" cy="369332"/>
          </a:xfrm>
          <a:prstGeom prst="rect">
            <a:avLst/>
          </a:prstGeom>
          <a:noFill/>
        </p:spPr>
        <p:txBody>
          <a:bodyPr wrap="none" rtlCol="0">
            <a:spAutoFit/>
          </a:bodyPr>
          <a:lstStyle/>
          <a:p>
            <a:r>
              <a:rPr lang="en-US" dirty="0" smtClean="0"/>
              <a:t>x2</a:t>
            </a:r>
            <a:endParaRPr lang="en-US" dirty="0"/>
          </a:p>
        </p:txBody>
      </p:sp>
      <p:sp>
        <p:nvSpPr>
          <p:cNvPr id="117" name="TextBox 116"/>
          <p:cNvSpPr txBox="1"/>
          <p:nvPr/>
        </p:nvSpPr>
        <p:spPr>
          <a:xfrm>
            <a:off x="870951" y="4561826"/>
            <a:ext cx="401072" cy="369332"/>
          </a:xfrm>
          <a:prstGeom prst="rect">
            <a:avLst/>
          </a:prstGeom>
          <a:noFill/>
        </p:spPr>
        <p:txBody>
          <a:bodyPr wrap="none" rtlCol="0">
            <a:spAutoFit/>
          </a:bodyPr>
          <a:lstStyle/>
          <a:p>
            <a:r>
              <a:rPr lang="en-US" dirty="0" smtClean="0"/>
              <a:t>x3</a:t>
            </a:r>
            <a:endParaRPr lang="en-US" dirty="0"/>
          </a:p>
        </p:txBody>
      </p:sp>
      <p:sp>
        <p:nvSpPr>
          <p:cNvPr id="118" name="TextBox 117"/>
          <p:cNvSpPr txBox="1"/>
          <p:nvPr/>
        </p:nvSpPr>
        <p:spPr>
          <a:xfrm>
            <a:off x="287620" y="5285665"/>
            <a:ext cx="401072" cy="369332"/>
          </a:xfrm>
          <a:prstGeom prst="rect">
            <a:avLst/>
          </a:prstGeom>
          <a:noFill/>
        </p:spPr>
        <p:txBody>
          <a:bodyPr wrap="none" rtlCol="0">
            <a:spAutoFit/>
          </a:bodyPr>
          <a:lstStyle/>
          <a:p>
            <a:r>
              <a:rPr lang="en-US" dirty="0" smtClean="0"/>
              <a:t>x4</a:t>
            </a:r>
            <a:endParaRPr lang="en-US" dirty="0"/>
          </a:p>
        </p:txBody>
      </p:sp>
      <p:sp>
        <p:nvSpPr>
          <p:cNvPr id="73" name="TextBox 72"/>
          <p:cNvSpPr txBox="1"/>
          <p:nvPr/>
        </p:nvSpPr>
        <p:spPr>
          <a:xfrm>
            <a:off x="6765544" y="3142033"/>
            <a:ext cx="4039086" cy="1569660"/>
          </a:xfrm>
          <a:prstGeom prst="rect">
            <a:avLst/>
          </a:prstGeom>
          <a:noFill/>
        </p:spPr>
        <p:txBody>
          <a:bodyPr wrap="square" rtlCol="0">
            <a:spAutoFit/>
          </a:bodyPr>
          <a:lstStyle/>
          <a:p>
            <a:pPr algn="ctr"/>
            <a:r>
              <a:rPr lang="en-US" sz="2400" dirty="0" smtClean="0"/>
              <a:t>Thus we can </a:t>
            </a:r>
            <a:r>
              <a:rPr lang="en-US" sz="2400" b="1" dirty="0" smtClean="0"/>
              <a:t>reduce</a:t>
            </a:r>
            <a:r>
              <a:rPr lang="en-US" sz="2400" dirty="0" smtClean="0"/>
              <a:t>, the sum of subsets problem to NP 3-Sat problem.</a:t>
            </a:r>
            <a:r>
              <a:rPr lang="en-US" sz="2400" dirty="0"/>
              <a:t> </a:t>
            </a:r>
            <a:r>
              <a:rPr lang="en-US" sz="2400" dirty="0" smtClean="0"/>
              <a:t>This is because the </a:t>
            </a:r>
            <a:r>
              <a:rPr lang="en-US" sz="2400" b="1" dirty="0" smtClean="0"/>
              <a:t>variables</a:t>
            </a:r>
            <a:r>
              <a:rPr lang="en-US" sz="2400" dirty="0" smtClean="0"/>
              <a:t> and </a:t>
            </a:r>
            <a:r>
              <a:rPr lang="en-US" sz="2400" b="1" dirty="0" smtClean="0"/>
              <a:t>steps</a:t>
            </a:r>
            <a:r>
              <a:rPr lang="en-US" sz="2400" dirty="0" smtClean="0"/>
              <a:t> are same.</a:t>
            </a:r>
          </a:p>
        </p:txBody>
      </p:sp>
      <p:sp>
        <p:nvSpPr>
          <p:cNvPr id="74" name="TextBox 73"/>
          <p:cNvSpPr txBox="1"/>
          <p:nvPr/>
        </p:nvSpPr>
        <p:spPr>
          <a:xfrm>
            <a:off x="5169455" y="1472625"/>
            <a:ext cx="4039086" cy="1569660"/>
          </a:xfrm>
          <a:prstGeom prst="rect">
            <a:avLst/>
          </a:prstGeom>
          <a:noFill/>
        </p:spPr>
        <p:txBody>
          <a:bodyPr wrap="square" rtlCol="0">
            <a:spAutoFit/>
          </a:bodyPr>
          <a:lstStyle/>
          <a:p>
            <a:pPr algn="ctr"/>
            <a:r>
              <a:rPr lang="en-US" sz="2400" dirty="0" smtClean="0"/>
              <a:t>This can be the </a:t>
            </a:r>
            <a:r>
              <a:rPr lang="en-US" sz="2400" b="1" dirty="0" smtClean="0"/>
              <a:t>brute force </a:t>
            </a:r>
            <a:r>
              <a:rPr lang="en-US" sz="2400" dirty="0" smtClean="0"/>
              <a:t>exploration tree</a:t>
            </a:r>
          </a:p>
          <a:p>
            <a:pPr algn="ctr"/>
            <a:r>
              <a:rPr lang="en-US" sz="2400" dirty="0" smtClean="0"/>
              <a:t>For either subset sum problem or the 3 SAT problem</a:t>
            </a:r>
            <a:endParaRPr lang="en-US" sz="2400" dirty="0"/>
          </a:p>
        </p:txBody>
      </p:sp>
      <p:sp>
        <p:nvSpPr>
          <p:cNvPr id="75" name="TextBox 74"/>
          <p:cNvSpPr txBox="1"/>
          <p:nvPr/>
        </p:nvSpPr>
        <p:spPr>
          <a:xfrm>
            <a:off x="7325077" y="4914486"/>
            <a:ext cx="4039086" cy="1938992"/>
          </a:xfrm>
          <a:prstGeom prst="rect">
            <a:avLst/>
          </a:prstGeom>
          <a:noFill/>
        </p:spPr>
        <p:txBody>
          <a:bodyPr wrap="square" rtlCol="0">
            <a:spAutoFit/>
          </a:bodyPr>
          <a:lstStyle/>
          <a:p>
            <a:pPr algn="ctr"/>
            <a:r>
              <a:rPr lang="en-US" sz="2400" dirty="0" smtClean="0"/>
              <a:t>Only the meaning of xi has changed (it can mean the </a:t>
            </a:r>
            <a:r>
              <a:rPr lang="en-US" sz="2400" b="1" dirty="0" smtClean="0"/>
              <a:t>‘0’</a:t>
            </a:r>
            <a:r>
              <a:rPr lang="en-US" sz="2400" dirty="0" smtClean="0"/>
              <a:t> or </a:t>
            </a:r>
            <a:r>
              <a:rPr lang="en-US" sz="2400" b="1" dirty="0" smtClean="0"/>
              <a:t>‘1’</a:t>
            </a:r>
            <a:r>
              <a:rPr lang="en-US" sz="2400" dirty="0" smtClean="0"/>
              <a:t> value in case of 3 SAT or </a:t>
            </a:r>
            <a:r>
              <a:rPr lang="en-US" sz="2400" dirty="0" err="1" smtClean="0"/>
              <a:t>ith</a:t>
            </a:r>
            <a:r>
              <a:rPr lang="en-US" sz="2400" dirty="0" smtClean="0"/>
              <a:t> element </a:t>
            </a:r>
            <a:r>
              <a:rPr lang="en-US" sz="2400" b="1" dirty="0" smtClean="0"/>
              <a:t>taken/not</a:t>
            </a:r>
            <a:r>
              <a:rPr lang="en-US" sz="2400" dirty="0" smtClean="0"/>
              <a:t> taken for sum of subsets problem)</a:t>
            </a:r>
          </a:p>
        </p:txBody>
      </p:sp>
    </p:spTree>
    <p:extLst>
      <p:ext uri="{BB962C8B-B14F-4D97-AF65-F5344CB8AC3E}">
        <p14:creationId xmlns:p14="http://schemas.microsoft.com/office/powerpoint/2010/main" val="355789381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NP complete problems important?</a:t>
            </a:r>
            <a:endParaRPr lang="en-US" dirty="0"/>
          </a:p>
        </p:txBody>
      </p:sp>
      <p:sp>
        <p:nvSpPr>
          <p:cNvPr id="3" name="Content Placeholder 2"/>
          <p:cNvSpPr>
            <a:spLocks noGrp="1"/>
          </p:cNvSpPr>
          <p:nvPr>
            <p:ph idx="1"/>
          </p:nvPr>
        </p:nvSpPr>
        <p:spPr/>
        <p:txBody>
          <a:bodyPr/>
          <a:lstStyle/>
          <a:p>
            <a:r>
              <a:rPr lang="en-US" dirty="0" smtClean="0"/>
              <a:t>Because, this chapter’s name is np completeness.</a:t>
            </a:r>
          </a:p>
          <a:p>
            <a:pPr marL="0" indent="0">
              <a:buNone/>
            </a:pPr>
            <a:endParaRPr lang="en-US" dirty="0"/>
          </a:p>
        </p:txBody>
      </p:sp>
    </p:spTree>
    <p:extLst>
      <p:ext uri="{BB962C8B-B14F-4D97-AF65-F5344CB8AC3E}">
        <p14:creationId xmlns:p14="http://schemas.microsoft.com/office/powerpoint/2010/main" val="3668970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are NP complete problems important?</a:t>
            </a:r>
            <a:endParaRPr lang="en-US" dirty="0"/>
          </a:p>
        </p:txBody>
      </p:sp>
      <p:sp>
        <p:nvSpPr>
          <p:cNvPr id="3" name="Content Placeholder 2"/>
          <p:cNvSpPr>
            <a:spLocks noGrp="1"/>
          </p:cNvSpPr>
          <p:nvPr>
            <p:ph idx="1"/>
          </p:nvPr>
        </p:nvSpPr>
        <p:spPr/>
        <p:txBody>
          <a:bodyPr/>
          <a:lstStyle/>
          <a:p>
            <a:r>
              <a:rPr lang="en-US" dirty="0" smtClean="0"/>
              <a:t>This chapter’s name is np completeness.</a:t>
            </a:r>
          </a:p>
          <a:p>
            <a:r>
              <a:rPr lang="en-US" dirty="0" smtClean="0"/>
              <a:t>All problems in </a:t>
            </a:r>
            <a:r>
              <a:rPr lang="en-US" b="1" dirty="0" smtClean="0"/>
              <a:t>NP</a:t>
            </a:r>
            <a:r>
              <a:rPr lang="en-US" dirty="0" smtClean="0"/>
              <a:t> set can be reduced to the problems in </a:t>
            </a:r>
            <a:r>
              <a:rPr lang="en-US" b="1" dirty="0" smtClean="0"/>
              <a:t>NP-complete set.</a:t>
            </a:r>
          </a:p>
          <a:p>
            <a:r>
              <a:rPr lang="en-US" dirty="0" smtClean="0"/>
              <a:t>Moreover, a problem in </a:t>
            </a:r>
            <a:r>
              <a:rPr lang="en-US" b="1" dirty="0" smtClean="0"/>
              <a:t>NP-complete</a:t>
            </a:r>
            <a:r>
              <a:rPr lang="en-US" dirty="0" smtClean="0"/>
              <a:t> set can be reduced to another problem in the </a:t>
            </a:r>
            <a:r>
              <a:rPr lang="en-US" b="1" dirty="0" smtClean="0"/>
              <a:t>NP-complete  set</a:t>
            </a:r>
            <a:r>
              <a:rPr lang="en-US" dirty="0" smtClean="0"/>
              <a:t>. (as NP-complete class problems are NP class problems as well.)</a:t>
            </a:r>
          </a:p>
          <a:p>
            <a:r>
              <a:rPr lang="en-US" dirty="0" smtClean="0"/>
              <a:t>IF a problem in </a:t>
            </a:r>
            <a:r>
              <a:rPr lang="en-US" b="1" dirty="0" smtClean="0"/>
              <a:t>NP-complete</a:t>
            </a:r>
            <a:r>
              <a:rPr lang="en-US" dirty="0" smtClean="0"/>
              <a:t> set can be solved in </a:t>
            </a:r>
            <a:r>
              <a:rPr lang="en-US" b="1" dirty="0" smtClean="0"/>
              <a:t>polynomial</a:t>
            </a:r>
            <a:r>
              <a:rPr lang="en-US" dirty="0" smtClean="0"/>
              <a:t> time.</a:t>
            </a:r>
          </a:p>
          <a:p>
            <a:r>
              <a:rPr lang="en-US" dirty="0" smtClean="0"/>
              <a:t>Then all </a:t>
            </a:r>
            <a:r>
              <a:rPr lang="en-US" b="1" dirty="0" smtClean="0"/>
              <a:t>problems</a:t>
            </a:r>
            <a:r>
              <a:rPr lang="en-US" dirty="0" smtClean="0"/>
              <a:t> </a:t>
            </a:r>
            <a:r>
              <a:rPr lang="en-US" b="1" dirty="0" smtClean="0"/>
              <a:t>in</a:t>
            </a:r>
            <a:r>
              <a:rPr lang="en-US" dirty="0" smtClean="0"/>
              <a:t> </a:t>
            </a:r>
            <a:r>
              <a:rPr lang="en-US" b="1" dirty="0" smtClean="0"/>
              <a:t>NP</a:t>
            </a:r>
            <a:r>
              <a:rPr lang="en-US" dirty="0" smtClean="0"/>
              <a:t> can be solved in polynomial time.</a:t>
            </a:r>
          </a:p>
          <a:p>
            <a:r>
              <a:rPr lang="en-US" dirty="0" smtClean="0"/>
              <a:t>Then P will no longer be a subset of NP. </a:t>
            </a:r>
            <a:r>
              <a:rPr lang="en-US" b="1" dirty="0" smtClean="0"/>
              <a:t>NP=P</a:t>
            </a:r>
            <a:r>
              <a:rPr lang="en-US" dirty="0" smtClean="0"/>
              <a:t> will be true.</a:t>
            </a:r>
            <a:endParaRPr lang="en-US" dirty="0"/>
          </a:p>
        </p:txBody>
      </p:sp>
    </p:spTree>
    <p:extLst>
      <p:ext uri="{BB962C8B-B14F-4D97-AF65-F5344CB8AC3E}">
        <p14:creationId xmlns:p14="http://schemas.microsoft.com/office/powerpoint/2010/main" val="1693767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arn(inVertical)">
                                      <p:cBhvr>
                                        <p:cTn id="7" dur="500"/>
                                        <p:tgtEl>
                                          <p:spTgt spid="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arn(inVertical)">
                                      <p:cBhvr>
                                        <p:cTn id="10" dur="500"/>
                                        <p:tgtEl>
                                          <p:spTgt spid="3">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arn(inVertical)">
                                      <p:cBhvr>
                                        <p:cTn id="15" dur="500"/>
                                        <p:tgtEl>
                                          <p:spTgt spid="3">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arn(inVertical)">
                                      <p:cBhvr>
                                        <p:cTn id="20" dur="500"/>
                                        <p:tgtEl>
                                          <p:spTgt spid="3">
                                            <p:txEl>
                                              <p:pRg st="4" end="4"/>
                                            </p:txEl>
                                          </p:spTgt>
                                        </p:tgtEl>
                                      </p:cBhvr>
                                    </p:animEffect>
                                  </p:childTnLst>
                                </p:cTn>
                              </p:par>
                              <p:par>
                                <p:cTn id="21" presetID="16" presetClass="entr" presetSubtype="21"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animEffect transition="in" filter="barn(inVertical)">
                                      <p:cBhvr>
                                        <p:cTn id="23"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4. NP-Hard, Co-P and Co-NP classes.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53436761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Hard problem</a:t>
            </a:r>
            <a:endParaRPr lang="en-US" dirty="0"/>
          </a:p>
        </p:txBody>
      </p:sp>
      <p:sp>
        <p:nvSpPr>
          <p:cNvPr id="3" name="Content Placeholder 2"/>
          <p:cNvSpPr>
            <a:spLocks noGrp="1"/>
          </p:cNvSpPr>
          <p:nvPr>
            <p:ph idx="1"/>
          </p:nvPr>
        </p:nvSpPr>
        <p:spPr>
          <a:xfrm>
            <a:off x="838199" y="1825625"/>
            <a:ext cx="10753437" cy="4351338"/>
          </a:xfrm>
        </p:spPr>
        <p:txBody>
          <a:bodyPr>
            <a:normAutofit/>
          </a:bodyPr>
          <a:lstStyle/>
          <a:p>
            <a:r>
              <a:rPr lang="en-US" dirty="0" smtClean="0"/>
              <a:t>These are the problems that are </a:t>
            </a:r>
            <a:r>
              <a:rPr lang="en-US" b="1" dirty="0" smtClean="0"/>
              <a:t>at least as hard</a:t>
            </a:r>
            <a:r>
              <a:rPr lang="en-US" dirty="0" smtClean="0"/>
              <a:t> as NP complete problems. But can be </a:t>
            </a:r>
            <a:r>
              <a:rPr lang="en-US" b="1" dirty="0" smtClean="0"/>
              <a:t>harder. </a:t>
            </a:r>
            <a:r>
              <a:rPr lang="en-US" dirty="0" smtClean="0"/>
              <a:t>(we will understand this statement a bit later)</a:t>
            </a:r>
          </a:p>
          <a:p>
            <a:r>
              <a:rPr lang="en-US" dirty="0" smtClean="0"/>
              <a:t>NP and NP complete problems can be attempted to be solved using different </a:t>
            </a:r>
            <a:r>
              <a:rPr lang="en-US" b="1" dirty="0" smtClean="0"/>
              <a:t>strategies. </a:t>
            </a:r>
          </a:p>
          <a:p>
            <a:r>
              <a:rPr lang="en-US" dirty="0" smtClean="0"/>
              <a:t>The strategies </a:t>
            </a:r>
            <a:r>
              <a:rPr lang="en-US" b="1" dirty="0" smtClean="0"/>
              <a:t>may yield a solution</a:t>
            </a:r>
            <a:r>
              <a:rPr lang="en-US" dirty="0" smtClean="0"/>
              <a:t> which will can be </a:t>
            </a:r>
            <a:r>
              <a:rPr lang="en-US" b="1" dirty="0" smtClean="0"/>
              <a:t>verified</a:t>
            </a:r>
            <a:r>
              <a:rPr lang="en-US" dirty="0" smtClean="0"/>
              <a:t> in polynomial time. (example : graph coloring)</a:t>
            </a:r>
          </a:p>
          <a:p>
            <a:r>
              <a:rPr lang="en-US" dirty="0" smtClean="0"/>
              <a:t>But for NP hard problems this is </a:t>
            </a:r>
            <a:r>
              <a:rPr lang="en-US" b="1" dirty="0" smtClean="0"/>
              <a:t>not always the case (</a:t>
            </a:r>
            <a:r>
              <a:rPr lang="en-US" b="1" dirty="0" err="1" smtClean="0"/>
              <a:t>soln</a:t>
            </a:r>
            <a:r>
              <a:rPr lang="en-US" b="1" dirty="0" smtClean="0"/>
              <a:t> verification).</a:t>
            </a:r>
          </a:p>
          <a:p>
            <a:r>
              <a:rPr lang="en-US" b="1" dirty="0" smtClean="0"/>
              <a:t>NP complete </a:t>
            </a:r>
            <a:r>
              <a:rPr lang="en-US" dirty="0" smtClean="0"/>
              <a:t>problems can be </a:t>
            </a:r>
            <a:r>
              <a:rPr lang="en-US" b="1" dirty="0" smtClean="0"/>
              <a:t>reduced to NP – hard </a:t>
            </a:r>
            <a:r>
              <a:rPr lang="en-US" dirty="0" smtClean="0"/>
              <a:t>problems</a:t>
            </a:r>
          </a:p>
          <a:p>
            <a:endParaRPr lang="en-US" dirty="0"/>
          </a:p>
        </p:txBody>
      </p:sp>
    </p:spTree>
    <p:extLst>
      <p:ext uri="{BB962C8B-B14F-4D97-AF65-F5344CB8AC3E}">
        <p14:creationId xmlns:p14="http://schemas.microsoft.com/office/powerpoint/2010/main" val="1025963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arn(inVertical)">
                                      <p:cBhvr>
                                        <p:cTn id="15" dur="500"/>
                                        <p:tgtEl>
                                          <p:spTgt spid="3">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barn(inVertical)">
                                      <p:cBhvr>
                                        <p:cTn id="18" dur="500"/>
                                        <p:tgtEl>
                                          <p:spTgt spid="3">
                                            <p:txEl>
                                              <p:pRg st="3" end="3"/>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arn(inVertical)">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Hard problem</a:t>
            </a:r>
            <a:endParaRPr lang="en-US" dirty="0"/>
          </a:p>
        </p:txBody>
      </p:sp>
      <p:sp>
        <p:nvSpPr>
          <p:cNvPr id="3" name="Content Placeholder 2"/>
          <p:cNvSpPr>
            <a:spLocks noGrp="1"/>
          </p:cNvSpPr>
          <p:nvPr>
            <p:ph idx="1"/>
          </p:nvPr>
        </p:nvSpPr>
        <p:spPr>
          <a:xfrm>
            <a:off x="838199" y="1825625"/>
            <a:ext cx="10753437" cy="4351338"/>
          </a:xfrm>
        </p:spPr>
        <p:txBody>
          <a:bodyPr>
            <a:normAutofit/>
          </a:bodyPr>
          <a:lstStyle/>
          <a:p>
            <a:pPr marL="0" indent="0">
              <a:buNone/>
            </a:pPr>
            <a:r>
              <a:rPr lang="en-US" dirty="0" smtClean="0"/>
              <a:t>Summary:</a:t>
            </a:r>
          </a:p>
          <a:p>
            <a:r>
              <a:rPr lang="en-US" b="1" dirty="0" smtClean="0"/>
              <a:t>NP complete </a:t>
            </a:r>
            <a:r>
              <a:rPr lang="en-US" dirty="0" smtClean="0"/>
              <a:t>problems can be </a:t>
            </a:r>
            <a:r>
              <a:rPr lang="en-US" b="1" dirty="0" smtClean="0"/>
              <a:t>reduced to NP – hard </a:t>
            </a:r>
            <a:r>
              <a:rPr lang="en-US" dirty="0" smtClean="0"/>
              <a:t>problems.</a:t>
            </a:r>
          </a:p>
          <a:p>
            <a:r>
              <a:rPr lang="en-US" dirty="0" smtClean="0"/>
              <a:t>Cannot be solved in polynomial time.</a:t>
            </a:r>
          </a:p>
          <a:p>
            <a:r>
              <a:rPr lang="en-US" dirty="0" smtClean="0"/>
              <a:t>Solutions may or may not be verified.</a:t>
            </a:r>
          </a:p>
          <a:p>
            <a:endParaRPr lang="en-US" dirty="0"/>
          </a:p>
        </p:txBody>
      </p:sp>
    </p:spTree>
    <p:extLst>
      <p:ext uri="{BB962C8B-B14F-4D97-AF65-F5344CB8AC3E}">
        <p14:creationId xmlns:p14="http://schemas.microsoft.com/office/powerpoint/2010/main" val="32906111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6 classes of problems:</a:t>
            </a:r>
          </a:p>
        </p:txBody>
      </p:sp>
      <p:sp>
        <p:nvSpPr>
          <p:cNvPr id="3" name="Content Placeholder 2"/>
          <p:cNvSpPr>
            <a:spLocks noGrp="1"/>
          </p:cNvSpPr>
          <p:nvPr>
            <p:ph idx="1"/>
          </p:nvPr>
        </p:nvSpPr>
        <p:spPr/>
        <p:txBody>
          <a:bodyPr/>
          <a:lstStyle/>
          <a:p>
            <a:r>
              <a:rPr lang="en-US" dirty="0" smtClean="0"/>
              <a:t>Sets of problems:</a:t>
            </a:r>
          </a:p>
          <a:p>
            <a:pPr lvl="1"/>
            <a:r>
              <a:rPr lang="en-US" dirty="0" smtClean="0"/>
              <a:t>Set A : {Job Scheduling, Activity Selection, …}</a:t>
            </a:r>
          </a:p>
          <a:p>
            <a:pPr lvl="1"/>
            <a:r>
              <a:rPr lang="en-US" dirty="0" smtClean="0"/>
              <a:t>Set B : {Merge Sort, Quick Sort, …}</a:t>
            </a:r>
          </a:p>
          <a:p>
            <a:pPr lvl="1"/>
            <a:r>
              <a:rPr lang="en-US" dirty="0" smtClean="0"/>
              <a:t>Set C : {BFS, DFS, …}</a:t>
            </a:r>
          </a:p>
          <a:p>
            <a:pPr lvl="1"/>
            <a:r>
              <a:rPr lang="en-US" dirty="0" smtClean="0"/>
              <a:t>…</a:t>
            </a:r>
          </a:p>
          <a:p>
            <a:pPr lvl="1"/>
            <a:r>
              <a:rPr lang="en-US" dirty="0" smtClean="0"/>
              <a:t>Set N : {</a:t>
            </a:r>
            <a:r>
              <a:rPr lang="en-US" dirty="0" err="1" smtClean="0"/>
              <a:t>ProbX</a:t>
            </a:r>
            <a:r>
              <a:rPr lang="en-US" dirty="0" smtClean="0"/>
              <a:t>, </a:t>
            </a:r>
            <a:r>
              <a:rPr lang="en-US" dirty="0" err="1" smtClean="0"/>
              <a:t>Prob</a:t>
            </a:r>
            <a:r>
              <a:rPr lang="en-US" dirty="0" smtClean="0"/>
              <a:t> Y}</a:t>
            </a:r>
          </a:p>
          <a:p>
            <a:endParaRPr lang="en-US" dirty="0"/>
          </a:p>
          <a:p>
            <a:r>
              <a:rPr lang="en-US" dirty="0" smtClean="0"/>
              <a:t>Class P = {</a:t>
            </a:r>
            <a:r>
              <a:rPr lang="en-US" dirty="0" err="1" smtClean="0"/>
              <a:t>SetA</a:t>
            </a:r>
            <a:r>
              <a:rPr lang="en-US" dirty="0" smtClean="0"/>
              <a:t>, </a:t>
            </a:r>
            <a:r>
              <a:rPr lang="en-US" dirty="0" err="1" smtClean="0"/>
              <a:t>SetB</a:t>
            </a:r>
            <a:r>
              <a:rPr lang="en-US" dirty="0" smtClean="0"/>
              <a:t>, </a:t>
            </a:r>
            <a:r>
              <a:rPr lang="en-US" dirty="0" err="1" smtClean="0"/>
              <a:t>SetC</a:t>
            </a:r>
            <a:r>
              <a:rPr lang="en-US" dirty="0" smtClean="0"/>
              <a:t>,…, </a:t>
            </a:r>
            <a:r>
              <a:rPr lang="en-US" dirty="0" err="1" smtClean="0"/>
              <a:t>SetN</a:t>
            </a:r>
            <a:r>
              <a:rPr lang="en-US" dirty="0" smtClean="0"/>
              <a:t>}</a:t>
            </a:r>
            <a:endParaRPr lang="en-US" dirty="0"/>
          </a:p>
        </p:txBody>
      </p:sp>
    </p:spTree>
    <p:extLst>
      <p:ext uri="{BB962C8B-B14F-4D97-AF65-F5344CB8AC3E}">
        <p14:creationId xmlns:p14="http://schemas.microsoft.com/office/powerpoint/2010/main" val="327715721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NP Hard problem</a:t>
            </a:r>
            <a:endParaRPr lang="en-US" dirty="0"/>
          </a:p>
        </p:txBody>
      </p:sp>
      <p:sp>
        <p:nvSpPr>
          <p:cNvPr id="3" name="Content Placeholder 2"/>
          <p:cNvSpPr>
            <a:spLocks noGrp="1"/>
          </p:cNvSpPr>
          <p:nvPr>
            <p:ph idx="1"/>
          </p:nvPr>
        </p:nvSpPr>
        <p:spPr/>
        <p:txBody>
          <a:bodyPr/>
          <a:lstStyle/>
          <a:p>
            <a:pPr marL="0" indent="0">
              <a:buNone/>
            </a:pPr>
            <a:r>
              <a:rPr lang="en-US" dirty="0" smtClean="0"/>
              <a:t>NP hard problem example:</a:t>
            </a:r>
          </a:p>
          <a:p>
            <a:pPr marL="457200" lvl="1" indent="0">
              <a:buNone/>
            </a:pPr>
            <a:r>
              <a:rPr lang="en-US" b="1" dirty="0" smtClean="0"/>
              <a:t>The halting problem:</a:t>
            </a:r>
          </a:p>
          <a:p>
            <a:pPr lvl="1"/>
            <a:r>
              <a:rPr lang="en-US" dirty="0" smtClean="0"/>
              <a:t>The </a:t>
            </a:r>
            <a:r>
              <a:rPr lang="en-US" u="sng" dirty="0" smtClean="0"/>
              <a:t>halting problem</a:t>
            </a:r>
            <a:r>
              <a:rPr lang="en-US" dirty="0" smtClean="0"/>
              <a:t> is </a:t>
            </a:r>
            <a:r>
              <a:rPr lang="en-US" dirty="0"/>
              <a:t>an NP-hard problem. This is the problem that given a </a:t>
            </a:r>
            <a:r>
              <a:rPr lang="en-US" b="1" dirty="0"/>
              <a:t>program P</a:t>
            </a:r>
            <a:r>
              <a:rPr lang="en-US" dirty="0"/>
              <a:t> and </a:t>
            </a:r>
            <a:r>
              <a:rPr lang="en-US" b="1" dirty="0"/>
              <a:t>input I</a:t>
            </a:r>
            <a:r>
              <a:rPr lang="en-US" dirty="0"/>
              <a:t>, will it </a:t>
            </a:r>
            <a:r>
              <a:rPr lang="en-US" b="1" dirty="0"/>
              <a:t>halt</a:t>
            </a:r>
            <a:r>
              <a:rPr lang="en-US" dirty="0"/>
              <a:t>? This is a decision problem but it is not in NP</a:t>
            </a:r>
            <a:r>
              <a:rPr lang="en-US" dirty="0" smtClean="0"/>
              <a:t>.</a:t>
            </a:r>
          </a:p>
          <a:p>
            <a:pPr lvl="1"/>
            <a:r>
              <a:rPr lang="en-US" dirty="0" smtClean="0"/>
              <a:t>No way to answer that question in polynomial time.</a:t>
            </a:r>
          </a:p>
          <a:p>
            <a:pPr lvl="1"/>
            <a:r>
              <a:rPr lang="en-US" dirty="0" smtClean="0"/>
              <a:t>No specific way to verify if the program halted, whether it really halted.</a:t>
            </a:r>
          </a:p>
          <a:p>
            <a:pPr lvl="1"/>
            <a:r>
              <a:rPr lang="en-US" dirty="0" smtClean="0"/>
              <a:t>Observe that these problems are a bit </a:t>
            </a:r>
            <a:r>
              <a:rPr lang="en-US" b="1" dirty="0" smtClean="0"/>
              <a:t>abstract</a:t>
            </a:r>
            <a:r>
              <a:rPr lang="en-US" dirty="0" smtClean="0"/>
              <a:t> in nature as well.</a:t>
            </a:r>
            <a:endParaRPr lang="en-US" dirty="0"/>
          </a:p>
        </p:txBody>
      </p:sp>
    </p:spTree>
    <p:extLst>
      <p:ext uri="{BB962C8B-B14F-4D97-AF65-F5344CB8AC3E}">
        <p14:creationId xmlns:p14="http://schemas.microsoft.com/office/powerpoint/2010/main" val="274629149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a:t>
            </a:r>
            <a:endParaRPr lang="en-US" dirty="0"/>
          </a:p>
        </p:txBody>
      </p:sp>
      <p:sp>
        <p:nvSpPr>
          <p:cNvPr id="3" name="Content Placeholder 2"/>
          <p:cNvSpPr>
            <a:spLocks noGrp="1"/>
          </p:cNvSpPr>
          <p:nvPr>
            <p:ph idx="1"/>
          </p:nvPr>
        </p:nvSpPr>
        <p:spPr/>
        <p:txBody>
          <a:bodyPr/>
          <a:lstStyle/>
          <a:p>
            <a:r>
              <a:rPr lang="en-US" dirty="0"/>
              <a:t>Complement of </a:t>
            </a:r>
            <a:r>
              <a:rPr lang="en-US" dirty="0" smtClean="0"/>
              <a:t>P class problems.</a:t>
            </a:r>
          </a:p>
          <a:p>
            <a:r>
              <a:rPr lang="en-US" dirty="0" smtClean="0"/>
              <a:t>Share the same properties as P.</a:t>
            </a:r>
          </a:p>
          <a:p>
            <a:r>
              <a:rPr lang="en-US" dirty="0" smtClean="0"/>
              <a:t>Hence, P=Co-P</a:t>
            </a:r>
          </a:p>
          <a:p>
            <a:r>
              <a:rPr lang="en-US" dirty="0"/>
              <a:t>Sometimes not included in Venn Diagram</a:t>
            </a:r>
          </a:p>
          <a:p>
            <a:pPr marL="0" indent="0">
              <a:buNone/>
            </a:pPr>
            <a:endParaRPr lang="en-US" dirty="0" smtClean="0"/>
          </a:p>
          <a:p>
            <a:pPr marL="0" indent="0">
              <a:buNone/>
            </a:pPr>
            <a:r>
              <a:rPr lang="en-US" b="1" dirty="0" smtClean="0"/>
              <a:t>Example 1 :</a:t>
            </a:r>
            <a:r>
              <a:rPr lang="en-US" dirty="0" smtClean="0"/>
              <a:t> finding out the prime number in a range</a:t>
            </a:r>
          </a:p>
          <a:p>
            <a:pPr marL="0" indent="0">
              <a:buNone/>
            </a:pPr>
            <a:r>
              <a:rPr lang="en-US" b="1" dirty="0" smtClean="0"/>
              <a:t>Example 2 : </a:t>
            </a:r>
            <a:r>
              <a:rPr lang="en-US" dirty="0" smtClean="0"/>
              <a:t>finding out the non-prime numbers in a range</a:t>
            </a:r>
          </a:p>
          <a:p>
            <a:endParaRPr lang="en-US" dirty="0" smtClean="0"/>
          </a:p>
          <a:p>
            <a:endParaRPr lang="en-US" dirty="0"/>
          </a:p>
        </p:txBody>
      </p:sp>
    </p:spTree>
    <p:extLst>
      <p:ext uri="{BB962C8B-B14F-4D97-AF65-F5344CB8AC3E}">
        <p14:creationId xmlns:p14="http://schemas.microsoft.com/office/powerpoint/2010/main" val="836067682"/>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a:t>
            </a:r>
            <a:endParaRPr lang="en-US" dirty="0"/>
          </a:p>
        </p:txBody>
      </p:sp>
      <p:sp>
        <p:nvSpPr>
          <p:cNvPr id="3" name="Content Placeholder 2"/>
          <p:cNvSpPr>
            <a:spLocks noGrp="1"/>
          </p:cNvSpPr>
          <p:nvPr>
            <p:ph idx="1"/>
          </p:nvPr>
        </p:nvSpPr>
        <p:spPr/>
        <p:txBody>
          <a:bodyPr/>
          <a:lstStyle/>
          <a:p>
            <a:r>
              <a:rPr lang="en-US" dirty="0"/>
              <a:t>Complement of </a:t>
            </a:r>
            <a:r>
              <a:rPr lang="en-US" dirty="0" smtClean="0"/>
              <a:t>P class problems.</a:t>
            </a:r>
          </a:p>
          <a:p>
            <a:r>
              <a:rPr lang="en-US" dirty="0" smtClean="0"/>
              <a:t>Share the same properties as P.</a:t>
            </a:r>
          </a:p>
          <a:p>
            <a:r>
              <a:rPr lang="en-US" dirty="0" smtClean="0"/>
              <a:t>Hence, P=Co-P</a:t>
            </a:r>
          </a:p>
          <a:p>
            <a:r>
              <a:rPr lang="en-US" dirty="0" smtClean="0"/>
              <a:t>Sometimes not included in Venn Diagram</a:t>
            </a:r>
          </a:p>
          <a:p>
            <a:pPr marL="0" indent="0">
              <a:buNone/>
            </a:pPr>
            <a:endParaRPr lang="en-US" dirty="0" smtClean="0"/>
          </a:p>
          <a:p>
            <a:pPr marL="0" indent="0">
              <a:buNone/>
            </a:pPr>
            <a:r>
              <a:rPr lang="en-US" b="1" dirty="0" smtClean="0"/>
              <a:t>Example 1 :</a:t>
            </a:r>
            <a:r>
              <a:rPr lang="en-US" dirty="0" smtClean="0"/>
              <a:t> finding out the prime number in a range</a:t>
            </a:r>
          </a:p>
          <a:p>
            <a:pPr marL="0" indent="0">
              <a:buNone/>
            </a:pPr>
            <a:r>
              <a:rPr lang="en-US" b="1" dirty="0" smtClean="0"/>
              <a:t>Example 2 : </a:t>
            </a:r>
            <a:r>
              <a:rPr lang="en-US" dirty="0" smtClean="0"/>
              <a:t>finding out the non-prime numbers in a range</a:t>
            </a:r>
          </a:p>
          <a:p>
            <a:endParaRPr lang="en-US" dirty="0" smtClean="0"/>
          </a:p>
          <a:p>
            <a:endParaRPr lang="en-US" dirty="0"/>
          </a:p>
        </p:txBody>
      </p:sp>
      <p:sp>
        <p:nvSpPr>
          <p:cNvPr id="4" name="Oval 3"/>
          <p:cNvSpPr/>
          <p:nvPr/>
        </p:nvSpPr>
        <p:spPr>
          <a:xfrm>
            <a:off x="7056582" y="1370744"/>
            <a:ext cx="2189747" cy="2166061"/>
          </a:xfrm>
          <a:prstGeom prst="ellipse">
            <a:avLst/>
          </a:prstGeom>
          <a:solidFill>
            <a:srgbClr val="5B9BD5">
              <a:alpha val="5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 name="Oval 4"/>
          <p:cNvSpPr/>
          <p:nvPr/>
        </p:nvSpPr>
        <p:spPr>
          <a:xfrm>
            <a:off x="8331929" y="1370744"/>
            <a:ext cx="2189747" cy="2166061"/>
          </a:xfrm>
          <a:prstGeom prst="ellipse">
            <a:avLst/>
          </a:prstGeom>
          <a:solidFill>
            <a:schemeClr val="accent6">
              <a:alpha val="5607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694255" y="365125"/>
            <a:ext cx="2189747" cy="2166061"/>
          </a:xfrm>
          <a:prstGeom prst="ellipse">
            <a:avLst/>
          </a:prstGeom>
          <a:solidFill>
            <a:srgbClr val="FFC000">
              <a:alpha val="5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375280" y="2346520"/>
            <a:ext cx="776175" cy="369332"/>
          </a:xfrm>
          <a:prstGeom prst="rect">
            <a:avLst/>
          </a:prstGeom>
          <a:noFill/>
        </p:spPr>
        <p:txBody>
          <a:bodyPr wrap="none" rtlCol="0">
            <a:spAutoFit/>
          </a:bodyPr>
          <a:lstStyle/>
          <a:p>
            <a:r>
              <a:rPr lang="en-US" b="1" dirty="0" smtClean="0"/>
              <a:t>Co-NP</a:t>
            </a:r>
            <a:endParaRPr lang="en-US" b="1" dirty="0"/>
          </a:p>
        </p:txBody>
      </p:sp>
      <p:sp>
        <p:nvSpPr>
          <p:cNvPr id="8" name="TextBox 7"/>
          <p:cNvSpPr txBox="1"/>
          <p:nvPr/>
        </p:nvSpPr>
        <p:spPr>
          <a:xfrm>
            <a:off x="9626979" y="2346520"/>
            <a:ext cx="460382" cy="369332"/>
          </a:xfrm>
          <a:prstGeom prst="rect">
            <a:avLst/>
          </a:prstGeom>
          <a:noFill/>
        </p:spPr>
        <p:txBody>
          <a:bodyPr wrap="none" rtlCol="0">
            <a:spAutoFit/>
          </a:bodyPr>
          <a:lstStyle/>
          <a:p>
            <a:r>
              <a:rPr lang="en-US" b="1" dirty="0" smtClean="0"/>
              <a:t>NP</a:t>
            </a:r>
            <a:endParaRPr lang="en-US" b="1" dirty="0"/>
          </a:p>
        </p:txBody>
      </p:sp>
      <p:sp>
        <p:nvSpPr>
          <p:cNvPr id="9" name="TextBox 8"/>
          <p:cNvSpPr txBox="1"/>
          <p:nvPr/>
        </p:nvSpPr>
        <p:spPr>
          <a:xfrm>
            <a:off x="8331929" y="1001412"/>
            <a:ext cx="992964" cy="369332"/>
          </a:xfrm>
          <a:prstGeom prst="rect">
            <a:avLst/>
          </a:prstGeom>
          <a:noFill/>
        </p:spPr>
        <p:txBody>
          <a:bodyPr wrap="none" rtlCol="0">
            <a:spAutoFit/>
          </a:bodyPr>
          <a:lstStyle/>
          <a:p>
            <a:r>
              <a:rPr lang="en-US" b="1" dirty="0" smtClean="0"/>
              <a:t>NP-Hard</a:t>
            </a:r>
            <a:endParaRPr lang="en-US" b="1" dirty="0"/>
          </a:p>
        </p:txBody>
      </p:sp>
      <p:sp>
        <p:nvSpPr>
          <p:cNvPr id="10" name="Oval 9"/>
          <p:cNvSpPr/>
          <p:nvPr/>
        </p:nvSpPr>
        <p:spPr>
          <a:xfrm>
            <a:off x="8508712" y="1824949"/>
            <a:ext cx="560832" cy="573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t>NPC</a:t>
            </a:r>
            <a:endParaRPr lang="en-US" sz="900" dirty="0"/>
          </a:p>
        </p:txBody>
      </p:sp>
      <p:sp>
        <p:nvSpPr>
          <p:cNvPr id="11" name="Oval 10"/>
          <p:cNvSpPr/>
          <p:nvPr/>
        </p:nvSpPr>
        <p:spPr>
          <a:xfrm>
            <a:off x="8500791" y="2558453"/>
            <a:ext cx="560832" cy="57302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P=Co-P</a:t>
            </a:r>
            <a:endParaRPr lang="en-US" sz="900" dirty="0"/>
          </a:p>
        </p:txBody>
      </p:sp>
    </p:spTree>
    <p:extLst>
      <p:ext uri="{BB962C8B-B14F-4D97-AF65-F5344CB8AC3E}">
        <p14:creationId xmlns:p14="http://schemas.microsoft.com/office/powerpoint/2010/main" val="40471778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Co-NP</a:t>
            </a:r>
            <a:endParaRPr lang="en-US" dirty="0"/>
          </a:p>
        </p:txBody>
      </p:sp>
      <p:sp>
        <p:nvSpPr>
          <p:cNvPr id="3" name="Content Placeholder 2"/>
          <p:cNvSpPr>
            <a:spLocks noGrp="1"/>
          </p:cNvSpPr>
          <p:nvPr>
            <p:ph idx="1"/>
          </p:nvPr>
        </p:nvSpPr>
        <p:spPr/>
        <p:txBody>
          <a:bodyPr>
            <a:normAutofit fontScale="92500" lnSpcReduction="10000"/>
          </a:bodyPr>
          <a:lstStyle/>
          <a:p>
            <a:r>
              <a:rPr lang="en-US" dirty="0"/>
              <a:t>Complement of </a:t>
            </a:r>
            <a:r>
              <a:rPr lang="en-US" dirty="0" smtClean="0"/>
              <a:t>NP</a:t>
            </a:r>
          </a:p>
          <a:p>
            <a:r>
              <a:rPr lang="en-US" b="0" dirty="0" smtClean="0">
                <a:effectLst/>
              </a:rPr>
              <a:t>Is Co-NP = </a:t>
            </a:r>
            <a:r>
              <a:rPr lang="en-US" b="1" dirty="0" smtClean="0">
                <a:effectLst/>
              </a:rPr>
              <a:t>NP</a:t>
            </a:r>
            <a:r>
              <a:rPr lang="en-US" b="0" dirty="0" smtClean="0">
                <a:effectLst/>
              </a:rPr>
              <a:t>? (i.e. share same properties?)</a:t>
            </a:r>
          </a:p>
          <a:p>
            <a:r>
              <a:rPr lang="en-US" dirty="0" smtClean="0"/>
              <a:t>Not as per the diagram.</a:t>
            </a:r>
          </a:p>
          <a:p>
            <a:r>
              <a:rPr lang="en-US" b="0" dirty="0" smtClean="0">
                <a:effectLst/>
              </a:rPr>
              <a:t>But this is still a debatable question.</a:t>
            </a:r>
          </a:p>
          <a:p>
            <a:r>
              <a:rPr lang="en-US" b="1" dirty="0" smtClean="0"/>
              <a:t>Co-P</a:t>
            </a:r>
            <a:r>
              <a:rPr lang="en-US" dirty="0" smtClean="0"/>
              <a:t> is a subset of Co-NP.</a:t>
            </a:r>
          </a:p>
          <a:p>
            <a:r>
              <a:rPr lang="en-US" b="0" dirty="0" smtClean="0">
                <a:effectLst/>
              </a:rPr>
              <a:t>This class is not yet all defined.</a:t>
            </a:r>
          </a:p>
          <a:p>
            <a:r>
              <a:rPr lang="en-US" dirty="0" smtClean="0"/>
              <a:t>Sometimes </a:t>
            </a:r>
            <a:r>
              <a:rPr lang="en-US" b="1" dirty="0" smtClean="0"/>
              <a:t>not included </a:t>
            </a:r>
            <a:r>
              <a:rPr lang="en-US" dirty="0" smtClean="0"/>
              <a:t>in the Venn </a:t>
            </a:r>
          </a:p>
          <a:p>
            <a:pPr marL="0" indent="0">
              <a:buNone/>
            </a:pPr>
            <a:r>
              <a:rPr lang="en-US" dirty="0"/>
              <a:t>d</a:t>
            </a:r>
            <a:r>
              <a:rPr lang="en-US" b="0" dirty="0" smtClean="0">
                <a:effectLst/>
              </a:rPr>
              <a:t>iagram</a:t>
            </a:r>
          </a:p>
          <a:p>
            <a:pPr marL="0" indent="0">
              <a:buNone/>
            </a:pPr>
            <a:r>
              <a:rPr lang="en-US" dirty="0" smtClean="0"/>
              <a:t/>
            </a:r>
            <a:br>
              <a:rPr lang="en-US" dirty="0" smtClean="0"/>
            </a:br>
            <a:endParaRPr lang="en-US" dirty="0"/>
          </a:p>
        </p:txBody>
      </p:sp>
      <p:sp>
        <p:nvSpPr>
          <p:cNvPr id="4" name="Oval 3"/>
          <p:cNvSpPr/>
          <p:nvPr/>
        </p:nvSpPr>
        <p:spPr>
          <a:xfrm>
            <a:off x="6705600" y="3112276"/>
            <a:ext cx="2189747" cy="2166061"/>
          </a:xfrm>
          <a:prstGeom prst="ellipse">
            <a:avLst/>
          </a:prstGeom>
          <a:solidFill>
            <a:srgbClr val="5B9BD5">
              <a:alpha val="5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5" name="Oval 4"/>
          <p:cNvSpPr/>
          <p:nvPr/>
        </p:nvSpPr>
        <p:spPr>
          <a:xfrm>
            <a:off x="7980947" y="3112276"/>
            <a:ext cx="2189747" cy="2166061"/>
          </a:xfrm>
          <a:prstGeom prst="ellipse">
            <a:avLst/>
          </a:prstGeom>
          <a:solidFill>
            <a:schemeClr val="accent6">
              <a:alpha val="5607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7343273" y="2106657"/>
            <a:ext cx="2189747" cy="2166061"/>
          </a:xfrm>
          <a:prstGeom prst="ellipse">
            <a:avLst/>
          </a:prstGeom>
          <a:solidFill>
            <a:srgbClr val="FFC000">
              <a:alpha val="5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7024298" y="4088052"/>
            <a:ext cx="776175" cy="369332"/>
          </a:xfrm>
          <a:prstGeom prst="rect">
            <a:avLst/>
          </a:prstGeom>
          <a:noFill/>
        </p:spPr>
        <p:txBody>
          <a:bodyPr wrap="none" rtlCol="0">
            <a:spAutoFit/>
          </a:bodyPr>
          <a:lstStyle/>
          <a:p>
            <a:r>
              <a:rPr lang="en-US" b="1" dirty="0" smtClean="0"/>
              <a:t>Co-NP</a:t>
            </a:r>
            <a:endParaRPr lang="en-US" b="1" dirty="0"/>
          </a:p>
        </p:txBody>
      </p:sp>
      <p:sp>
        <p:nvSpPr>
          <p:cNvPr id="8" name="TextBox 7"/>
          <p:cNvSpPr txBox="1"/>
          <p:nvPr/>
        </p:nvSpPr>
        <p:spPr>
          <a:xfrm>
            <a:off x="9275997" y="4088052"/>
            <a:ext cx="460382" cy="369332"/>
          </a:xfrm>
          <a:prstGeom prst="rect">
            <a:avLst/>
          </a:prstGeom>
          <a:noFill/>
        </p:spPr>
        <p:txBody>
          <a:bodyPr wrap="none" rtlCol="0">
            <a:spAutoFit/>
          </a:bodyPr>
          <a:lstStyle/>
          <a:p>
            <a:r>
              <a:rPr lang="en-US" b="1" dirty="0" smtClean="0"/>
              <a:t>NP</a:t>
            </a:r>
            <a:endParaRPr lang="en-US" b="1" dirty="0"/>
          </a:p>
        </p:txBody>
      </p:sp>
      <p:sp>
        <p:nvSpPr>
          <p:cNvPr id="9" name="TextBox 8"/>
          <p:cNvSpPr txBox="1"/>
          <p:nvPr/>
        </p:nvSpPr>
        <p:spPr>
          <a:xfrm>
            <a:off x="7980947" y="2742944"/>
            <a:ext cx="992964" cy="369332"/>
          </a:xfrm>
          <a:prstGeom prst="rect">
            <a:avLst/>
          </a:prstGeom>
          <a:noFill/>
        </p:spPr>
        <p:txBody>
          <a:bodyPr wrap="none" rtlCol="0">
            <a:spAutoFit/>
          </a:bodyPr>
          <a:lstStyle/>
          <a:p>
            <a:r>
              <a:rPr lang="en-US" b="1" dirty="0" smtClean="0"/>
              <a:t>NP-Hard</a:t>
            </a:r>
            <a:endParaRPr lang="en-US" b="1" dirty="0"/>
          </a:p>
        </p:txBody>
      </p:sp>
      <p:sp>
        <p:nvSpPr>
          <p:cNvPr id="10" name="Oval 9"/>
          <p:cNvSpPr/>
          <p:nvPr/>
        </p:nvSpPr>
        <p:spPr>
          <a:xfrm>
            <a:off x="8157730" y="3566481"/>
            <a:ext cx="560832" cy="573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t>NPC</a:t>
            </a:r>
            <a:endParaRPr lang="en-US" sz="900" dirty="0"/>
          </a:p>
        </p:txBody>
      </p:sp>
      <p:sp>
        <p:nvSpPr>
          <p:cNvPr id="11" name="Oval 10"/>
          <p:cNvSpPr/>
          <p:nvPr/>
        </p:nvSpPr>
        <p:spPr>
          <a:xfrm>
            <a:off x="8149809" y="4299985"/>
            <a:ext cx="560832" cy="57302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P=Co-P</a:t>
            </a:r>
            <a:endParaRPr lang="en-US" sz="900" dirty="0"/>
          </a:p>
        </p:txBody>
      </p:sp>
    </p:spTree>
    <p:extLst>
      <p:ext uri="{BB962C8B-B14F-4D97-AF65-F5344CB8AC3E}">
        <p14:creationId xmlns:p14="http://schemas.microsoft.com/office/powerpoint/2010/main" val="80806862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t>5</a:t>
            </a:r>
            <a:r>
              <a:rPr lang="en-US" dirty="0" smtClean="0"/>
              <a:t>. Associated Level of Difficulty and Coping Mechanisms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26954864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Associated Difficulty Level of the Problem Classes</a:t>
            </a:r>
            <a:endParaRPr lang="en-US" sz="4000"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559222883"/>
              </p:ext>
            </p:extLst>
          </p:nvPr>
        </p:nvGraphicFramePr>
        <p:xfrm>
          <a:off x="3070667" y="2208825"/>
          <a:ext cx="6050666" cy="2513645"/>
        </p:xfrm>
        <a:graphic>
          <a:graphicData uri="http://schemas.openxmlformats.org/drawingml/2006/table">
            <a:tbl>
              <a:tblPr firstRow="1" bandRow="1">
                <a:tableStyleId>{5C22544A-7EE6-4342-B048-85BDC9FD1C3A}</a:tableStyleId>
              </a:tblPr>
              <a:tblGrid>
                <a:gridCol w="3025333">
                  <a:extLst>
                    <a:ext uri="{9D8B030D-6E8A-4147-A177-3AD203B41FA5}">
                      <a16:colId xmlns:a16="http://schemas.microsoft.com/office/drawing/2014/main" val="1130682984"/>
                    </a:ext>
                  </a:extLst>
                </a:gridCol>
                <a:gridCol w="3025333">
                  <a:extLst>
                    <a:ext uri="{9D8B030D-6E8A-4147-A177-3AD203B41FA5}">
                      <a16:colId xmlns:a16="http://schemas.microsoft.com/office/drawing/2014/main" val="3809375215"/>
                    </a:ext>
                  </a:extLst>
                </a:gridCol>
              </a:tblGrid>
              <a:tr h="502729">
                <a:tc>
                  <a:txBody>
                    <a:bodyPr/>
                    <a:lstStyle/>
                    <a:p>
                      <a:r>
                        <a:rPr lang="en-US" dirty="0" smtClean="0"/>
                        <a:t>Problem Class</a:t>
                      </a:r>
                      <a:endParaRPr lang="en-US" dirty="0"/>
                    </a:p>
                  </a:txBody>
                  <a:tcPr/>
                </a:tc>
                <a:tc>
                  <a:txBody>
                    <a:bodyPr/>
                    <a:lstStyle/>
                    <a:p>
                      <a:r>
                        <a:rPr lang="en-US" dirty="0" smtClean="0"/>
                        <a:t>Increasing</a:t>
                      </a:r>
                      <a:r>
                        <a:rPr lang="en-US" baseline="0" dirty="0" smtClean="0"/>
                        <a:t> Difficulty</a:t>
                      </a:r>
                      <a:endParaRPr lang="en-US" dirty="0"/>
                    </a:p>
                  </a:txBody>
                  <a:tcPr/>
                </a:tc>
                <a:extLst>
                  <a:ext uri="{0D108BD9-81ED-4DB2-BD59-A6C34878D82A}">
                    <a16:rowId xmlns:a16="http://schemas.microsoft.com/office/drawing/2014/main" val="2765041775"/>
                  </a:ext>
                </a:extLst>
              </a:tr>
              <a:tr h="502729">
                <a:tc>
                  <a:txBody>
                    <a:bodyPr/>
                    <a:lstStyle/>
                    <a:p>
                      <a:r>
                        <a:rPr lang="en-US" dirty="0" smtClean="0"/>
                        <a:t>P</a:t>
                      </a:r>
                      <a:endParaRPr lang="en-US" dirty="0"/>
                    </a:p>
                  </a:txBody>
                  <a:tcPr/>
                </a:tc>
                <a:tc rowSpan="4">
                  <a:txBody>
                    <a:bodyPr/>
                    <a:lstStyle/>
                    <a:p>
                      <a:endParaRPr lang="en-US" dirty="0"/>
                    </a:p>
                  </a:txBody>
                  <a:tcPr/>
                </a:tc>
                <a:extLst>
                  <a:ext uri="{0D108BD9-81ED-4DB2-BD59-A6C34878D82A}">
                    <a16:rowId xmlns:a16="http://schemas.microsoft.com/office/drawing/2014/main" val="3410118908"/>
                  </a:ext>
                </a:extLst>
              </a:tr>
              <a:tr h="502729">
                <a:tc>
                  <a:txBody>
                    <a:bodyPr/>
                    <a:lstStyle/>
                    <a:p>
                      <a:r>
                        <a:rPr lang="en-US" dirty="0" smtClean="0"/>
                        <a:t>NP</a:t>
                      </a:r>
                      <a:endParaRPr lang="en-US" dirty="0"/>
                    </a:p>
                  </a:txBody>
                  <a:tcPr/>
                </a:tc>
                <a:tc vMerge="1">
                  <a:txBody>
                    <a:bodyPr/>
                    <a:lstStyle/>
                    <a:p>
                      <a:endParaRPr lang="en-US" dirty="0"/>
                    </a:p>
                  </a:txBody>
                  <a:tcPr/>
                </a:tc>
                <a:extLst>
                  <a:ext uri="{0D108BD9-81ED-4DB2-BD59-A6C34878D82A}">
                    <a16:rowId xmlns:a16="http://schemas.microsoft.com/office/drawing/2014/main" val="1660829021"/>
                  </a:ext>
                </a:extLst>
              </a:tr>
              <a:tr h="502729">
                <a:tc>
                  <a:txBody>
                    <a:bodyPr/>
                    <a:lstStyle/>
                    <a:p>
                      <a:r>
                        <a:rPr lang="en-US" dirty="0" smtClean="0"/>
                        <a:t>NP-Complete</a:t>
                      </a:r>
                      <a:endParaRPr lang="en-US" dirty="0"/>
                    </a:p>
                  </a:txBody>
                  <a:tcPr/>
                </a:tc>
                <a:tc vMerge="1">
                  <a:txBody>
                    <a:bodyPr/>
                    <a:lstStyle/>
                    <a:p>
                      <a:endParaRPr lang="en-US" dirty="0"/>
                    </a:p>
                  </a:txBody>
                  <a:tcPr/>
                </a:tc>
                <a:extLst>
                  <a:ext uri="{0D108BD9-81ED-4DB2-BD59-A6C34878D82A}">
                    <a16:rowId xmlns:a16="http://schemas.microsoft.com/office/drawing/2014/main" val="318312461"/>
                  </a:ext>
                </a:extLst>
              </a:tr>
              <a:tr h="502729">
                <a:tc>
                  <a:txBody>
                    <a:bodyPr/>
                    <a:lstStyle/>
                    <a:p>
                      <a:r>
                        <a:rPr lang="en-US" dirty="0" smtClean="0"/>
                        <a:t>NP-Hard</a:t>
                      </a:r>
                      <a:endParaRPr lang="en-US" dirty="0"/>
                    </a:p>
                  </a:txBody>
                  <a:tcPr/>
                </a:tc>
                <a:tc vMerge="1">
                  <a:txBody>
                    <a:bodyPr/>
                    <a:lstStyle/>
                    <a:p>
                      <a:endParaRPr lang="en-US" dirty="0"/>
                    </a:p>
                  </a:txBody>
                  <a:tcPr/>
                </a:tc>
                <a:extLst>
                  <a:ext uri="{0D108BD9-81ED-4DB2-BD59-A6C34878D82A}">
                    <a16:rowId xmlns:a16="http://schemas.microsoft.com/office/drawing/2014/main" val="955765073"/>
                  </a:ext>
                </a:extLst>
              </a:tr>
            </a:tbl>
          </a:graphicData>
        </a:graphic>
      </p:graphicFrame>
      <p:sp>
        <p:nvSpPr>
          <p:cNvPr id="6" name="Down Arrow 5"/>
          <p:cNvSpPr/>
          <p:nvPr/>
        </p:nvSpPr>
        <p:spPr>
          <a:xfrm>
            <a:off x="7083706" y="2858947"/>
            <a:ext cx="914400" cy="1585732"/>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467053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Coping strategies for increasing difficulties</a:t>
            </a:r>
            <a:endParaRPr lang="en-US" dirty="0"/>
          </a:p>
        </p:txBody>
      </p:sp>
      <p:sp>
        <p:nvSpPr>
          <p:cNvPr id="3" name="Content Placeholder 2"/>
          <p:cNvSpPr>
            <a:spLocks noGrp="1"/>
          </p:cNvSpPr>
          <p:nvPr>
            <p:ph idx="1"/>
          </p:nvPr>
        </p:nvSpPr>
        <p:spPr/>
        <p:txBody>
          <a:bodyPr>
            <a:normAutofit fontScale="77500" lnSpcReduction="20000"/>
          </a:bodyPr>
          <a:lstStyle/>
          <a:p>
            <a:pPr marL="331788" indent="-331788" defTabSz="992188">
              <a:lnSpc>
                <a:spcPct val="80000"/>
              </a:lnSpc>
              <a:spcBef>
                <a:spcPct val="20000"/>
              </a:spcBef>
              <a:buClr>
                <a:srgbClr val="000000"/>
              </a:buClr>
              <a:buSzPct val="100000"/>
              <a:buNone/>
              <a:tabLst>
                <a:tab pos="333375" algn="l"/>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lang="en-US" sz="3200" b="1" dirty="0"/>
              <a:t>Brute-force algorithms</a:t>
            </a:r>
          </a:p>
          <a:p>
            <a:pPr marL="568325" indent="-331788" defTabSz="992188">
              <a:lnSpc>
                <a:spcPct val="80000"/>
              </a:lnSpc>
              <a:spcBef>
                <a:spcPct val="20000"/>
              </a:spcBef>
              <a:buClr>
                <a:srgbClr val="000000"/>
              </a:buClr>
              <a:buSzPct val="100000"/>
              <a:buFont typeface="Monotype Sorts" pitchFamily="2" charset="2"/>
              <a:buChar char=""/>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lang="en-US" dirty="0" smtClean="0"/>
              <a:t>Backtracking : Develop </a:t>
            </a:r>
            <a:r>
              <a:rPr lang="en-US" dirty="0"/>
              <a:t>clever </a:t>
            </a:r>
            <a:r>
              <a:rPr lang="en-US" b="1" dirty="0"/>
              <a:t>enumeration</a:t>
            </a:r>
            <a:r>
              <a:rPr lang="en-US" dirty="0"/>
              <a:t> strategies</a:t>
            </a:r>
          </a:p>
          <a:p>
            <a:pPr marL="568325" indent="-331788" defTabSz="992188">
              <a:lnSpc>
                <a:spcPct val="80000"/>
              </a:lnSpc>
              <a:spcBef>
                <a:spcPct val="20000"/>
              </a:spcBef>
              <a:buClr>
                <a:srgbClr val="000000"/>
              </a:buClr>
              <a:buSzPct val="100000"/>
              <a:buFont typeface="Monotype Sorts" pitchFamily="2" charset="2"/>
              <a:buChar char=""/>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lang="en-US" b="1" dirty="0"/>
              <a:t>Guaranteed</a:t>
            </a:r>
            <a:r>
              <a:rPr lang="en-US" dirty="0"/>
              <a:t> to find optimal </a:t>
            </a:r>
            <a:r>
              <a:rPr lang="en-US" b="1" dirty="0"/>
              <a:t>solution</a:t>
            </a:r>
          </a:p>
          <a:p>
            <a:pPr marL="568325" indent="-331788" defTabSz="992188">
              <a:lnSpc>
                <a:spcPct val="80000"/>
              </a:lnSpc>
              <a:spcBef>
                <a:spcPct val="20000"/>
              </a:spcBef>
              <a:buClr>
                <a:srgbClr val="000000"/>
              </a:buClr>
              <a:buSzPct val="100000"/>
              <a:buFont typeface="Monotype Sorts" pitchFamily="2" charset="2"/>
              <a:buChar char=""/>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lang="en-US" b="1" dirty="0"/>
              <a:t>No</a:t>
            </a:r>
            <a:r>
              <a:rPr lang="en-US" dirty="0"/>
              <a:t> </a:t>
            </a:r>
            <a:r>
              <a:rPr lang="en-US" b="1" dirty="0"/>
              <a:t>guarantees</a:t>
            </a:r>
            <a:r>
              <a:rPr lang="en-US" dirty="0"/>
              <a:t> on </a:t>
            </a:r>
            <a:r>
              <a:rPr lang="en-US" b="1" dirty="0"/>
              <a:t>running</a:t>
            </a:r>
            <a:r>
              <a:rPr lang="en-US" dirty="0"/>
              <a:t> time</a:t>
            </a:r>
          </a:p>
          <a:p>
            <a:pPr marL="331788" indent="-331788" defTabSz="992188">
              <a:lnSpc>
                <a:spcPct val="80000"/>
              </a:lnSpc>
              <a:spcBef>
                <a:spcPct val="20000"/>
              </a:spcBef>
              <a:buNone/>
              <a:tabLst>
                <a:tab pos="333375" algn="l"/>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endParaRPr lang="en-US" sz="2400" dirty="0"/>
          </a:p>
          <a:p>
            <a:pPr marL="331788" indent="-331788" defTabSz="992188">
              <a:lnSpc>
                <a:spcPct val="80000"/>
              </a:lnSpc>
              <a:spcBef>
                <a:spcPct val="20000"/>
              </a:spcBef>
              <a:buNone/>
              <a:tabLst>
                <a:tab pos="333375" algn="l"/>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lang="en-US" sz="3200" b="1" dirty="0" smtClean="0"/>
              <a:t>Heuristics (AI course)</a:t>
            </a:r>
          </a:p>
          <a:p>
            <a:pPr marL="568325" indent="-331788" defTabSz="992188">
              <a:lnSpc>
                <a:spcPct val="80000"/>
              </a:lnSpc>
              <a:spcBef>
                <a:spcPct val="20000"/>
              </a:spcBef>
              <a:buFont typeface="Wingdings" pitchFamily="2" charset="2"/>
              <a:buChar char="§"/>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lang="en-US" dirty="0" smtClean="0"/>
              <a:t>Distance from the </a:t>
            </a:r>
            <a:r>
              <a:rPr lang="en-US" b="1" dirty="0" smtClean="0"/>
              <a:t>goal state.</a:t>
            </a:r>
          </a:p>
          <a:p>
            <a:pPr marL="568325" indent="-331788" defTabSz="992188">
              <a:lnSpc>
                <a:spcPct val="80000"/>
              </a:lnSpc>
              <a:spcBef>
                <a:spcPct val="20000"/>
              </a:spcBef>
              <a:buFont typeface="Wingdings" pitchFamily="2" charset="2"/>
              <a:buChar char="§"/>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lang="en-US" dirty="0" smtClean="0"/>
              <a:t>Guaranteed </a:t>
            </a:r>
            <a:r>
              <a:rPr lang="en-US" dirty="0"/>
              <a:t>to </a:t>
            </a:r>
            <a:r>
              <a:rPr lang="en-US" b="1" dirty="0"/>
              <a:t>run</a:t>
            </a:r>
            <a:r>
              <a:rPr lang="en-US" dirty="0"/>
              <a:t> in </a:t>
            </a:r>
            <a:r>
              <a:rPr lang="en-US" b="1" dirty="0"/>
              <a:t>polynomial</a:t>
            </a:r>
            <a:r>
              <a:rPr lang="en-US" dirty="0"/>
              <a:t> time</a:t>
            </a:r>
          </a:p>
          <a:p>
            <a:pPr marL="568325" indent="-331788" defTabSz="992188">
              <a:lnSpc>
                <a:spcPct val="80000"/>
              </a:lnSpc>
              <a:spcBef>
                <a:spcPct val="20000"/>
              </a:spcBef>
              <a:buFont typeface="Wingdings" pitchFamily="2" charset="2"/>
              <a:buChar char="§"/>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lang="en-US" b="1" dirty="0"/>
              <a:t>No</a:t>
            </a:r>
            <a:r>
              <a:rPr lang="en-US" dirty="0"/>
              <a:t> </a:t>
            </a:r>
            <a:r>
              <a:rPr lang="en-US" b="1" dirty="0"/>
              <a:t>guarantees</a:t>
            </a:r>
            <a:r>
              <a:rPr lang="en-US" dirty="0"/>
              <a:t> on quality of </a:t>
            </a:r>
            <a:r>
              <a:rPr lang="en-US" dirty="0" smtClean="0"/>
              <a:t>solution</a:t>
            </a:r>
          </a:p>
          <a:p>
            <a:pPr marL="568325" indent="-331788" defTabSz="992188">
              <a:lnSpc>
                <a:spcPct val="80000"/>
              </a:lnSpc>
              <a:spcBef>
                <a:spcPct val="20000"/>
              </a:spcBef>
              <a:buFont typeface="Wingdings" pitchFamily="2" charset="2"/>
              <a:buChar char="§"/>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lang="en-US" dirty="0" smtClean="0"/>
              <a:t>Example : 8 Puzzle Problem</a:t>
            </a:r>
            <a:endParaRPr lang="en-US" dirty="0"/>
          </a:p>
          <a:p>
            <a:pPr marL="331788" indent="-331788" defTabSz="992188">
              <a:lnSpc>
                <a:spcPct val="80000"/>
              </a:lnSpc>
              <a:spcBef>
                <a:spcPct val="20000"/>
              </a:spcBef>
              <a:buNone/>
              <a:tabLst>
                <a:tab pos="333375" algn="l"/>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endParaRPr lang="en-US" sz="2400" dirty="0"/>
          </a:p>
          <a:p>
            <a:pPr marL="331788" indent="-331788" defTabSz="992188">
              <a:lnSpc>
                <a:spcPct val="80000"/>
              </a:lnSpc>
              <a:spcBef>
                <a:spcPct val="20000"/>
              </a:spcBef>
              <a:buNone/>
              <a:tabLst>
                <a:tab pos="333375" algn="l"/>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lang="en-US" sz="3200" b="1" dirty="0"/>
              <a:t>Approximation algorithms</a:t>
            </a:r>
          </a:p>
          <a:p>
            <a:pPr marL="568325" indent="-331788" defTabSz="992188">
              <a:lnSpc>
                <a:spcPct val="80000"/>
              </a:lnSpc>
              <a:spcBef>
                <a:spcPct val="20000"/>
              </a:spcBef>
              <a:buClr>
                <a:srgbClr val="000000"/>
              </a:buClr>
              <a:buSzPct val="100000"/>
              <a:buFont typeface="Wingdings" pitchFamily="2" charset="2"/>
              <a:buChar char="§"/>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lang="en-US" dirty="0"/>
              <a:t>Guaranteed to run in </a:t>
            </a:r>
            <a:r>
              <a:rPr lang="en-US" b="1" dirty="0"/>
              <a:t>polynomial time</a:t>
            </a:r>
          </a:p>
          <a:p>
            <a:pPr marL="568325" indent="-331788" defTabSz="992188">
              <a:lnSpc>
                <a:spcPct val="80000"/>
              </a:lnSpc>
              <a:spcBef>
                <a:spcPct val="20000"/>
              </a:spcBef>
              <a:buClr>
                <a:srgbClr val="000000"/>
              </a:buClr>
              <a:buSzPct val="100000"/>
              <a:buFont typeface="Wingdings" pitchFamily="2" charset="2"/>
              <a:buChar char="§"/>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lang="en-US" dirty="0"/>
              <a:t>Guaranteed to find "</a:t>
            </a:r>
            <a:r>
              <a:rPr lang="en-US" b="1" dirty="0"/>
              <a:t>high quality</a:t>
            </a:r>
            <a:r>
              <a:rPr lang="en-US" dirty="0"/>
              <a:t>" solution, say within 10% of optimum</a:t>
            </a:r>
          </a:p>
          <a:p>
            <a:pPr marL="568325" indent="-331788" defTabSz="992188">
              <a:lnSpc>
                <a:spcPct val="80000"/>
              </a:lnSpc>
              <a:spcBef>
                <a:spcPct val="20000"/>
              </a:spcBef>
              <a:buFont typeface="Wingdings" pitchFamily="2" charset="2"/>
              <a:buChar char="§"/>
              <a:tabLst>
                <a:tab pos="446088" algn="l"/>
                <a:tab pos="903288" algn="l"/>
                <a:tab pos="1360488" algn="l"/>
                <a:tab pos="1817688" algn="l"/>
                <a:tab pos="2274888" algn="l"/>
                <a:tab pos="2732088" algn="l"/>
                <a:tab pos="3189288" algn="l"/>
                <a:tab pos="3646488" algn="l"/>
                <a:tab pos="4103688" algn="l"/>
                <a:tab pos="4560888" algn="l"/>
                <a:tab pos="5018088" algn="l"/>
                <a:tab pos="5475288" algn="l"/>
                <a:tab pos="5932488" algn="l"/>
                <a:tab pos="6389688" algn="l"/>
                <a:tab pos="6846888" algn="l"/>
                <a:tab pos="7304088" algn="l"/>
                <a:tab pos="7761288" algn="l"/>
                <a:tab pos="8218488" algn="l"/>
                <a:tab pos="8675688" algn="l"/>
                <a:tab pos="9132888" algn="l"/>
              </a:tabLst>
              <a:defRPr/>
            </a:pPr>
            <a:r>
              <a:rPr lang="en-US" dirty="0">
                <a:solidFill>
                  <a:srgbClr val="CC3300"/>
                </a:solidFill>
              </a:rPr>
              <a:t>Obstacle:</a:t>
            </a:r>
            <a:r>
              <a:rPr lang="en-US" dirty="0"/>
              <a:t> need to prove a solution’s value is c</a:t>
            </a:r>
            <a:r>
              <a:rPr lang="en-US" b="1" dirty="0"/>
              <a:t>lose to optimum</a:t>
            </a:r>
            <a:r>
              <a:rPr lang="en-US" dirty="0"/>
              <a:t>, without even knowing what optimum value is !</a:t>
            </a:r>
          </a:p>
          <a:p>
            <a:endParaRPr lang="en-US" dirty="0"/>
          </a:p>
        </p:txBody>
      </p:sp>
    </p:spTree>
    <p:extLst>
      <p:ext uri="{BB962C8B-B14F-4D97-AF65-F5344CB8AC3E}">
        <p14:creationId xmlns:p14="http://schemas.microsoft.com/office/powerpoint/2010/main" val="34999357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Examples of NP Complete Problems:</a:t>
            </a:r>
            <a:endParaRPr lang="en-US" dirty="0"/>
          </a:p>
        </p:txBody>
      </p:sp>
      <p:sp>
        <p:nvSpPr>
          <p:cNvPr id="3" name="Content Placeholder 2"/>
          <p:cNvSpPr>
            <a:spLocks noGrp="1"/>
          </p:cNvSpPr>
          <p:nvPr>
            <p:ph idx="1"/>
          </p:nvPr>
        </p:nvSpPr>
        <p:spPr/>
        <p:txBody>
          <a:bodyPr/>
          <a:lstStyle/>
          <a:p>
            <a:pPr marL="0" indent="0">
              <a:buNone/>
            </a:pPr>
            <a:r>
              <a:rPr lang="en-US" dirty="0" smtClean="0"/>
              <a:t>1. Circuit Satisfiability problem 3 SAT. </a:t>
            </a:r>
            <a:r>
              <a:rPr lang="en-US" b="1" dirty="0" smtClean="0"/>
              <a:t>(covered)</a:t>
            </a:r>
          </a:p>
          <a:p>
            <a:pPr marL="0" indent="0">
              <a:buNone/>
            </a:pPr>
            <a:r>
              <a:rPr lang="en-US" dirty="0" smtClean="0"/>
              <a:t>2. Hamiltonian Cycle Problem. </a:t>
            </a:r>
            <a:r>
              <a:rPr lang="en-US" b="1" dirty="0"/>
              <a:t>(covered</a:t>
            </a:r>
            <a:r>
              <a:rPr lang="en-US" b="1" dirty="0" smtClean="0"/>
              <a:t>)</a:t>
            </a:r>
            <a:endParaRPr lang="en-US" dirty="0" smtClean="0"/>
          </a:p>
          <a:p>
            <a:pPr marL="0" indent="0">
              <a:buNone/>
            </a:pPr>
            <a:r>
              <a:rPr lang="en-US" dirty="0" smtClean="0"/>
              <a:t>3. Travelling Salesman Problem </a:t>
            </a:r>
          </a:p>
          <a:p>
            <a:pPr marL="0" indent="0">
              <a:buNone/>
            </a:pPr>
            <a:r>
              <a:rPr lang="en-US" dirty="0" smtClean="0"/>
              <a:t>4. 3-Coloring Problem </a:t>
            </a:r>
            <a:r>
              <a:rPr lang="en-US" b="1" dirty="0"/>
              <a:t>(covered</a:t>
            </a:r>
            <a:r>
              <a:rPr lang="en-US" b="1" dirty="0" smtClean="0"/>
              <a:t>)</a:t>
            </a:r>
            <a:endParaRPr lang="en-US" dirty="0" smtClean="0"/>
          </a:p>
          <a:p>
            <a:pPr marL="0" indent="0">
              <a:buNone/>
            </a:pPr>
            <a:r>
              <a:rPr lang="en-US" dirty="0" smtClean="0"/>
              <a:t>5. Longest Path Problem  (</a:t>
            </a:r>
            <a:r>
              <a:rPr lang="en-US" b="1" dirty="0" smtClean="0"/>
              <a:t>issues with cycles</a:t>
            </a:r>
            <a:r>
              <a:rPr lang="en-US" dirty="0" smtClean="0"/>
              <a:t>)</a:t>
            </a:r>
            <a:endParaRPr lang="en-US" dirty="0"/>
          </a:p>
        </p:txBody>
      </p:sp>
    </p:spTree>
    <p:extLst>
      <p:ext uri="{BB962C8B-B14F-4D97-AF65-F5344CB8AC3E}">
        <p14:creationId xmlns:p14="http://schemas.microsoft.com/office/powerpoint/2010/main" val="3045289952"/>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Examples of NP Complete Problems:</a:t>
            </a:r>
            <a:endParaRPr lang="en-US" dirty="0"/>
          </a:p>
        </p:txBody>
      </p:sp>
      <p:sp>
        <p:nvSpPr>
          <p:cNvPr id="3" name="Content Placeholder 2"/>
          <p:cNvSpPr>
            <a:spLocks noGrp="1"/>
          </p:cNvSpPr>
          <p:nvPr>
            <p:ph idx="1"/>
          </p:nvPr>
        </p:nvSpPr>
        <p:spPr/>
        <p:txBody>
          <a:bodyPr/>
          <a:lstStyle/>
          <a:p>
            <a:pPr marL="0" indent="0">
              <a:buNone/>
            </a:pPr>
            <a:r>
              <a:rPr lang="en-US" dirty="0" smtClean="0"/>
              <a:t>1. Circuit Satisfiability problem 3 SAT. </a:t>
            </a:r>
            <a:r>
              <a:rPr lang="en-US" b="1" dirty="0" smtClean="0"/>
              <a:t>(covered)</a:t>
            </a:r>
          </a:p>
          <a:p>
            <a:pPr marL="0" indent="0">
              <a:buNone/>
            </a:pPr>
            <a:r>
              <a:rPr lang="en-US" dirty="0" smtClean="0"/>
              <a:t>2. Hamiltonian Cycle Problem. </a:t>
            </a:r>
            <a:r>
              <a:rPr lang="en-US" b="1" dirty="0"/>
              <a:t>(covered</a:t>
            </a:r>
            <a:r>
              <a:rPr lang="en-US" b="1" dirty="0" smtClean="0"/>
              <a:t>)</a:t>
            </a:r>
            <a:endParaRPr lang="en-US" dirty="0" smtClean="0"/>
          </a:p>
          <a:p>
            <a:pPr marL="0" indent="0">
              <a:buNone/>
            </a:pPr>
            <a:r>
              <a:rPr lang="en-US" dirty="0" smtClean="0"/>
              <a:t>3. Travelling Salesman Problem </a:t>
            </a:r>
          </a:p>
          <a:p>
            <a:pPr marL="0" indent="0">
              <a:buNone/>
            </a:pPr>
            <a:r>
              <a:rPr lang="en-US" dirty="0" smtClean="0"/>
              <a:t>4. 3-Coloring Problem </a:t>
            </a:r>
            <a:r>
              <a:rPr lang="en-US" b="1" dirty="0"/>
              <a:t>(covered</a:t>
            </a:r>
            <a:r>
              <a:rPr lang="en-US" b="1" dirty="0" smtClean="0"/>
              <a:t>)</a:t>
            </a:r>
            <a:endParaRPr lang="en-US" dirty="0" smtClean="0"/>
          </a:p>
          <a:p>
            <a:pPr marL="0" indent="0">
              <a:buNone/>
            </a:pPr>
            <a:r>
              <a:rPr lang="en-US" dirty="0" smtClean="0"/>
              <a:t>5. Longest Path Problem  (</a:t>
            </a:r>
            <a:r>
              <a:rPr lang="en-US" b="1" dirty="0" smtClean="0"/>
              <a:t>issues with cycles</a:t>
            </a:r>
            <a:r>
              <a:rPr lang="en-US" dirty="0" smtClean="0"/>
              <a:t>)</a:t>
            </a:r>
          </a:p>
          <a:p>
            <a:pPr marL="0" indent="0">
              <a:buNone/>
            </a:pPr>
            <a:endParaRPr lang="en-US" dirty="0"/>
          </a:p>
          <a:p>
            <a:pPr marL="0" indent="0">
              <a:buNone/>
            </a:pPr>
            <a:r>
              <a:rPr lang="en-US" dirty="0" smtClean="0"/>
              <a:t>SINCE THEY ARE NP COMPLETE class problems, they are also NP and NP Hard class problems.</a:t>
            </a:r>
            <a:endParaRPr lang="en-US" dirty="0"/>
          </a:p>
        </p:txBody>
      </p:sp>
    </p:spTree>
    <p:extLst>
      <p:ext uri="{BB962C8B-B14F-4D97-AF65-F5344CB8AC3E}">
        <p14:creationId xmlns:p14="http://schemas.microsoft.com/office/powerpoint/2010/main" val="2269563988"/>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6. Approximation Problems</a:t>
            </a: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40153043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6 classes of problems: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 </a:t>
            </a:r>
          </a:p>
          <a:p>
            <a:pPr marL="514350" indent="-514350">
              <a:buFont typeface="+mj-lt"/>
              <a:buAutoNum type="arabicPeriod"/>
            </a:pPr>
            <a:r>
              <a:rPr lang="en-US" dirty="0" smtClean="0"/>
              <a:t>NP</a:t>
            </a:r>
          </a:p>
          <a:p>
            <a:pPr marL="514350" indent="-514350">
              <a:buFont typeface="+mj-lt"/>
              <a:buAutoNum type="arabicPeriod"/>
            </a:pPr>
            <a:r>
              <a:rPr lang="en-US" dirty="0" smtClean="0"/>
              <a:t>NP Complete</a:t>
            </a:r>
          </a:p>
          <a:p>
            <a:pPr marL="514350" indent="-514350">
              <a:buFont typeface="+mj-lt"/>
              <a:buAutoNum type="arabicPeriod"/>
            </a:pPr>
            <a:r>
              <a:rPr lang="en-US" dirty="0" smtClean="0"/>
              <a:t>NP Hard</a:t>
            </a:r>
          </a:p>
          <a:p>
            <a:pPr marL="514350" indent="-514350">
              <a:buFont typeface="+mj-lt"/>
              <a:buAutoNum type="arabicPeriod"/>
            </a:pPr>
            <a:r>
              <a:rPr lang="en-US" dirty="0" smtClean="0"/>
              <a:t>Co-P</a:t>
            </a:r>
          </a:p>
          <a:p>
            <a:pPr marL="514350" indent="-514350">
              <a:buFont typeface="+mj-lt"/>
              <a:buAutoNum type="arabicPeriod"/>
            </a:pPr>
            <a:r>
              <a:rPr lang="en-US" dirty="0" smtClean="0"/>
              <a:t>Co- NP</a:t>
            </a:r>
          </a:p>
          <a:p>
            <a:pPr marL="0" indent="0">
              <a:buNone/>
            </a:pPr>
            <a:endParaRPr lang="en-US" dirty="0"/>
          </a:p>
        </p:txBody>
      </p:sp>
    </p:spTree>
    <p:extLst>
      <p:ext uri="{BB962C8B-B14F-4D97-AF65-F5344CB8AC3E}">
        <p14:creationId xmlns:p14="http://schemas.microsoft.com/office/powerpoint/2010/main" val="1882373029"/>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 Algorithm</a:t>
            </a:r>
            <a:endParaRPr lang="en-US" dirty="0"/>
          </a:p>
        </p:txBody>
      </p:sp>
      <p:sp>
        <p:nvSpPr>
          <p:cNvPr id="3" name="Content Placeholder 2"/>
          <p:cNvSpPr>
            <a:spLocks noGrp="1"/>
          </p:cNvSpPr>
          <p:nvPr>
            <p:ph idx="1"/>
          </p:nvPr>
        </p:nvSpPr>
        <p:spPr/>
        <p:txBody>
          <a:bodyPr/>
          <a:lstStyle/>
          <a:p>
            <a:r>
              <a:rPr lang="en-US" b="1" dirty="0" smtClean="0"/>
              <a:t>Our Goal</a:t>
            </a:r>
            <a:r>
              <a:rPr lang="en-US" dirty="0" smtClean="0"/>
              <a:t> : Solve an optimization problem in such a way that even if the optimal value is not achieved, a </a:t>
            </a:r>
            <a:r>
              <a:rPr lang="en-US" b="1" dirty="0" smtClean="0"/>
              <a:t>near optimal </a:t>
            </a:r>
            <a:r>
              <a:rPr lang="en-US" dirty="0" smtClean="0"/>
              <a:t>value can be obtained.</a:t>
            </a:r>
          </a:p>
          <a:p>
            <a:endParaRPr lang="en-US" dirty="0"/>
          </a:p>
          <a:p>
            <a:r>
              <a:rPr lang="en-US" dirty="0" smtClean="0"/>
              <a:t>A term – approximation ratio</a:t>
            </a:r>
          </a:p>
          <a:p>
            <a:pPr lvl="1"/>
            <a:r>
              <a:rPr lang="en-US" dirty="0" smtClean="0"/>
              <a:t>C* - suppose this is the optimal value.</a:t>
            </a:r>
          </a:p>
          <a:p>
            <a:pPr lvl="1"/>
            <a:r>
              <a:rPr lang="en-US" dirty="0" smtClean="0"/>
              <a:t>C – suppose this is the near optimal value.</a:t>
            </a:r>
          </a:p>
          <a:p>
            <a:pPr lvl="1"/>
            <a:r>
              <a:rPr lang="en-US" dirty="0" smtClean="0"/>
              <a:t>Approximation ratio – denoted by the variable </a:t>
            </a:r>
            <a:r>
              <a:rPr lang="en-US" altLang="en-US" dirty="0" smtClean="0">
                <a:sym typeface="Symbol" panose="05050102010706020507" pitchFamily="18" charset="2"/>
              </a:rPr>
              <a:t></a:t>
            </a:r>
          </a:p>
          <a:p>
            <a:pPr lvl="1"/>
            <a:endParaRPr lang="en-US" dirty="0"/>
          </a:p>
        </p:txBody>
      </p:sp>
    </p:spTree>
    <p:extLst>
      <p:ext uri="{BB962C8B-B14F-4D97-AF65-F5344CB8AC3E}">
        <p14:creationId xmlns:p14="http://schemas.microsoft.com/office/powerpoint/2010/main" val="22097522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 Algorithm</a:t>
            </a:r>
            <a:endParaRPr lang="en-US" dirty="0"/>
          </a:p>
        </p:txBody>
      </p:sp>
      <p:sp>
        <p:nvSpPr>
          <p:cNvPr id="3" name="Content Placeholder 2"/>
          <p:cNvSpPr>
            <a:spLocks noGrp="1"/>
          </p:cNvSpPr>
          <p:nvPr>
            <p:ph idx="1"/>
          </p:nvPr>
        </p:nvSpPr>
        <p:spPr/>
        <p:txBody>
          <a:bodyPr/>
          <a:lstStyle/>
          <a:p>
            <a:pPr marL="0" indent="0">
              <a:buNone/>
            </a:pPr>
            <a:r>
              <a:rPr lang="en-US" dirty="0" smtClean="0"/>
              <a:t>A term – approximation ratio</a:t>
            </a:r>
          </a:p>
          <a:p>
            <a:pPr lvl="1"/>
            <a:r>
              <a:rPr lang="en-US" dirty="0" smtClean="0"/>
              <a:t>C* - suppose this is the optimal value.</a:t>
            </a:r>
          </a:p>
          <a:p>
            <a:pPr lvl="1"/>
            <a:r>
              <a:rPr lang="en-US" dirty="0" smtClean="0"/>
              <a:t>C – suppose this is the near optimal value.</a:t>
            </a:r>
          </a:p>
          <a:p>
            <a:pPr lvl="1"/>
            <a:r>
              <a:rPr lang="en-US" dirty="0" smtClean="0"/>
              <a:t>Approximation ratio – denoted by the variable </a:t>
            </a:r>
            <a:r>
              <a:rPr lang="en-US" altLang="en-US" dirty="0" smtClean="0">
                <a:sym typeface="Symbol" panose="05050102010706020507" pitchFamily="18" charset="2"/>
              </a:rPr>
              <a:t></a:t>
            </a:r>
          </a:p>
          <a:p>
            <a:pPr marL="0" indent="0">
              <a:buNone/>
            </a:pPr>
            <a:r>
              <a:rPr lang="en-US" altLang="en-US" dirty="0" smtClean="0">
                <a:sym typeface="Symbol" panose="05050102010706020507" pitchFamily="18" charset="2"/>
              </a:rPr>
              <a:t>Note that the relation between C and C* varies based on optimization type:</a:t>
            </a:r>
          </a:p>
          <a:p>
            <a:pPr lvl="1"/>
            <a:r>
              <a:rPr lang="en-US" altLang="en-US" dirty="0" smtClean="0">
                <a:sym typeface="Symbol" panose="05050102010706020507" pitchFamily="18" charset="2"/>
              </a:rPr>
              <a:t>C* is greater than C if the problem is a maximization problem</a:t>
            </a:r>
          </a:p>
          <a:p>
            <a:pPr lvl="1"/>
            <a:r>
              <a:rPr lang="en-US" altLang="en-US" dirty="0" smtClean="0">
                <a:sym typeface="Symbol" panose="05050102010706020507" pitchFamily="18" charset="2"/>
              </a:rPr>
              <a:t>C* is less than C if the problem is a minimization problem</a:t>
            </a:r>
          </a:p>
          <a:p>
            <a:pPr lvl="1"/>
            <a:endParaRPr lang="en-US" altLang="en-US" dirty="0" smtClean="0">
              <a:sym typeface="Symbol" panose="05050102010706020507" pitchFamily="18" charset="2"/>
            </a:endParaRPr>
          </a:p>
        </p:txBody>
      </p:sp>
    </p:spTree>
    <p:extLst>
      <p:ext uri="{BB962C8B-B14F-4D97-AF65-F5344CB8AC3E}">
        <p14:creationId xmlns:p14="http://schemas.microsoft.com/office/powerpoint/2010/main" val="40362952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 Algorithm</a:t>
            </a:r>
            <a:endParaRPr lang="en-US" dirty="0"/>
          </a:p>
        </p:txBody>
      </p:sp>
      <p:sp>
        <p:nvSpPr>
          <p:cNvPr id="3" name="Content Placeholder 2"/>
          <p:cNvSpPr>
            <a:spLocks noGrp="1"/>
          </p:cNvSpPr>
          <p:nvPr>
            <p:ph idx="1"/>
          </p:nvPr>
        </p:nvSpPr>
        <p:spPr/>
        <p:txBody>
          <a:bodyPr>
            <a:normAutofit fontScale="92500" lnSpcReduction="20000"/>
          </a:bodyPr>
          <a:lstStyle/>
          <a:p>
            <a:r>
              <a:rPr lang="en-US" altLang="en-US" dirty="0"/>
              <a:t>An approximate algorithm has an </a:t>
            </a:r>
            <a:r>
              <a:rPr lang="en-US" altLang="en-US" dirty="0">
                <a:solidFill>
                  <a:srgbClr val="CC0000"/>
                </a:solidFill>
              </a:rPr>
              <a:t>approximation ratio </a:t>
            </a:r>
            <a:r>
              <a:rPr lang="en-US" altLang="en-US" dirty="0"/>
              <a:t>of </a:t>
            </a:r>
            <a:r>
              <a:rPr lang="en-US" altLang="en-US" dirty="0" smtClean="0">
                <a:sym typeface="Symbol" panose="05050102010706020507" pitchFamily="18" charset="2"/>
              </a:rPr>
              <a:t> if: </a:t>
            </a:r>
            <a:endParaRPr lang="en-US" altLang="en-US" dirty="0"/>
          </a:p>
          <a:p>
            <a:pPr>
              <a:buNone/>
            </a:pPr>
            <a:r>
              <a:rPr lang="en-US" altLang="en-US" dirty="0"/>
              <a:t>		        </a:t>
            </a:r>
            <a:r>
              <a:rPr lang="en-US" altLang="en-US" dirty="0">
                <a:solidFill>
                  <a:schemeClr val="tx2"/>
                </a:solidFill>
              </a:rPr>
              <a:t>max{C/C*, C*/C} </a:t>
            </a:r>
            <a:r>
              <a:rPr lang="en-US" altLang="en-US" dirty="0">
                <a:solidFill>
                  <a:schemeClr val="tx2"/>
                </a:solidFill>
                <a:sym typeface="Symbol" panose="05050102010706020507" pitchFamily="18" charset="2"/>
              </a:rPr>
              <a:t> </a:t>
            </a:r>
            <a:r>
              <a:rPr lang="en-US" altLang="en-US" dirty="0" smtClean="0">
                <a:solidFill>
                  <a:schemeClr val="tx2"/>
                </a:solidFill>
                <a:sym typeface="Symbol" panose="05050102010706020507" pitchFamily="18" charset="2"/>
              </a:rPr>
              <a:t></a:t>
            </a:r>
            <a:endParaRPr lang="en-US" altLang="en-US" dirty="0" smtClean="0">
              <a:sym typeface="Symbol" panose="05050102010706020507" pitchFamily="18" charset="2"/>
            </a:endParaRPr>
          </a:p>
          <a:p>
            <a:r>
              <a:rPr lang="en-US" altLang="en-US" dirty="0" smtClean="0">
                <a:sym typeface="Symbol" panose="05050102010706020507" pitchFamily="18" charset="2"/>
              </a:rPr>
              <a:t>The inequality is like this because it takes care of both maximization and minimization problems.</a:t>
            </a:r>
            <a:endParaRPr lang="en-US" altLang="en-US" dirty="0">
              <a:sym typeface="Symbol" panose="05050102010706020507" pitchFamily="18" charset="2"/>
            </a:endParaRPr>
          </a:p>
          <a:p>
            <a:endParaRPr lang="en-US" altLang="en-US" dirty="0">
              <a:sym typeface="Symbol" panose="05050102010706020507" pitchFamily="18" charset="2"/>
            </a:endParaRPr>
          </a:p>
          <a:p>
            <a:r>
              <a:rPr lang="en-US" altLang="en-US" dirty="0" smtClean="0">
                <a:sym typeface="Symbol" panose="05050102010706020507" pitchFamily="18" charset="2"/>
              </a:rPr>
              <a:t>Intuition: Suppose you have a developed another 0/1  knapsack algorithm. For some particular input, the max profit attainable is 100 dollars. However, your algorithm is based on approximation and is enable to generate maximum profit of 50 (may generate even less profit).</a:t>
            </a:r>
          </a:p>
          <a:p>
            <a:endParaRPr lang="en-US" altLang="en-US" dirty="0">
              <a:sym typeface="Symbol" panose="05050102010706020507" pitchFamily="18" charset="2"/>
            </a:endParaRPr>
          </a:p>
          <a:p>
            <a:r>
              <a:rPr lang="en-US" altLang="en-US" dirty="0" smtClean="0">
                <a:sym typeface="Symbol" panose="05050102010706020507" pitchFamily="18" charset="2"/>
              </a:rPr>
              <a:t>Then by the above relation, your approximation algorithm has an approximation  ratio of 2.</a:t>
            </a:r>
          </a:p>
          <a:p>
            <a:endParaRPr lang="en-US" altLang="en-US" dirty="0">
              <a:sym typeface="Symbol" panose="05050102010706020507" pitchFamily="18" charset="2"/>
            </a:endParaRPr>
          </a:p>
          <a:p>
            <a:endParaRPr lang="en-US" altLang="en-US" dirty="0" smtClean="0">
              <a:sym typeface="Symbol" panose="05050102010706020507" pitchFamily="18" charset="2"/>
            </a:endParaRPr>
          </a:p>
          <a:p>
            <a:endParaRPr lang="en-US" altLang="en-US" dirty="0" smtClean="0">
              <a:sym typeface="Symbol" panose="05050102010706020507" pitchFamily="18" charset="2"/>
            </a:endParaRPr>
          </a:p>
          <a:p>
            <a:pPr marL="0" indent="0">
              <a:buNone/>
            </a:pPr>
            <a:endParaRPr lang="en-US" altLang="en-US" dirty="0" smtClean="0">
              <a:sym typeface="Symbol" panose="05050102010706020507" pitchFamily="18" charset="2"/>
            </a:endParaRPr>
          </a:p>
        </p:txBody>
      </p:sp>
    </p:spTree>
    <p:extLst>
      <p:ext uri="{BB962C8B-B14F-4D97-AF65-F5344CB8AC3E}">
        <p14:creationId xmlns:p14="http://schemas.microsoft.com/office/powerpoint/2010/main" val="342789097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 Algorithm</a:t>
            </a:r>
            <a:endParaRPr lang="en-US" dirty="0"/>
          </a:p>
        </p:txBody>
      </p:sp>
      <p:sp>
        <p:nvSpPr>
          <p:cNvPr id="5" name="Text Box 2"/>
          <p:cNvSpPr txBox="1">
            <a:spLocks noChangeArrowheads="1"/>
          </p:cNvSpPr>
          <p:nvPr/>
        </p:nvSpPr>
        <p:spPr bwMode="auto">
          <a:xfrm>
            <a:off x="1752600" y="1690688"/>
            <a:ext cx="8686800" cy="944563"/>
          </a:xfrm>
          <a:prstGeom prst="rect">
            <a:avLst/>
          </a:prstGeom>
          <a:solidFill>
            <a:srgbClr val="CCCCFF"/>
          </a:solidFill>
          <a:ln w="9360">
            <a:solidFill>
              <a:srgbClr val="808080"/>
            </a:solidFill>
            <a:miter lim="800000"/>
            <a:headEnd/>
            <a:tailEnd/>
          </a:ln>
          <a:effectLst/>
        </p:spPr>
        <p:txBody>
          <a:bodyPr lIns="90000" tIns="46800" rIns="90000" bIns="46800">
            <a:spAutoFit/>
          </a:bodyPr>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b="1" dirty="0">
                <a:solidFill>
                  <a:srgbClr val="000000"/>
                </a:solidFill>
                <a:latin typeface="+mn-lt"/>
              </a:rPr>
              <a:t>Vertex-Cover</a:t>
            </a:r>
            <a:r>
              <a:rPr lang="en-US" sz="2400" dirty="0">
                <a:solidFill>
                  <a:srgbClr val="000000"/>
                </a:solidFill>
                <a:latin typeface="+mn-lt"/>
              </a:rPr>
              <a:t>: a subset of vertices which “</a:t>
            </a:r>
            <a:r>
              <a:rPr lang="en-US" sz="2400" dirty="0">
                <a:solidFill>
                  <a:srgbClr val="800000"/>
                </a:solidFill>
                <a:latin typeface="+mn-lt"/>
              </a:rPr>
              <a:t>covers</a:t>
            </a:r>
            <a:r>
              <a:rPr lang="en-US" sz="2400" dirty="0">
                <a:solidFill>
                  <a:srgbClr val="000000"/>
                </a:solidFill>
                <a:latin typeface="+mn-lt"/>
              </a:rPr>
              <a:t>” every edge.</a:t>
            </a:r>
          </a:p>
          <a:p>
            <a:pPr algn="l">
              <a:lnSpc>
                <a:spcPct val="13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dirty="0">
                <a:solidFill>
                  <a:srgbClr val="000000"/>
                </a:solidFill>
                <a:latin typeface="+mn-lt"/>
              </a:rPr>
              <a:t>An edge is </a:t>
            </a:r>
            <a:r>
              <a:rPr lang="en-US" sz="2400" dirty="0">
                <a:solidFill>
                  <a:srgbClr val="800000"/>
                </a:solidFill>
                <a:latin typeface="+mn-lt"/>
              </a:rPr>
              <a:t>covered</a:t>
            </a:r>
            <a:r>
              <a:rPr lang="en-US" sz="2400" dirty="0">
                <a:solidFill>
                  <a:srgbClr val="000000"/>
                </a:solidFill>
                <a:latin typeface="+mn-lt"/>
              </a:rPr>
              <a:t> if one of its endpoints is chosen.</a:t>
            </a:r>
          </a:p>
        </p:txBody>
      </p:sp>
      <p:sp>
        <p:nvSpPr>
          <p:cNvPr id="6" name="Text Box 3"/>
          <p:cNvSpPr txBox="1">
            <a:spLocks noChangeArrowheads="1"/>
          </p:cNvSpPr>
          <p:nvPr/>
        </p:nvSpPr>
        <p:spPr bwMode="auto">
          <a:xfrm>
            <a:off x="1695450" y="2879558"/>
            <a:ext cx="8743950" cy="944563"/>
          </a:xfrm>
          <a:prstGeom prst="rect">
            <a:avLst/>
          </a:prstGeom>
          <a:solidFill>
            <a:srgbClr val="FFFFCC"/>
          </a:solidFill>
          <a:ln w="9360">
            <a:solidFill>
              <a:srgbClr val="808080"/>
            </a:solidFill>
            <a:miter lim="800000"/>
            <a:headEnd/>
            <a:tailEnd/>
          </a:ln>
          <a:effectLst/>
        </p:spPr>
        <p:txBody>
          <a:bodyPr lIns="90000" tIns="46800" rIns="90000" bIns="46800">
            <a:spAutoFit/>
          </a:bodyPr>
          <a:lstStyle/>
          <a:p>
            <a:pPr algn="l">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b="1" dirty="0">
                <a:solidFill>
                  <a:srgbClr val="000000"/>
                </a:solidFill>
                <a:latin typeface="+mn-lt"/>
              </a:rPr>
              <a:t>The Vertex-Cover Problem</a:t>
            </a:r>
            <a:r>
              <a:rPr lang="en-US" sz="2400" dirty="0">
                <a:solidFill>
                  <a:srgbClr val="000000"/>
                </a:solidFill>
                <a:latin typeface="+mn-lt"/>
              </a:rPr>
              <a:t>:</a:t>
            </a:r>
          </a:p>
          <a:p>
            <a:pPr algn="l">
              <a:lnSpc>
                <a:spcPct val="130000"/>
              </a:lnSpc>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US" sz="2400" dirty="0">
                <a:solidFill>
                  <a:srgbClr val="000000"/>
                </a:solidFill>
                <a:latin typeface="+mn-lt"/>
              </a:rPr>
              <a:t>Find a vertex cover with </a:t>
            </a:r>
            <a:r>
              <a:rPr lang="en-US" sz="2400" b="1" dirty="0">
                <a:solidFill>
                  <a:srgbClr val="000000"/>
                </a:solidFill>
                <a:latin typeface="+mn-lt"/>
              </a:rPr>
              <a:t>minimum</a:t>
            </a:r>
            <a:r>
              <a:rPr lang="en-US" sz="2400" dirty="0">
                <a:solidFill>
                  <a:srgbClr val="000000"/>
                </a:solidFill>
                <a:latin typeface="+mn-lt"/>
              </a:rPr>
              <a:t> number of vertices.</a:t>
            </a:r>
          </a:p>
        </p:txBody>
      </p:sp>
      <p:sp>
        <p:nvSpPr>
          <p:cNvPr id="7" name="Oval 4"/>
          <p:cNvSpPr>
            <a:spLocks noChangeArrowheads="1"/>
          </p:cNvSpPr>
          <p:nvPr/>
        </p:nvSpPr>
        <p:spPr bwMode="auto">
          <a:xfrm>
            <a:off x="3003885" y="4925678"/>
            <a:ext cx="152400" cy="152400"/>
          </a:xfrm>
          <a:prstGeom prst="ellipse">
            <a:avLst/>
          </a:prstGeom>
          <a:solidFill>
            <a:srgbClr val="FFFFFF"/>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8" name="Oval 5"/>
          <p:cNvSpPr>
            <a:spLocks noChangeArrowheads="1"/>
          </p:cNvSpPr>
          <p:nvPr/>
        </p:nvSpPr>
        <p:spPr bwMode="auto">
          <a:xfrm>
            <a:off x="3461085" y="4239878"/>
            <a:ext cx="152400" cy="152400"/>
          </a:xfrm>
          <a:prstGeom prst="ellipse">
            <a:avLst/>
          </a:prstGeom>
          <a:solidFill>
            <a:srgbClr val="FFFFFF"/>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9" name="Oval 6"/>
          <p:cNvSpPr>
            <a:spLocks noChangeArrowheads="1"/>
          </p:cNvSpPr>
          <p:nvPr/>
        </p:nvSpPr>
        <p:spPr bwMode="auto">
          <a:xfrm>
            <a:off x="2546685" y="4239878"/>
            <a:ext cx="152400" cy="152400"/>
          </a:xfrm>
          <a:prstGeom prst="ellipse">
            <a:avLst/>
          </a:prstGeom>
          <a:solidFill>
            <a:srgbClr val="FFFFFF"/>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10" name="Oval 7"/>
          <p:cNvSpPr>
            <a:spLocks noChangeArrowheads="1"/>
          </p:cNvSpPr>
          <p:nvPr/>
        </p:nvSpPr>
        <p:spPr bwMode="auto">
          <a:xfrm>
            <a:off x="2089485" y="4925678"/>
            <a:ext cx="152400" cy="152400"/>
          </a:xfrm>
          <a:prstGeom prst="ellipse">
            <a:avLst/>
          </a:prstGeom>
          <a:solidFill>
            <a:srgbClr val="FFFFFF"/>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11" name="Oval 8"/>
          <p:cNvSpPr>
            <a:spLocks noChangeArrowheads="1"/>
          </p:cNvSpPr>
          <p:nvPr/>
        </p:nvSpPr>
        <p:spPr bwMode="auto">
          <a:xfrm>
            <a:off x="3918285" y="4925678"/>
            <a:ext cx="152400" cy="152400"/>
          </a:xfrm>
          <a:prstGeom prst="ellipse">
            <a:avLst/>
          </a:prstGeom>
          <a:solidFill>
            <a:srgbClr val="FFFFFF"/>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12" name="Oval 9"/>
          <p:cNvSpPr>
            <a:spLocks noChangeArrowheads="1"/>
          </p:cNvSpPr>
          <p:nvPr/>
        </p:nvSpPr>
        <p:spPr bwMode="auto">
          <a:xfrm>
            <a:off x="2546685" y="5611478"/>
            <a:ext cx="152400" cy="152400"/>
          </a:xfrm>
          <a:prstGeom prst="ellipse">
            <a:avLst/>
          </a:prstGeom>
          <a:solidFill>
            <a:srgbClr val="FFFFFF"/>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13" name="Oval 10"/>
          <p:cNvSpPr>
            <a:spLocks noChangeArrowheads="1"/>
          </p:cNvSpPr>
          <p:nvPr/>
        </p:nvSpPr>
        <p:spPr bwMode="auto">
          <a:xfrm>
            <a:off x="3461085" y="5611478"/>
            <a:ext cx="152400" cy="152400"/>
          </a:xfrm>
          <a:prstGeom prst="ellipse">
            <a:avLst/>
          </a:prstGeom>
          <a:solidFill>
            <a:srgbClr val="FFFFFF"/>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14" name="Oval 11"/>
          <p:cNvSpPr>
            <a:spLocks noChangeArrowheads="1"/>
          </p:cNvSpPr>
          <p:nvPr/>
        </p:nvSpPr>
        <p:spPr bwMode="auto">
          <a:xfrm>
            <a:off x="5747085" y="4239878"/>
            <a:ext cx="152400" cy="152400"/>
          </a:xfrm>
          <a:prstGeom prst="ellipse">
            <a:avLst/>
          </a:prstGeom>
          <a:solidFill>
            <a:srgbClr val="FFFFFF"/>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15" name="Oval 12"/>
          <p:cNvSpPr>
            <a:spLocks noChangeArrowheads="1"/>
          </p:cNvSpPr>
          <p:nvPr/>
        </p:nvSpPr>
        <p:spPr bwMode="auto">
          <a:xfrm>
            <a:off x="5061285" y="4925678"/>
            <a:ext cx="152400" cy="152400"/>
          </a:xfrm>
          <a:prstGeom prst="ellipse">
            <a:avLst/>
          </a:prstGeom>
          <a:solidFill>
            <a:srgbClr val="FFFFFF"/>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16" name="Oval 13"/>
          <p:cNvSpPr>
            <a:spLocks noChangeArrowheads="1"/>
          </p:cNvSpPr>
          <p:nvPr/>
        </p:nvSpPr>
        <p:spPr bwMode="auto">
          <a:xfrm>
            <a:off x="5442285" y="5611478"/>
            <a:ext cx="152400" cy="152400"/>
          </a:xfrm>
          <a:prstGeom prst="ellipse">
            <a:avLst/>
          </a:prstGeom>
          <a:solidFill>
            <a:srgbClr val="FFFFFF"/>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17" name="Oval 14"/>
          <p:cNvSpPr>
            <a:spLocks noChangeArrowheads="1"/>
          </p:cNvSpPr>
          <p:nvPr/>
        </p:nvSpPr>
        <p:spPr bwMode="auto">
          <a:xfrm>
            <a:off x="6051885" y="5611478"/>
            <a:ext cx="152400" cy="152400"/>
          </a:xfrm>
          <a:prstGeom prst="ellipse">
            <a:avLst/>
          </a:prstGeom>
          <a:solidFill>
            <a:srgbClr val="FFFFFF"/>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18" name="Oval 15"/>
          <p:cNvSpPr>
            <a:spLocks noChangeArrowheads="1"/>
          </p:cNvSpPr>
          <p:nvPr/>
        </p:nvSpPr>
        <p:spPr bwMode="auto">
          <a:xfrm>
            <a:off x="6432885" y="4925678"/>
            <a:ext cx="152400" cy="152400"/>
          </a:xfrm>
          <a:prstGeom prst="ellipse">
            <a:avLst/>
          </a:prstGeom>
          <a:solidFill>
            <a:srgbClr val="FFFFFF"/>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19" name="Line 16"/>
          <p:cNvSpPr>
            <a:spLocks noChangeShapeType="1"/>
          </p:cNvSpPr>
          <p:nvPr/>
        </p:nvSpPr>
        <p:spPr bwMode="auto">
          <a:xfrm>
            <a:off x="2622885" y="4316078"/>
            <a:ext cx="457200" cy="6858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0" name="Line 17"/>
          <p:cNvSpPr>
            <a:spLocks noChangeShapeType="1"/>
          </p:cNvSpPr>
          <p:nvPr/>
        </p:nvSpPr>
        <p:spPr bwMode="auto">
          <a:xfrm flipV="1">
            <a:off x="3080085" y="4304966"/>
            <a:ext cx="457200" cy="70802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1" name="Line 18"/>
          <p:cNvSpPr>
            <a:spLocks noChangeShapeType="1"/>
          </p:cNvSpPr>
          <p:nvPr/>
        </p:nvSpPr>
        <p:spPr bwMode="auto">
          <a:xfrm>
            <a:off x="3080085" y="5001878"/>
            <a:ext cx="914400"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2" name="Line 19"/>
          <p:cNvSpPr>
            <a:spLocks noChangeShapeType="1"/>
          </p:cNvSpPr>
          <p:nvPr/>
        </p:nvSpPr>
        <p:spPr bwMode="auto">
          <a:xfrm flipH="1">
            <a:off x="2154573" y="5001878"/>
            <a:ext cx="936625"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3" name="Line 20"/>
          <p:cNvSpPr>
            <a:spLocks noChangeShapeType="1"/>
          </p:cNvSpPr>
          <p:nvPr/>
        </p:nvSpPr>
        <p:spPr bwMode="auto">
          <a:xfrm flipH="1">
            <a:off x="2611773" y="5001878"/>
            <a:ext cx="479425" cy="6858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4" name="Line 21"/>
          <p:cNvSpPr>
            <a:spLocks noChangeShapeType="1"/>
          </p:cNvSpPr>
          <p:nvPr/>
        </p:nvSpPr>
        <p:spPr bwMode="auto">
          <a:xfrm>
            <a:off x="3080085" y="5001878"/>
            <a:ext cx="457200" cy="6858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5" name="Line 22"/>
          <p:cNvSpPr>
            <a:spLocks noChangeShapeType="1"/>
          </p:cNvSpPr>
          <p:nvPr/>
        </p:nvSpPr>
        <p:spPr bwMode="auto">
          <a:xfrm flipV="1">
            <a:off x="5137485" y="4304966"/>
            <a:ext cx="685800" cy="70802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6" name="Line 23"/>
          <p:cNvSpPr>
            <a:spLocks noChangeShapeType="1"/>
          </p:cNvSpPr>
          <p:nvPr/>
        </p:nvSpPr>
        <p:spPr bwMode="auto">
          <a:xfrm>
            <a:off x="5823285" y="4316078"/>
            <a:ext cx="1588"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7" name="Line 24"/>
          <p:cNvSpPr>
            <a:spLocks noChangeShapeType="1"/>
          </p:cNvSpPr>
          <p:nvPr/>
        </p:nvSpPr>
        <p:spPr bwMode="auto">
          <a:xfrm>
            <a:off x="5823285" y="4316078"/>
            <a:ext cx="685800" cy="6858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8" name="Line 25"/>
          <p:cNvSpPr>
            <a:spLocks noChangeShapeType="1"/>
          </p:cNvSpPr>
          <p:nvPr/>
        </p:nvSpPr>
        <p:spPr bwMode="auto">
          <a:xfrm>
            <a:off x="5137485" y="5001878"/>
            <a:ext cx="381000" cy="6858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29" name="Line 26"/>
          <p:cNvSpPr>
            <a:spLocks noChangeShapeType="1"/>
          </p:cNvSpPr>
          <p:nvPr/>
        </p:nvSpPr>
        <p:spPr bwMode="auto">
          <a:xfrm>
            <a:off x="5518485" y="5687678"/>
            <a:ext cx="609600"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0" name="Line 27"/>
          <p:cNvSpPr>
            <a:spLocks noChangeShapeType="1"/>
          </p:cNvSpPr>
          <p:nvPr/>
        </p:nvSpPr>
        <p:spPr bwMode="auto">
          <a:xfrm flipV="1">
            <a:off x="6128085" y="4990766"/>
            <a:ext cx="381000" cy="70802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1" name="Oval 28"/>
          <p:cNvSpPr>
            <a:spLocks noChangeArrowheads="1"/>
          </p:cNvSpPr>
          <p:nvPr/>
        </p:nvSpPr>
        <p:spPr bwMode="auto">
          <a:xfrm>
            <a:off x="8414085" y="4239878"/>
            <a:ext cx="152400" cy="152400"/>
          </a:xfrm>
          <a:prstGeom prst="ellipse">
            <a:avLst/>
          </a:prstGeom>
          <a:solidFill>
            <a:srgbClr val="FFFFFF"/>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32" name="Oval 29"/>
          <p:cNvSpPr>
            <a:spLocks noChangeArrowheads="1"/>
          </p:cNvSpPr>
          <p:nvPr/>
        </p:nvSpPr>
        <p:spPr bwMode="auto">
          <a:xfrm>
            <a:off x="7728285" y="4925678"/>
            <a:ext cx="152400" cy="152400"/>
          </a:xfrm>
          <a:prstGeom prst="ellipse">
            <a:avLst/>
          </a:prstGeom>
          <a:solidFill>
            <a:srgbClr val="FFFFFF"/>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33" name="Oval 30"/>
          <p:cNvSpPr>
            <a:spLocks noChangeArrowheads="1"/>
          </p:cNvSpPr>
          <p:nvPr/>
        </p:nvSpPr>
        <p:spPr bwMode="auto">
          <a:xfrm>
            <a:off x="8109285" y="5611478"/>
            <a:ext cx="152400" cy="152400"/>
          </a:xfrm>
          <a:prstGeom prst="ellipse">
            <a:avLst/>
          </a:prstGeom>
          <a:solidFill>
            <a:srgbClr val="FFFFFF"/>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34" name="Oval 31"/>
          <p:cNvSpPr>
            <a:spLocks noChangeArrowheads="1"/>
          </p:cNvSpPr>
          <p:nvPr/>
        </p:nvSpPr>
        <p:spPr bwMode="auto">
          <a:xfrm>
            <a:off x="8718885" y="5611478"/>
            <a:ext cx="152400" cy="152400"/>
          </a:xfrm>
          <a:prstGeom prst="ellipse">
            <a:avLst/>
          </a:prstGeom>
          <a:solidFill>
            <a:srgbClr val="FFFFFF"/>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35" name="Oval 32"/>
          <p:cNvSpPr>
            <a:spLocks noChangeArrowheads="1"/>
          </p:cNvSpPr>
          <p:nvPr/>
        </p:nvSpPr>
        <p:spPr bwMode="auto">
          <a:xfrm>
            <a:off x="9099885" y="4925678"/>
            <a:ext cx="152400" cy="152400"/>
          </a:xfrm>
          <a:prstGeom prst="ellipse">
            <a:avLst/>
          </a:prstGeom>
          <a:solidFill>
            <a:srgbClr val="FFFFFF"/>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36" name="Line 33"/>
          <p:cNvSpPr>
            <a:spLocks noChangeShapeType="1"/>
          </p:cNvSpPr>
          <p:nvPr/>
        </p:nvSpPr>
        <p:spPr bwMode="auto">
          <a:xfrm flipV="1">
            <a:off x="7804485" y="4304966"/>
            <a:ext cx="685800" cy="70802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7" name="Line 34"/>
          <p:cNvSpPr>
            <a:spLocks noChangeShapeType="1"/>
          </p:cNvSpPr>
          <p:nvPr/>
        </p:nvSpPr>
        <p:spPr bwMode="auto">
          <a:xfrm>
            <a:off x="8490285" y="4316078"/>
            <a:ext cx="1588"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8" name="Line 35"/>
          <p:cNvSpPr>
            <a:spLocks noChangeShapeType="1"/>
          </p:cNvSpPr>
          <p:nvPr/>
        </p:nvSpPr>
        <p:spPr bwMode="auto">
          <a:xfrm>
            <a:off x="8490285" y="4316078"/>
            <a:ext cx="685800" cy="6858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39" name="Line 36"/>
          <p:cNvSpPr>
            <a:spLocks noChangeShapeType="1"/>
          </p:cNvSpPr>
          <p:nvPr/>
        </p:nvSpPr>
        <p:spPr bwMode="auto">
          <a:xfrm>
            <a:off x="7804485" y="5001878"/>
            <a:ext cx="381000" cy="6858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0" name="Line 37"/>
          <p:cNvSpPr>
            <a:spLocks noChangeShapeType="1"/>
          </p:cNvSpPr>
          <p:nvPr/>
        </p:nvSpPr>
        <p:spPr bwMode="auto">
          <a:xfrm>
            <a:off x="8185485" y="5687678"/>
            <a:ext cx="609600"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1" name="Line 38"/>
          <p:cNvSpPr>
            <a:spLocks noChangeShapeType="1"/>
          </p:cNvSpPr>
          <p:nvPr/>
        </p:nvSpPr>
        <p:spPr bwMode="auto">
          <a:xfrm flipV="1">
            <a:off x="8795085" y="4990766"/>
            <a:ext cx="381000" cy="70802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2" name="Line 39"/>
          <p:cNvSpPr>
            <a:spLocks noChangeShapeType="1"/>
          </p:cNvSpPr>
          <p:nvPr/>
        </p:nvSpPr>
        <p:spPr bwMode="auto">
          <a:xfrm>
            <a:off x="7804485" y="5001878"/>
            <a:ext cx="1371600" cy="1588"/>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3" name="Line 40"/>
          <p:cNvSpPr>
            <a:spLocks noChangeShapeType="1"/>
          </p:cNvSpPr>
          <p:nvPr/>
        </p:nvSpPr>
        <p:spPr bwMode="auto">
          <a:xfrm flipH="1">
            <a:off x="8174373" y="4316078"/>
            <a:ext cx="327025" cy="13716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4" name="Line 41"/>
          <p:cNvSpPr>
            <a:spLocks noChangeShapeType="1"/>
          </p:cNvSpPr>
          <p:nvPr/>
        </p:nvSpPr>
        <p:spPr bwMode="auto">
          <a:xfrm>
            <a:off x="8490285" y="4316078"/>
            <a:ext cx="304800" cy="13716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5" name="Line 42"/>
          <p:cNvSpPr>
            <a:spLocks noChangeShapeType="1"/>
          </p:cNvSpPr>
          <p:nvPr/>
        </p:nvSpPr>
        <p:spPr bwMode="auto">
          <a:xfrm>
            <a:off x="7804485" y="5001878"/>
            <a:ext cx="990600" cy="685800"/>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6" name="Line 43"/>
          <p:cNvSpPr>
            <a:spLocks noChangeShapeType="1"/>
          </p:cNvSpPr>
          <p:nvPr/>
        </p:nvSpPr>
        <p:spPr bwMode="auto">
          <a:xfrm flipV="1">
            <a:off x="8185485" y="4990766"/>
            <a:ext cx="990600" cy="708025"/>
          </a:xfrm>
          <a:prstGeom prst="line">
            <a:avLst/>
          </a:prstGeom>
          <a:noFill/>
          <a:ln w="9360">
            <a:solidFill>
              <a:srgbClr val="000000"/>
            </a:solidFill>
            <a:miter lim="800000"/>
            <a:headEnd/>
            <a:tailEnd/>
          </a:ln>
          <a:extLst>
            <a:ext uri="{909E8E84-426E-40DD-AFC4-6F175D3DCCD1}">
              <a14:hiddenFill xmlns:a14="http://schemas.microsoft.com/office/drawing/2010/main">
                <a:noFill/>
              </a14:hiddenFill>
            </a:ext>
          </a:extLst>
        </p:spPr>
        <p:txBody>
          <a:bodyPr/>
          <a:lstStyle/>
          <a:p>
            <a:endParaRPr lang="en-US"/>
          </a:p>
        </p:txBody>
      </p:sp>
      <p:sp>
        <p:nvSpPr>
          <p:cNvPr id="47" name="Oval 44"/>
          <p:cNvSpPr>
            <a:spLocks noChangeArrowheads="1"/>
          </p:cNvSpPr>
          <p:nvPr/>
        </p:nvSpPr>
        <p:spPr bwMode="auto">
          <a:xfrm>
            <a:off x="3003885" y="4925678"/>
            <a:ext cx="152400" cy="152400"/>
          </a:xfrm>
          <a:prstGeom prst="ellipse">
            <a:avLst/>
          </a:prstGeom>
          <a:solidFill>
            <a:srgbClr val="FF6600"/>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48" name="Oval 45"/>
          <p:cNvSpPr>
            <a:spLocks noChangeArrowheads="1"/>
          </p:cNvSpPr>
          <p:nvPr/>
        </p:nvSpPr>
        <p:spPr bwMode="auto">
          <a:xfrm>
            <a:off x="5747085" y="4239878"/>
            <a:ext cx="152400" cy="152400"/>
          </a:xfrm>
          <a:prstGeom prst="ellipse">
            <a:avLst/>
          </a:prstGeom>
          <a:solidFill>
            <a:srgbClr val="FF6600"/>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49" name="Oval 46"/>
          <p:cNvSpPr>
            <a:spLocks noChangeArrowheads="1"/>
          </p:cNvSpPr>
          <p:nvPr/>
        </p:nvSpPr>
        <p:spPr bwMode="auto">
          <a:xfrm>
            <a:off x="5442285" y="5611478"/>
            <a:ext cx="152400" cy="152400"/>
          </a:xfrm>
          <a:prstGeom prst="ellipse">
            <a:avLst/>
          </a:prstGeom>
          <a:solidFill>
            <a:srgbClr val="FF6600"/>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50" name="Oval 47"/>
          <p:cNvSpPr>
            <a:spLocks noChangeArrowheads="1"/>
          </p:cNvSpPr>
          <p:nvPr/>
        </p:nvSpPr>
        <p:spPr bwMode="auto">
          <a:xfrm>
            <a:off x="6051885" y="5611478"/>
            <a:ext cx="152400" cy="152400"/>
          </a:xfrm>
          <a:prstGeom prst="ellipse">
            <a:avLst/>
          </a:prstGeom>
          <a:solidFill>
            <a:srgbClr val="FF6600"/>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51" name="Oval 48"/>
          <p:cNvSpPr>
            <a:spLocks noChangeArrowheads="1"/>
          </p:cNvSpPr>
          <p:nvPr/>
        </p:nvSpPr>
        <p:spPr bwMode="auto">
          <a:xfrm>
            <a:off x="8414085" y="4239878"/>
            <a:ext cx="152400" cy="152400"/>
          </a:xfrm>
          <a:prstGeom prst="ellipse">
            <a:avLst/>
          </a:prstGeom>
          <a:solidFill>
            <a:srgbClr val="FF6600"/>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52" name="Oval 49"/>
          <p:cNvSpPr>
            <a:spLocks noChangeArrowheads="1"/>
          </p:cNvSpPr>
          <p:nvPr/>
        </p:nvSpPr>
        <p:spPr bwMode="auto">
          <a:xfrm>
            <a:off x="7728285" y="4925678"/>
            <a:ext cx="152400" cy="152400"/>
          </a:xfrm>
          <a:prstGeom prst="ellipse">
            <a:avLst/>
          </a:prstGeom>
          <a:solidFill>
            <a:srgbClr val="FF6600"/>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53" name="Oval 50"/>
          <p:cNvSpPr>
            <a:spLocks noChangeArrowheads="1"/>
          </p:cNvSpPr>
          <p:nvPr/>
        </p:nvSpPr>
        <p:spPr bwMode="auto">
          <a:xfrm>
            <a:off x="8109285" y="5611478"/>
            <a:ext cx="152400" cy="152400"/>
          </a:xfrm>
          <a:prstGeom prst="ellipse">
            <a:avLst/>
          </a:prstGeom>
          <a:solidFill>
            <a:srgbClr val="FF6600"/>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
        <p:nvSpPr>
          <p:cNvPr id="54" name="Oval 51"/>
          <p:cNvSpPr>
            <a:spLocks noChangeArrowheads="1"/>
          </p:cNvSpPr>
          <p:nvPr/>
        </p:nvSpPr>
        <p:spPr bwMode="auto">
          <a:xfrm>
            <a:off x="8718885" y="5611478"/>
            <a:ext cx="152400" cy="152400"/>
          </a:xfrm>
          <a:prstGeom prst="ellipse">
            <a:avLst/>
          </a:prstGeom>
          <a:solidFill>
            <a:srgbClr val="FF6600"/>
          </a:solidFill>
          <a:ln w="19080">
            <a:solidFill>
              <a:srgbClr val="003366"/>
            </a:solidFill>
            <a:miter lim="800000"/>
            <a:headEnd/>
            <a:tailEnd/>
          </a:ln>
        </p:spPr>
        <p:txBody>
          <a:bodyPr wrap="none" anchor="ct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endParaRPr lang="en-US" altLang="en-US"/>
          </a:p>
        </p:txBody>
      </p:sp>
    </p:spTree>
    <p:extLst>
      <p:ext uri="{BB962C8B-B14F-4D97-AF65-F5344CB8AC3E}">
        <p14:creationId xmlns:p14="http://schemas.microsoft.com/office/powerpoint/2010/main" val="1710212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additive="repl">
                                        <p:cTn id="6" dur="1" fill="hold">
                                          <p:stCondLst>
                                            <p:cond delay="0"/>
                                          </p:stCondLst>
                                        </p:cTn>
                                        <p:tgtEl>
                                          <p:spTgt spid="47"/>
                                        </p:tgtEl>
                                        <p:attrNameLst>
                                          <p:attrName>style.visibility</p:attrName>
                                        </p:attrNameLst>
                                      </p:cBhvr>
                                      <p:to>
                                        <p:strVal val="visible"/>
                                      </p:to>
                                    </p:set>
                                    <p:animEffect transition="in" filter="blinds(horizontal)">
                                      <p:cBhvr additive="repl">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additive="repl">
                                        <p:cTn id="11" dur="1" fill="hold">
                                          <p:stCondLst>
                                            <p:cond delay="0"/>
                                          </p:stCondLst>
                                        </p:cTn>
                                        <p:tgtEl>
                                          <p:spTgt spid="48"/>
                                        </p:tgtEl>
                                        <p:attrNameLst>
                                          <p:attrName>style.visibility</p:attrName>
                                        </p:attrNameLst>
                                      </p:cBhvr>
                                      <p:to>
                                        <p:strVal val="visible"/>
                                      </p:to>
                                    </p:set>
                                    <p:animEffect transition="in" filter="blinds(horizontal)">
                                      <p:cBhvr additive="repl">
                                        <p:cTn id="12" dur="500"/>
                                        <p:tgtEl>
                                          <p:spTgt spid="48"/>
                                        </p:tgtEl>
                                      </p:cBhvr>
                                    </p:animEffect>
                                  </p:childTnLst>
                                </p:cTn>
                              </p:par>
                              <p:par>
                                <p:cTn id="13" presetID="3" presetClass="entr" presetSubtype="10" fill="hold" grpId="0" nodeType="withEffect">
                                  <p:stCondLst>
                                    <p:cond delay="0"/>
                                  </p:stCondLst>
                                  <p:childTnLst>
                                    <p:set>
                                      <p:cBhvr additive="repl">
                                        <p:cTn id="14" dur="1" fill="hold">
                                          <p:stCondLst>
                                            <p:cond delay="0"/>
                                          </p:stCondLst>
                                        </p:cTn>
                                        <p:tgtEl>
                                          <p:spTgt spid="49"/>
                                        </p:tgtEl>
                                        <p:attrNameLst>
                                          <p:attrName>style.visibility</p:attrName>
                                        </p:attrNameLst>
                                      </p:cBhvr>
                                      <p:to>
                                        <p:strVal val="visible"/>
                                      </p:to>
                                    </p:set>
                                    <p:animEffect transition="in" filter="blinds(horizontal)">
                                      <p:cBhvr additive="repl">
                                        <p:cTn id="15" dur="500"/>
                                        <p:tgtEl>
                                          <p:spTgt spid="49"/>
                                        </p:tgtEl>
                                      </p:cBhvr>
                                    </p:animEffect>
                                  </p:childTnLst>
                                </p:cTn>
                              </p:par>
                              <p:par>
                                <p:cTn id="16" presetID="3" presetClass="entr" presetSubtype="10" fill="hold" grpId="0" nodeType="withEffect">
                                  <p:stCondLst>
                                    <p:cond delay="0"/>
                                  </p:stCondLst>
                                  <p:childTnLst>
                                    <p:set>
                                      <p:cBhvr additive="repl">
                                        <p:cTn id="17" dur="1" fill="hold">
                                          <p:stCondLst>
                                            <p:cond delay="0"/>
                                          </p:stCondLst>
                                        </p:cTn>
                                        <p:tgtEl>
                                          <p:spTgt spid="50"/>
                                        </p:tgtEl>
                                        <p:attrNameLst>
                                          <p:attrName>style.visibility</p:attrName>
                                        </p:attrNameLst>
                                      </p:cBhvr>
                                      <p:to>
                                        <p:strVal val="visible"/>
                                      </p:to>
                                    </p:set>
                                    <p:animEffect transition="in" filter="blinds(horizontal)">
                                      <p:cBhvr additive="repl">
                                        <p:cTn id="18" dur="500"/>
                                        <p:tgtEl>
                                          <p:spTgt spid="50"/>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additive="repl">
                                        <p:cTn id="22" dur="1" fill="hold">
                                          <p:stCondLst>
                                            <p:cond delay="0"/>
                                          </p:stCondLst>
                                        </p:cTn>
                                        <p:tgtEl>
                                          <p:spTgt spid="51"/>
                                        </p:tgtEl>
                                        <p:attrNameLst>
                                          <p:attrName>style.visibility</p:attrName>
                                        </p:attrNameLst>
                                      </p:cBhvr>
                                      <p:to>
                                        <p:strVal val="visible"/>
                                      </p:to>
                                    </p:set>
                                    <p:animEffect transition="in" filter="blinds(horizontal)">
                                      <p:cBhvr additive="repl">
                                        <p:cTn id="23" dur="500"/>
                                        <p:tgtEl>
                                          <p:spTgt spid="51"/>
                                        </p:tgtEl>
                                      </p:cBhvr>
                                    </p:animEffect>
                                  </p:childTnLst>
                                </p:cTn>
                              </p:par>
                              <p:par>
                                <p:cTn id="24" presetID="3" presetClass="entr" presetSubtype="10" fill="hold" grpId="0" nodeType="withEffect">
                                  <p:stCondLst>
                                    <p:cond delay="0"/>
                                  </p:stCondLst>
                                  <p:childTnLst>
                                    <p:set>
                                      <p:cBhvr additive="repl">
                                        <p:cTn id="25" dur="1" fill="hold">
                                          <p:stCondLst>
                                            <p:cond delay="0"/>
                                          </p:stCondLst>
                                        </p:cTn>
                                        <p:tgtEl>
                                          <p:spTgt spid="52"/>
                                        </p:tgtEl>
                                        <p:attrNameLst>
                                          <p:attrName>style.visibility</p:attrName>
                                        </p:attrNameLst>
                                      </p:cBhvr>
                                      <p:to>
                                        <p:strVal val="visible"/>
                                      </p:to>
                                    </p:set>
                                    <p:animEffect transition="in" filter="blinds(horizontal)">
                                      <p:cBhvr additive="repl">
                                        <p:cTn id="26" dur="500"/>
                                        <p:tgtEl>
                                          <p:spTgt spid="52"/>
                                        </p:tgtEl>
                                      </p:cBhvr>
                                    </p:animEffect>
                                  </p:childTnLst>
                                </p:cTn>
                              </p:par>
                              <p:par>
                                <p:cTn id="27" presetID="3" presetClass="entr" presetSubtype="10" fill="hold" grpId="0" nodeType="withEffect">
                                  <p:stCondLst>
                                    <p:cond delay="0"/>
                                  </p:stCondLst>
                                  <p:childTnLst>
                                    <p:set>
                                      <p:cBhvr additive="repl">
                                        <p:cTn id="28" dur="1" fill="hold">
                                          <p:stCondLst>
                                            <p:cond delay="0"/>
                                          </p:stCondLst>
                                        </p:cTn>
                                        <p:tgtEl>
                                          <p:spTgt spid="53"/>
                                        </p:tgtEl>
                                        <p:attrNameLst>
                                          <p:attrName>style.visibility</p:attrName>
                                        </p:attrNameLst>
                                      </p:cBhvr>
                                      <p:to>
                                        <p:strVal val="visible"/>
                                      </p:to>
                                    </p:set>
                                    <p:animEffect transition="in" filter="blinds(horizontal)">
                                      <p:cBhvr additive="repl">
                                        <p:cTn id="29" dur="500"/>
                                        <p:tgtEl>
                                          <p:spTgt spid="53"/>
                                        </p:tgtEl>
                                      </p:cBhvr>
                                    </p:animEffect>
                                  </p:childTnLst>
                                </p:cTn>
                              </p:par>
                              <p:par>
                                <p:cTn id="30" presetID="3" presetClass="entr" presetSubtype="10" fill="hold" grpId="0" nodeType="withEffect">
                                  <p:stCondLst>
                                    <p:cond delay="0"/>
                                  </p:stCondLst>
                                  <p:childTnLst>
                                    <p:set>
                                      <p:cBhvr additive="repl">
                                        <p:cTn id="31" dur="1" fill="hold">
                                          <p:stCondLst>
                                            <p:cond delay="0"/>
                                          </p:stCondLst>
                                        </p:cTn>
                                        <p:tgtEl>
                                          <p:spTgt spid="54"/>
                                        </p:tgtEl>
                                        <p:attrNameLst>
                                          <p:attrName>style.visibility</p:attrName>
                                        </p:attrNameLst>
                                      </p:cBhvr>
                                      <p:to>
                                        <p:strVal val="visible"/>
                                      </p:to>
                                    </p:set>
                                    <p:animEffect transition="in" filter="blinds(horizontal)">
                                      <p:cBhvr additive="repl">
                                        <p:cTn id="32"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54"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a:t>
            </a:r>
          </a:p>
        </p:txBody>
      </p:sp>
      <p:sp>
        <p:nvSpPr>
          <p:cNvPr id="3" name="Content Placeholder 2"/>
          <p:cNvSpPr>
            <a:spLocks noGrp="1"/>
          </p:cNvSpPr>
          <p:nvPr>
            <p:ph idx="1"/>
          </p:nvPr>
        </p:nvSpPr>
        <p:spPr/>
        <p:txBody>
          <a:bodyPr/>
          <a:lstStyle/>
          <a:p>
            <a:pPr marL="0" indent="0">
              <a:buNone/>
            </a:pPr>
            <a:r>
              <a:rPr lang="en-US" b="1" dirty="0"/>
              <a:t>What is a vertex-cover ?</a:t>
            </a:r>
          </a:p>
          <a:p>
            <a:r>
              <a:rPr lang="en-US" dirty="0"/>
              <a:t>Given an undirected graph G = (V, E), a vertex-cover V ʹ</a:t>
            </a:r>
          </a:p>
          <a:p>
            <a:pPr marL="496887" indent="-457200" defTabSz="992188">
              <a:spcBef>
                <a:spcPct val="20000"/>
              </a:spcBef>
              <a:buClr>
                <a:schemeClr val="tx2"/>
              </a:buClr>
              <a:buSzPct val="65000"/>
              <a:defRPr/>
            </a:pPr>
            <a:r>
              <a:rPr lang="en-US" sz="3400" i="1" kern="0" dirty="0">
                <a:solidFill>
                  <a:srgbClr val="000000"/>
                </a:solidFill>
                <a:latin typeface="Times New Roman"/>
              </a:rPr>
              <a:t>V</a:t>
            </a:r>
            <a:r>
              <a:rPr lang="en-US" sz="2000" i="1" kern="0" dirty="0">
                <a:solidFill>
                  <a:srgbClr val="000000"/>
                </a:solidFill>
                <a:latin typeface="Times New Roman"/>
              </a:rPr>
              <a:t> </a:t>
            </a:r>
            <a:r>
              <a:rPr lang="en-US" sz="3400" kern="0" dirty="0">
                <a:solidFill>
                  <a:srgbClr val="000000"/>
                </a:solidFill>
                <a:latin typeface="Times New Roman"/>
              </a:rPr>
              <a:t>ʹ</a:t>
            </a:r>
            <a:r>
              <a:rPr lang="en-US" sz="3400" kern="0" dirty="0"/>
              <a:t> </a:t>
            </a:r>
            <a:r>
              <a:rPr lang="en-US" sz="3400" kern="0" dirty="0">
                <a:sym typeface="Symbol" charset="2"/>
              </a:rPr>
              <a:t></a:t>
            </a:r>
            <a:r>
              <a:rPr lang="en-US" sz="3400" kern="0" dirty="0"/>
              <a:t> </a:t>
            </a:r>
            <a:r>
              <a:rPr lang="en-US" sz="3400" i="1" kern="0" dirty="0"/>
              <a:t>V</a:t>
            </a:r>
          </a:p>
          <a:p>
            <a:r>
              <a:rPr lang="en-US" dirty="0" smtClean="0"/>
              <a:t>For </a:t>
            </a:r>
            <a:r>
              <a:rPr lang="en-US" dirty="0"/>
              <a:t>each edge (u, v) in E, either u ϵ V ʹ or v ϵ V ʹ or both </a:t>
            </a:r>
          </a:p>
          <a:p>
            <a:endParaRPr lang="en-US" dirty="0"/>
          </a:p>
          <a:p>
            <a:pPr marL="0" indent="0">
              <a:buNone/>
            </a:pPr>
            <a:r>
              <a:rPr lang="en-US" b="1" dirty="0"/>
              <a:t>What is the Vertex-Cover Problem ?</a:t>
            </a:r>
          </a:p>
          <a:p>
            <a:r>
              <a:rPr lang="en-US" dirty="0"/>
              <a:t>Find a vertex cover with minimum number of vertices</a:t>
            </a:r>
          </a:p>
        </p:txBody>
      </p:sp>
    </p:spTree>
    <p:extLst>
      <p:ext uri="{BB962C8B-B14F-4D97-AF65-F5344CB8AC3E}">
        <p14:creationId xmlns:p14="http://schemas.microsoft.com/office/powerpoint/2010/main" val="17033233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 Algorithm</a:t>
            </a:r>
            <a:endParaRPr lang="en-US" dirty="0"/>
          </a:p>
        </p:txBody>
      </p:sp>
      <p:sp>
        <p:nvSpPr>
          <p:cNvPr id="3" name="Content Placeholder 2"/>
          <p:cNvSpPr>
            <a:spLocks noGrp="1"/>
          </p:cNvSpPr>
          <p:nvPr>
            <p:ph idx="1"/>
          </p:nvPr>
        </p:nvSpPr>
        <p:spPr>
          <a:xfrm>
            <a:off x="838199" y="1825625"/>
            <a:ext cx="6637421" cy="516522"/>
          </a:xfrm>
        </p:spPr>
        <p:txBody>
          <a:bodyPr>
            <a:normAutofit fontScale="85000" lnSpcReduction="10000"/>
          </a:bodyPr>
          <a:lstStyle/>
          <a:p>
            <a:r>
              <a:rPr lang="en-US" dirty="0" smtClean="0"/>
              <a:t>Trying to solve this using approximation algorithm</a:t>
            </a:r>
            <a:endParaRPr lang="en-US" dirty="0"/>
          </a:p>
        </p:txBody>
      </p:sp>
      <p:sp>
        <p:nvSpPr>
          <p:cNvPr id="38" name="Oval 37"/>
          <p:cNvSpPr/>
          <p:nvPr/>
        </p:nvSpPr>
        <p:spPr>
          <a:xfrm>
            <a:off x="3139931" y="4183646"/>
            <a:ext cx="585787" cy="568325"/>
          </a:xfrm>
          <a:prstGeom prst="ellipse">
            <a:avLst/>
          </a:prstGeom>
          <a:solidFill>
            <a:srgbClr val="0033CC"/>
          </a:solidFill>
          <a:ln w="25400" cap="flat" cmpd="sng" algn="ctr">
            <a:solidFill>
              <a:srgbClr val="0033CC">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4</a:t>
            </a:r>
          </a:p>
        </p:txBody>
      </p:sp>
      <p:sp>
        <p:nvSpPr>
          <p:cNvPr id="39" name="Oval 38"/>
          <p:cNvSpPr/>
          <p:nvPr/>
        </p:nvSpPr>
        <p:spPr>
          <a:xfrm>
            <a:off x="3139931" y="2477084"/>
            <a:ext cx="585787"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1</a:t>
            </a:r>
          </a:p>
        </p:txBody>
      </p:sp>
      <p:sp>
        <p:nvSpPr>
          <p:cNvPr id="40" name="Oval 39"/>
          <p:cNvSpPr/>
          <p:nvPr/>
        </p:nvSpPr>
        <p:spPr>
          <a:xfrm>
            <a:off x="4773468" y="2477084"/>
            <a:ext cx="587375"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2</a:t>
            </a:r>
          </a:p>
        </p:txBody>
      </p:sp>
      <p:sp>
        <p:nvSpPr>
          <p:cNvPr id="41" name="Oval 40"/>
          <p:cNvSpPr/>
          <p:nvPr/>
        </p:nvSpPr>
        <p:spPr>
          <a:xfrm>
            <a:off x="6627668" y="2477084"/>
            <a:ext cx="587375" cy="568325"/>
          </a:xfrm>
          <a:prstGeom prst="ellipse">
            <a:avLst/>
          </a:prstGeom>
          <a:solidFill>
            <a:srgbClr val="0033CC"/>
          </a:solidFill>
          <a:ln w="25400" cap="flat" cmpd="sng" algn="ctr">
            <a:solidFill>
              <a:srgbClr val="0033CC">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3</a:t>
            </a:r>
          </a:p>
        </p:txBody>
      </p:sp>
      <p:sp>
        <p:nvSpPr>
          <p:cNvPr id="42" name="Oval 41"/>
          <p:cNvSpPr/>
          <p:nvPr/>
        </p:nvSpPr>
        <p:spPr>
          <a:xfrm>
            <a:off x="6627668" y="4183646"/>
            <a:ext cx="587375" cy="568325"/>
          </a:xfrm>
          <a:prstGeom prst="ellipse">
            <a:avLst/>
          </a:prstGeom>
          <a:solidFill>
            <a:srgbClr val="0033CC"/>
          </a:solidFill>
          <a:ln w="25400" cap="flat" cmpd="sng" algn="ctr">
            <a:solidFill>
              <a:srgbClr val="0033CC">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6</a:t>
            </a:r>
          </a:p>
        </p:txBody>
      </p:sp>
      <p:sp>
        <p:nvSpPr>
          <p:cNvPr id="43" name="Oval 42"/>
          <p:cNvSpPr/>
          <p:nvPr/>
        </p:nvSpPr>
        <p:spPr>
          <a:xfrm>
            <a:off x="4773468" y="4183646"/>
            <a:ext cx="587375" cy="568325"/>
          </a:xfrm>
          <a:prstGeom prst="ellipse">
            <a:avLst/>
          </a:prstGeom>
          <a:solidFill>
            <a:srgbClr val="0033CC"/>
          </a:solidFill>
          <a:ln w="25400" cap="flat" cmpd="sng" algn="ctr">
            <a:solidFill>
              <a:srgbClr val="0033CC">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5</a:t>
            </a:r>
          </a:p>
        </p:txBody>
      </p:sp>
      <p:sp>
        <p:nvSpPr>
          <p:cNvPr id="44" name="Oval 43"/>
          <p:cNvSpPr/>
          <p:nvPr/>
        </p:nvSpPr>
        <p:spPr>
          <a:xfrm>
            <a:off x="8251681" y="4183646"/>
            <a:ext cx="587375" cy="568325"/>
          </a:xfrm>
          <a:prstGeom prst="ellipse">
            <a:avLst/>
          </a:prstGeom>
          <a:solidFill>
            <a:srgbClr val="0033CC"/>
          </a:solidFill>
          <a:ln w="25400" cap="flat" cmpd="sng" algn="ctr">
            <a:solidFill>
              <a:srgbClr val="0033CC">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7</a:t>
            </a:r>
          </a:p>
        </p:txBody>
      </p:sp>
      <p:cxnSp>
        <p:nvCxnSpPr>
          <p:cNvPr id="45" name="Straight Connector 44"/>
          <p:cNvCxnSpPr>
            <a:stCxn id="39" idx="4"/>
            <a:endCxn id="38" idx="0"/>
          </p:cNvCxnSpPr>
          <p:nvPr/>
        </p:nvCxnSpPr>
        <p:spPr>
          <a:xfrm>
            <a:off x="3432031" y="3045409"/>
            <a:ext cx="0" cy="113823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46" name="Straight Connector 45"/>
          <p:cNvCxnSpPr>
            <a:stCxn id="39" idx="6"/>
            <a:endCxn id="40" idx="2"/>
          </p:cNvCxnSpPr>
          <p:nvPr/>
        </p:nvCxnSpPr>
        <p:spPr>
          <a:xfrm>
            <a:off x="3725718" y="2761246"/>
            <a:ext cx="1047750" cy="0"/>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47" name="Straight Connector 46"/>
          <p:cNvCxnSpPr>
            <a:stCxn id="40" idx="6"/>
            <a:endCxn id="41" idx="2"/>
          </p:cNvCxnSpPr>
          <p:nvPr/>
        </p:nvCxnSpPr>
        <p:spPr>
          <a:xfrm>
            <a:off x="5360843" y="2761246"/>
            <a:ext cx="1266825" cy="0"/>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48" name="Straight Connector 47"/>
          <p:cNvCxnSpPr>
            <a:stCxn id="40" idx="4"/>
            <a:endCxn id="43" idx="0"/>
          </p:cNvCxnSpPr>
          <p:nvPr/>
        </p:nvCxnSpPr>
        <p:spPr>
          <a:xfrm>
            <a:off x="5067156" y="3045409"/>
            <a:ext cx="0" cy="113823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49" name="Straight Connector 48"/>
          <p:cNvCxnSpPr>
            <a:stCxn id="41" idx="5"/>
            <a:endCxn id="44" idx="0"/>
          </p:cNvCxnSpPr>
          <p:nvPr/>
        </p:nvCxnSpPr>
        <p:spPr>
          <a:xfrm>
            <a:off x="7129318" y="2962859"/>
            <a:ext cx="1416050" cy="122078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50" name="Straight Connector 49"/>
          <p:cNvCxnSpPr>
            <a:stCxn id="41" idx="4"/>
            <a:endCxn id="42" idx="0"/>
          </p:cNvCxnSpPr>
          <p:nvPr/>
        </p:nvCxnSpPr>
        <p:spPr>
          <a:xfrm>
            <a:off x="6921356" y="3045409"/>
            <a:ext cx="0" cy="113823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51" name="Straight Connector 50"/>
          <p:cNvCxnSpPr>
            <a:stCxn id="43" idx="6"/>
            <a:endCxn id="42" idx="2"/>
          </p:cNvCxnSpPr>
          <p:nvPr/>
        </p:nvCxnSpPr>
        <p:spPr>
          <a:xfrm>
            <a:off x="5360843" y="4467809"/>
            <a:ext cx="1266825" cy="0"/>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sp>
        <p:nvSpPr>
          <p:cNvPr id="52" name="TextBox 42"/>
          <p:cNvSpPr txBox="1">
            <a:spLocks noChangeArrowheads="1"/>
          </p:cNvSpPr>
          <p:nvPr/>
        </p:nvSpPr>
        <p:spPr bwMode="auto">
          <a:xfrm>
            <a:off x="3501881" y="5240921"/>
            <a:ext cx="419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eaLnBrk="0" fontAlgn="base" hangingPunct="0">
              <a:spcBef>
                <a:spcPct val="0"/>
              </a:spcBef>
              <a:spcAft>
                <a:spcPct val="0"/>
              </a:spcAft>
            </a:pPr>
            <a:r>
              <a:rPr lang="en-US" altLang="en-US" smtClean="0">
                <a:solidFill>
                  <a:srgbClr val="000000"/>
                </a:solidFill>
                <a:cs typeface="Arial"/>
              </a:rPr>
              <a:t>Are the green vertices a vertex-cover?</a:t>
            </a:r>
          </a:p>
        </p:txBody>
      </p:sp>
      <p:sp>
        <p:nvSpPr>
          <p:cNvPr id="53" name="TextBox 52"/>
          <p:cNvSpPr txBox="1">
            <a:spLocks noChangeArrowheads="1"/>
          </p:cNvSpPr>
          <p:nvPr/>
        </p:nvSpPr>
        <p:spPr bwMode="auto">
          <a:xfrm>
            <a:off x="3503468" y="5809246"/>
            <a:ext cx="419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eaLnBrk="0" fontAlgn="base" hangingPunct="0">
              <a:spcBef>
                <a:spcPct val="0"/>
              </a:spcBef>
              <a:spcAft>
                <a:spcPct val="0"/>
              </a:spcAft>
            </a:pPr>
            <a:r>
              <a:rPr lang="en-US" altLang="en-US" smtClean="0">
                <a:solidFill>
                  <a:srgbClr val="000000"/>
                </a:solidFill>
                <a:cs typeface="Arial"/>
              </a:rPr>
              <a:t>No. why?</a:t>
            </a:r>
          </a:p>
        </p:txBody>
      </p:sp>
      <p:sp>
        <p:nvSpPr>
          <p:cNvPr id="54" name="TextBox 53"/>
          <p:cNvSpPr txBox="1">
            <a:spLocks noChangeArrowheads="1"/>
          </p:cNvSpPr>
          <p:nvPr/>
        </p:nvSpPr>
        <p:spPr bwMode="auto">
          <a:xfrm>
            <a:off x="3503468" y="6377571"/>
            <a:ext cx="57816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eaLnBrk="0" fontAlgn="base" hangingPunct="0">
              <a:spcBef>
                <a:spcPct val="0"/>
              </a:spcBef>
              <a:spcAft>
                <a:spcPct val="0"/>
              </a:spcAft>
            </a:pPr>
            <a:r>
              <a:rPr lang="en-US" altLang="en-US" smtClean="0">
                <a:solidFill>
                  <a:srgbClr val="000000"/>
                </a:solidFill>
                <a:cs typeface="Arial"/>
              </a:rPr>
              <a:t>Edges (5, 6), (3, 6) and (3, 7) are not covered by it</a:t>
            </a:r>
          </a:p>
        </p:txBody>
      </p:sp>
    </p:spTree>
    <p:extLst>
      <p:ext uri="{BB962C8B-B14F-4D97-AF65-F5344CB8AC3E}">
        <p14:creationId xmlns:p14="http://schemas.microsoft.com/office/powerpoint/2010/main" val="158688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 calcmode="lin" valueType="num">
                                      <p:cBhvr additive="base">
                                        <p:cTn id="7" dur="500" fill="hold"/>
                                        <p:tgtEl>
                                          <p:spTgt spid="53"/>
                                        </p:tgtEl>
                                        <p:attrNameLst>
                                          <p:attrName>ppt_x</p:attrName>
                                        </p:attrNameLst>
                                      </p:cBhvr>
                                      <p:tavLst>
                                        <p:tav tm="0">
                                          <p:val>
                                            <p:strVal val="#ppt_x"/>
                                          </p:val>
                                        </p:tav>
                                        <p:tav tm="100000">
                                          <p:val>
                                            <p:strVal val="#ppt_x"/>
                                          </p:val>
                                        </p:tav>
                                      </p:tavLst>
                                    </p:anim>
                                    <p:anim calcmode="lin" valueType="num">
                                      <p:cBhvr additive="base">
                                        <p:cTn id="8"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4"/>
                                        </p:tgtEl>
                                        <p:attrNameLst>
                                          <p:attrName>style.visibility</p:attrName>
                                        </p:attrNameLst>
                                      </p:cBhvr>
                                      <p:to>
                                        <p:strVal val="visible"/>
                                      </p:to>
                                    </p:set>
                                    <p:anim calcmode="lin" valueType="num">
                                      <p:cBhvr additive="base">
                                        <p:cTn id="13" dur="500" fill="hold"/>
                                        <p:tgtEl>
                                          <p:spTgt spid="54"/>
                                        </p:tgtEl>
                                        <p:attrNameLst>
                                          <p:attrName>ppt_x</p:attrName>
                                        </p:attrNameLst>
                                      </p:cBhvr>
                                      <p:tavLst>
                                        <p:tav tm="0">
                                          <p:val>
                                            <p:strVal val="#ppt_x"/>
                                          </p:val>
                                        </p:tav>
                                        <p:tav tm="100000">
                                          <p:val>
                                            <p:strVal val="#ppt_x"/>
                                          </p:val>
                                        </p:tav>
                                      </p:tavLst>
                                    </p:anim>
                                    <p:anim calcmode="lin" valueType="num">
                                      <p:cBhvr additive="base">
                                        <p:cTn id="14"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 Algorithm</a:t>
            </a:r>
            <a:endParaRPr lang="en-US" dirty="0"/>
          </a:p>
        </p:txBody>
      </p:sp>
      <p:sp>
        <p:nvSpPr>
          <p:cNvPr id="3" name="Content Placeholder 2"/>
          <p:cNvSpPr>
            <a:spLocks noGrp="1"/>
          </p:cNvSpPr>
          <p:nvPr>
            <p:ph idx="1"/>
          </p:nvPr>
        </p:nvSpPr>
        <p:spPr>
          <a:xfrm>
            <a:off x="838199" y="1825625"/>
            <a:ext cx="6637421" cy="516522"/>
          </a:xfrm>
        </p:spPr>
        <p:txBody>
          <a:bodyPr>
            <a:normAutofit fontScale="85000" lnSpcReduction="10000"/>
          </a:bodyPr>
          <a:lstStyle/>
          <a:p>
            <a:r>
              <a:rPr lang="en-US" dirty="0" smtClean="0"/>
              <a:t>Trying to solve this using approximation algorithm</a:t>
            </a:r>
            <a:endParaRPr lang="en-US" dirty="0"/>
          </a:p>
        </p:txBody>
      </p:sp>
      <p:sp>
        <p:nvSpPr>
          <p:cNvPr id="55" name="Oval 54"/>
          <p:cNvSpPr/>
          <p:nvPr/>
        </p:nvSpPr>
        <p:spPr>
          <a:xfrm>
            <a:off x="2889129" y="4048709"/>
            <a:ext cx="585787" cy="568325"/>
          </a:xfrm>
          <a:prstGeom prst="ellipse">
            <a:avLst/>
          </a:prstGeom>
          <a:solidFill>
            <a:srgbClr val="0033CC"/>
          </a:solidFill>
          <a:ln w="25400" cap="flat" cmpd="sng" algn="ctr">
            <a:solidFill>
              <a:srgbClr val="0033CC">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4</a:t>
            </a:r>
          </a:p>
        </p:txBody>
      </p:sp>
      <p:sp>
        <p:nvSpPr>
          <p:cNvPr id="56" name="Oval 55"/>
          <p:cNvSpPr/>
          <p:nvPr/>
        </p:nvSpPr>
        <p:spPr>
          <a:xfrm>
            <a:off x="2889129" y="2342147"/>
            <a:ext cx="585787"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1</a:t>
            </a:r>
          </a:p>
        </p:txBody>
      </p:sp>
      <p:sp>
        <p:nvSpPr>
          <p:cNvPr id="57" name="Oval 56"/>
          <p:cNvSpPr/>
          <p:nvPr/>
        </p:nvSpPr>
        <p:spPr>
          <a:xfrm>
            <a:off x="4522666" y="2342147"/>
            <a:ext cx="587375"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2</a:t>
            </a:r>
          </a:p>
        </p:txBody>
      </p:sp>
      <p:sp>
        <p:nvSpPr>
          <p:cNvPr id="58" name="Oval 57"/>
          <p:cNvSpPr/>
          <p:nvPr/>
        </p:nvSpPr>
        <p:spPr>
          <a:xfrm>
            <a:off x="6376866" y="2342147"/>
            <a:ext cx="587375" cy="568325"/>
          </a:xfrm>
          <a:prstGeom prst="ellipse">
            <a:avLst/>
          </a:prstGeom>
          <a:solidFill>
            <a:srgbClr val="0033CC"/>
          </a:solidFill>
          <a:ln w="25400" cap="flat" cmpd="sng" algn="ctr">
            <a:solidFill>
              <a:srgbClr val="0033CC">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3</a:t>
            </a:r>
          </a:p>
        </p:txBody>
      </p:sp>
      <p:sp>
        <p:nvSpPr>
          <p:cNvPr id="59" name="Oval 58"/>
          <p:cNvSpPr/>
          <p:nvPr/>
        </p:nvSpPr>
        <p:spPr>
          <a:xfrm>
            <a:off x="6376866" y="4048709"/>
            <a:ext cx="587375"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6</a:t>
            </a:r>
          </a:p>
        </p:txBody>
      </p:sp>
      <p:sp>
        <p:nvSpPr>
          <p:cNvPr id="60" name="Oval 59"/>
          <p:cNvSpPr/>
          <p:nvPr/>
        </p:nvSpPr>
        <p:spPr>
          <a:xfrm>
            <a:off x="4522666" y="4048709"/>
            <a:ext cx="587375" cy="568325"/>
          </a:xfrm>
          <a:prstGeom prst="ellipse">
            <a:avLst/>
          </a:prstGeom>
          <a:solidFill>
            <a:srgbClr val="0033CC"/>
          </a:solidFill>
          <a:ln w="25400" cap="flat" cmpd="sng" algn="ctr">
            <a:solidFill>
              <a:srgbClr val="0033CC">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5</a:t>
            </a:r>
          </a:p>
        </p:txBody>
      </p:sp>
      <p:sp>
        <p:nvSpPr>
          <p:cNvPr id="61" name="Oval 60"/>
          <p:cNvSpPr/>
          <p:nvPr/>
        </p:nvSpPr>
        <p:spPr>
          <a:xfrm>
            <a:off x="8000879" y="4048709"/>
            <a:ext cx="587375" cy="568325"/>
          </a:xfrm>
          <a:prstGeom prst="ellipse">
            <a:avLst/>
          </a:prstGeom>
          <a:solidFill>
            <a:srgbClr val="0033CC"/>
          </a:solidFill>
          <a:ln w="25400" cap="flat" cmpd="sng" algn="ctr">
            <a:solidFill>
              <a:srgbClr val="0033CC">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7</a:t>
            </a:r>
          </a:p>
        </p:txBody>
      </p:sp>
      <p:cxnSp>
        <p:nvCxnSpPr>
          <p:cNvPr id="62" name="Straight Connector 61"/>
          <p:cNvCxnSpPr>
            <a:stCxn id="56" idx="4"/>
            <a:endCxn id="55" idx="0"/>
          </p:cNvCxnSpPr>
          <p:nvPr/>
        </p:nvCxnSpPr>
        <p:spPr>
          <a:xfrm>
            <a:off x="3181229" y="2910472"/>
            <a:ext cx="0" cy="113823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63" name="Straight Connector 62"/>
          <p:cNvCxnSpPr>
            <a:stCxn id="56" idx="6"/>
            <a:endCxn id="57" idx="2"/>
          </p:cNvCxnSpPr>
          <p:nvPr/>
        </p:nvCxnSpPr>
        <p:spPr>
          <a:xfrm>
            <a:off x="3474916" y="2626309"/>
            <a:ext cx="1047750" cy="0"/>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64" name="Straight Connector 63"/>
          <p:cNvCxnSpPr>
            <a:stCxn id="57" idx="6"/>
            <a:endCxn id="58" idx="2"/>
          </p:cNvCxnSpPr>
          <p:nvPr/>
        </p:nvCxnSpPr>
        <p:spPr>
          <a:xfrm>
            <a:off x="5110041" y="2626309"/>
            <a:ext cx="1266825" cy="0"/>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65" name="Straight Connector 64"/>
          <p:cNvCxnSpPr>
            <a:stCxn id="57" idx="4"/>
            <a:endCxn id="60" idx="0"/>
          </p:cNvCxnSpPr>
          <p:nvPr/>
        </p:nvCxnSpPr>
        <p:spPr>
          <a:xfrm>
            <a:off x="4816354" y="2910472"/>
            <a:ext cx="0" cy="113823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66" name="Straight Connector 65"/>
          <p:cNvCxnSpPr>
            <a:stCxn id="58" idx="5"/>
            <a:endCxn id="61" idx="0"/>
          </p:cNvCxnSpPr>
          <p:nvPr/>
        </p:nvCxnSpPr>
        <p:spPr>
          <a:xfrm>
            <a:off x="6878516" y="2827922"/>
            <a:ext cx="1416050" cy="122078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67" name="Straight Connector 66"/>
          <p:cNvCxnSpPr>
            <a:stCxn id="58" idx="4"/>
            <a:endCxn id="59" idx="0"/>
          </p:cNvCxnSpPr>
          <p:nvPr/>
        </p:nvCxnSpPr>
        <p:spPr>
          <a:xfrm>
            <a:off x="6670554" y="2910472"/>
            <a:ext cx="0" cy="113823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68" name="Straight Connector 67"/>
          <p:cNvCxnSpPr>
            <a:stCxn id="60" idx="6"/>
            <a:endCxn id="59" idx="2"/>
          </p:cNvCxnSpPr>
          <p:nvPr/>
        </p:nvCxnSpPr>
        <p:spPr>
          <a:xfrm>
            <a:off x="5110041" y="4332872"/>
            <a:ext cx="1266825" cy="0"/>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sp>
        <p:nvSpPr>
          <p:cNvPr id="69" name="TextBox 42"/>
          <p:cNvSpPr txBox="1">
            <a:spLocks noChangeArrowheads="1"/>
          </p:cNvSpPr>
          <p:nvPr/>
        </p:nvSpPr>
        <p:spPr bwMode="auto">
          <a:xfrm>
            <a:off x="3251079" y="5105984"/>
            <a:ext cx="419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eaLnBrk="0" fontAlgn="base" hangingPunct="0">
              <a:spcBef>
                <a:spcPct val="0"/>
              </a:spcBef>
              <a:spcAft>
                <a:spcPct val="0"/>
              </a:spcAft>
            </a:pPr>
            <a:r>
              <a:rPr lang="en-US" altLang="en-US" smtClean="0">
                <a:solidFill>
                  <a:srgbClr val="000000"/>
                </a:solidFill>
                <a:cs typeface="Arial"/>
              </a:rPr>
              <a:t>Are the green vertices a vertex-cover?</a:t>
            </a:r>
          </a:p>
        </p:txBody>
      </p:sp>
      <p:sp>
        <p:nvSpPr>
          <p:cNvPr id="70" name="TextBox 69"/>
          <p:cNvSpPr txBox="1">
            <a:spLocks noChangeArrowheads="1"/>
          </p:cNvSpPr>
          <p:nvPr/>
        </p:nvSpPr>
        <p:spPr bwMode="auto">
          <a:xfrm>
            <a:off x="3252666" y="5674309"/>
            <a:ext cx="419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eaLnBrk="0" fontAlgn="base" hangingPunct="0">
              <a:spcBef>
                <a:spcPct val="0"/>
              </a:spcBef>
              <a:spcAft>
                <a:spcPct val="0"/>
              </a:spcAft>
            </a:pPr>
            <a:r>
              <a:rPr lang="en-US" altLang="en-US" smtClean="0">
                <a:solidFill>
                  <a:srgbClr val="000000"/>
                </a:solidFill>
                <a:cs typeface="Arial"/>
              </a:rPr>
              <a:t>No. why?</a:t>
            </a:r>
          </a:p>
        </p:txBody>
      </p:sp>
      <p:sp>
        <p:nvSpPr>
          <p:cNvPr id="71" name="TextBox 70"/>
          <p:cNvSpPr txBox="1">
            <a:spLocks noChangeArrowheads="1"/>
          </p:cNvSpPr>
          <p:nvPr/>
        </p:nvSpPr>
        <p:spPr bwMode="auto">
          <a:xfrm>
            <a:off x="3252666" y="6242634"/>
            <a:ext cx="57816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eaLnBrk="0" fontAlgn="base" hangingPunct="0">
              <a:spcBef>
                <a:spcPct val="0"/>
              </a:spcBef>
              <a:spcAft>
                <a:spcPct val="0"/>
              </a:spcAft>
            </a:pPr>
            <a:r>
              <a:rPr lang="en-US" altLang="en-US" smtClean="0">
                <a:solidFill>
                  <a:srgbClr val="000000"/>
                </a:solidFill>
                <a:cs typeface="Arial"/>
              </a:rPr>
              <a:t>Edge (3, 7) is not covered by it</a:t>
            </a:r>
          </a:p>
        </p:txBody>
      </p:sp>
    </p:spTree>
    <p:extLst>
      <p:ext uri="{BB962C8B-B14F-4D97-AF65-F5344CB8AC3E}">
        <p14:creationId xmlns:p14="http://schemas.microsoft.com/office/powerpoint/2010/main" val="229338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500" fill="hold"/>
                                        <p:tgtEl>
                                          <p:spTgt spid="70"/>
                                        </p:tgtEl>
                                        <p:attrNameLst>
                                          <p:attrName>ppt_x</p:attrName>
                                        </p:attrNameLst>
                                      </p:cBhvr>
                                      <p:tavLst>
                                        <p:tav tm="0">
                                          <p:val>
                                            <p:strVal val="#ppt_x"/>
                                          </p:val>
                                        </p:tav>
                                        <p:tav tm="100000">
                                          <p:val>
                                            <p:strVal val="#ppt_x"/>
                                          </p:val>
                                        </p:tav>
                                      </p:tavLst>
                                    </p:anim>
                                    <p:anim calcmode="lin" valueType="num">
                                      <p:cBhvr additive="base">
                                        <p:cTn id="8" dur="500" fill="hold"/>
                                        <p:tgtEl>
                                          <p:spTgt spid="7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1"/>
                                        </p:tgtEl>
                                        <p:attrNameLst>
                                          <p:attrName>style.visibility</p:attrName>
                                        </p:attrNameLst>
                                      </p:cBhvr>
                                      <p:to>
                                        <p:strVal val="visible"/>
                                      </p:to>
                                    </p:set>
                                    <p:anim calcmode="lin" valueType="num">
                                      <p:cBhvr additive="base">
                                        <p:cTn id="13" dur="500" fill="hold"/>
                                        <p:tgtEl>
                                          <p:spTgt spid="71"/>
                                        </p:tgtEl>
                                        <p:attrNameLst>
                                          <p:attrName>ppt_x</p:attrName>
                                        </p:attrNameLst>
                                      </p:cBhvr>
                                      <p:tavLst>
                                        <p:tav tm="0">
                                          <p:val>
                                            <p:strVal val="#ppt_x"/>
                                          </p:val>
                                        </p:tav>
                                        <p:tav tm="100000">
                                          <p:val>
                                            <p:strVal val="#ppt_x"/>
                                          </p:val>
                                        </p:tav>
                                      </p:tavLst>
                                    </p:anim>
                                    <p:anim calcmode="lin" valueType="num">
                                      <p:cBhvr additive="base">
                                        <p:cTn id="14"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 grpId="0"/>
      <p:bldP spid="71"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 Algorithm</a:t>
            </a:r>
            <a:endParaRPr lang="en-US" dirty="0"/>
          </a:p>
        </p:txBody>
      </p:sp>
      <p:sp>
        <p:nvSpPr>
          <p:cNvPr id="3" name="Content Placeholder 2"/>
          <p:cNvSpPr>
            <a:spLocks noGrp="1"/>
          </p:cNvSpPr>
          <p:nvPr>
            <p:ph idx="1"/>
          </p:nvPr>
        </p:nvSpPr>
        <p:spPr>
          <a:xfrm>
            <a:off x="838199" y="1825625"/>
            <a:ext cx="6637421" cy="516522"/>
          </a:xfrm>
        </p:spPr>
        <p:txBody>
          <a:bodyPr>
            <a:normAutofit fontScale="85000" lnSpcReduction="10000"/>
          </a:bodyPr>
          <a:lstStyle/>
          <a:p>
            <a:r>
              <a:rPr lang="en-US" dirty="0" smtClean="0"/>
              <a:t>Trying to solve this using approximation algorithm</a:t>
            </a:r>
            <a:endParaRPr lang="en-US" dirty="0"/>
          </a:p>
        </p:txBody>
      </p:sp>
      <p:sp>
        <p:nvSpPr>
          <p:cNvPr id="39" name="Oval 38"/>
          <p:cNvSpPr/>
          <p:nvPr/>
        </p:nvSpPr>
        <p:spPr>
          <a:xfrm>
            <a:off x="3029805" y="4048709"/>
            <a:ext cx="585787" cy="568325"/>
          </a:xfrm>
          <a:prstGeom prst="ellipse">
            <a:avLst/>
          </a:prstGeom>
          <a:solidFill>
            <a:srgbClr val="0033CC"/>
          </a:solidFill>
          <a:ln w="25400" cap="flat" cmpd="sng" algn="ctr">
            <a:solidFill>
              <a:srgbClr val="0033CC">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4</a:t>
            </a:r>
          </a:p>
        </p:txBody>
      </p:sp>
      <p:sp>
        <p:nvSpPr>
          <p:cNvPr id="40" name="Oval 39"/>
          <p:cNvSpPr/>
          <p:nvPr/>
        </p:nvSpPr>
        <p:spPr>
          <a:xfrm>
            <a:off x="3029805" y="2342147"/>
            <a:ext cx="585787"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1</a:t>
            </a:r>
          </a:p>
        </p:txBody>
      </p:sp>
      <p:sp>
        <p:nvSpPr>
          <p:cNvPr id="41" name="Oval 40"/>
          <p:cNvSpPr/>
          <p:nvPr/>
        </p:nvSpPr>
        <p:spPr>
          <a:xfrm>
            <a:off x="4663342" y="2342147"/>
            <a:ext cx="587375"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2</a:t>
            </a:r>
          </a:p>
        </p:txBody>
      </p:sp>
      <p:sp>
        <p:nvSpPr>
          <p:cNvPr id="42" name="Oval 41"/>
          <p:cNvSpPr/>
          <p:nvPr/>
        </p:nvSpPr>
        <p:spPr>
          <a:xfrm>
            <a:off x="6517542" y="2342147"/>
            <a:ext cx="587375" cy="568325"/>
          </a:xfrm>
          <a:prstGeom prst="ellipse">
            <a:avLst/>
          </a:prstGeom>
          <a:solidFill>
            <a:srgbClr val="0033CC"/>
          </a:solidFill>
          <a:ln w="25400" cap="flat" cmpd="sng" algn="ctr">
            <a:solidFill>
              <a:srgbClr val="0033CC">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3</a:t>
            </a:r>
          </a:p>
        </p:txBody>
      </p:sp>
      <p:sp>
        <p:nvSpPr>
          <p:cNvPr id="43" name="Oval 42"/>
          <p:cNvSpPr/>
          <p:nvPr/>
        </p:nvSpPr>
        <p:spPr>
          <a:xfrm>
            <a:off x="6517542" y="4048709"/>
            <a:ext cx="587375"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6</a:t>
            </a:r>
          </a:p>
        </p:txBody>
      </p:sp>
      <p:sp>
        <p:nvSpPr>
          <p:cNvPr id="44" name="Oval 43"/>
          <p:cNvSpPr/>
          <p:nvPr/>
        </p:nvSpPr>
        <p:spPr>
          <a:xfrm>
            <a:off x="4663342" y="4048709"/>
            <a:ext cx="587375" cy="568325"/>
          </a:xfrm>
          <a:prstGeom prst="ellipse">
            <a:avLst/>
          </a:prstGeom>
          <a:solidFill>
            <a:srgbClr val="0033CC"/>
          </a:solidFill>
          <a:ln w="25400" cap="flat" cmpd="sng" algn="ctr">
            <a:solidFill>
              <a:srgbClr val="0033CC">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5</a:t>
            </a:r>
          </a:p>
        </p:txBody>
      </p:sp>
      <p:sp>
        <p:nvSpPr>
          <p:cNvPr id="45" name="Oval 44"/>
          <p:cNvSpPr/>
          <p:nvPr/>
        </p:nvSpPr>
        <p:spPr>
          <a:xfrm>
            <a:off x="8141555" y="4048709"/>
            <a:ext cx="587375"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7</a:t>
            </a:r>
          </a:p>
        </p:txBody>
      </p:sp>
      <p:cxnSp>
        <p:nvCxnSpPr>
          <p:cNvPr id="46" name="Straight Connector 45"/>
          <p:cNvCxnSpPr>
            <a:stCxn id="40" idx="4"/>
            <a:endCxn id="39" idx="0"/>
          </p:cNvCxnSpPr>
          <p:nvPr/>
        </p:nvCxnSpPr>
        <p:spPr>
          <a:xfrm>
            <a:off x="3321905" y="2910472"/>
            <a:ext cx="0" cy="113823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47" name="Straight Connector 46"/>
          <p:cNvCxnSpPr>
            <a:stCxn id="40" idx="6"/>
            <a:endCxn id="41" idx="2"/>
          </p:cNvCxnSpPr>
          <p:nvPr/>
        </p:nvCxnSpPr>
        <p:spPr>
          <a:xfrm>
            <a:off x="3615592" y="2626309"/>
            <a:ext cx="1047750" cy="0"/>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48" name="Straight Connector 47"/>
          <p:cNvCxnSpPr>
            <a:stCxn id="41" idx="6"/>
            <a:endCxn id="42" idx="2"/>
          </p:cNvCxnSpPr>
          <p:nvPr/>
        </p:nvCxnSpPr>
        <p:spPr>
          <a:xfrm>
            <a:off x="5250717" y="2626309"/>
            <a:ext cx="1266825" cy="0"/>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49" name="Straight Connector 48"/>
          <p:cNvCxnSpPr>
            <a:stCxn id="41" idx="4"/>
            <a:endCxn id="44" idx="0"/>
          </p:cNvCxnSpPr>
          <p:nvPr/>
        </p:nvCxnSpPr>
        <p:spPr>
          <a:xfrm>
            <a:off x="4957030" y="2910472"/>
            <a:ext cx="0" cy="113823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50" name="Straight Connector 49"/>
          <p:cNvCxnSpPr>
            <a:stCxn id="42" idx="5"/>
            <a:endCxn id="45" idx="0"/>
          </p:cNvCxnSpPr>
          <p:nvPr/>
        </p:nvCxnSpPr>
        <p:spPr>
          <a:xfrm>
            <a:off x="7019192" y="2827922"/>
            <a:ext cx="1416050" cy="122078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51" name="Straight Connector 50"/>
          <p:cNvCxnSpPr>
            <a:stCxn id="42" idx="4"/>
            <a:endCxn id="43" idx="0"/>
          </p:cNvCxnSpPr>
          <p:nvPr/>
        </p:nvCxnSpPr>
        <p:spPr>
          <a:xfrm>
            <a:off x="6811230" y="2910472"/>
            <a:ext cx="0" cy="113823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52" name="Straight Connector 51"/>
          <p:cNvCxnSpPr>
            <a:stCxn id="44" idx="6"/>
            <a:endCxn id="43" idx="2"/>
          </p:cNvCxnSpPr>
          <p:nvPr/>
        </p:nvCxnSpPr>
        <p:spPr>
          <a:xfrm>
            <a:off x="5250717" y="4332872"/>
            <a:ext cx="1266825" cy="0"/>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sp>
        <p:nvSpPr>
          <p:cNvPr id="53" name="TextBox 42"/>
          <p:cNvSpPr txBox="1">
            <a:spLocks noChangeArrowheads="1"/>
          </p:cNvSpPr>
          <p:nvPr/>
        </p:nvSpPr>
        <p:spPr bwMode="auto">
          <a:xfrm>
            <a:off x="3391755" y="5105984"/>
            <a:ext cx="419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eaLnBrk="0" fontAlgn="base" hangingPunct="0">
              <a:spcBef>
                <a:spcPct val="0"/>
              </a:spcBef>
              <a:spcAft>
                <a:spcPct val="0"/>
              </a:spcAft>
            </a:pPr>
            <a:r>
              <a:rPr lang="en-US" altLang="en-US" smtClean="0">
                <a:solidFill>
                  <a:srgbClr val="000000"/>
                </a:solidFill>
                <a:cs typeface="Arial"/>
              </a:rPr>
              <a:t>Are the green vertices a vertex-cover?</a:t>
            </a:r>
          </a:p>
        </p:txBody>
      </p:sp>
      <p:sp>
        <p:nvSpPr>
          <p:cNvPr id="54" name="TextBox 53"/>
          <p:cNvSpPr txBox="1">
            <a:spLocks noChangeArrowheads="1"/>
          </p:cNvSpPr>
          <p:nvPr/>
        </p:nvSpPr>
        <p:spPr bwMode="auto">
          <a:xfrm>
            <a:off x="7597042" y="5128209"/>
            <a:ext cx="6937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eaLnBrk="0" fontAlgn="base" hangingPunct="0">
              <a:spcBef>
                <a:spcPct val="0"/>
              </a:spcBef>
              <a:spcAft>
                <a:spcPct val="0"/>
              </a:spcAft>
            </a:pPr>
            <a:r>
              <a:rPr lang="en-US" altLang="en-US" smtClean="0">
                <a:solidFill>
                  <a:srgbClr val="000000"/>
                </a:solidFill>
                <a:cs typeface="Arial"/>
              </a:rPr>
              <a:t>Yes</a:t>
            </a:r>
          </a:p>
        </p:txBody>
      </p:sp>
      <p:sp>
        <p:nvSpPr>
          <p:cNvPr id="72" name="TextBox 71"/>
          <p:cNvSpPr txBox="1">
            <a:spLocks noChangeArrowheads="1"/>
          </p:cNvSpPr>
          <p:nvPr/>
        </p:nvSpPr>
        <p:spPr bwMode="auto">
          <a:xfrm>
            <a:off x="3393342" y="6242634"/>
            <a:ext cx="57816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eaLnBrk="0" fontAlgn="base" hangingPunct="0">
              <a:spcBef>
                <a:spcPct val="0"/>
              </a:spcBef>
              <a:spcAft>
                <a:spcPct val="0"/>
              </a:spcAft>
            </a:pPr>
            <a:r>
              <a:rPr lang="en-US" altLang="en-US" smtClean="0">
                <a:solidFill>
                  <a:srgbClr val="000000"/>
                </a:solidFill>
                <a:cs typeface="Arial"/>
              </a:rPr>
              <a:t>What is the size?</a:t>
            </a:r>
          </a:p>
        </p:txBody>
      </p:sp>
      <p:sp>
        <p:nvSpPr>
          <p:cNvPr id="73" name="TextBox 72"/>
          <p:cNvSpPr txBox="1">
            <a:spLocks noChangeArrowheads="1"/>
          </p:cNvSpPr>
          <p:nvPr/>
        </p:nvSpPr>
        <p:spPr bwMode="auto">
          <a:xfrm>
            <a:off x="5325330" y="6266447"/>
            <a:ext cx="369887"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eaLnBrk="0" fontAlgn="base" hangingPunct="0">
              <a:spcBef>
                <a:spcPct val="0"/>
              </a:spcBef>
              <a:spcAft>
                <a:spcPct val="0"/>
              </a:spcAft>
            </a:pPr>
            <a:r>
              <a:rPr lang="en-US" altLang="en-US" smtClean="0">
                <a:solidFill>
                  <a:srgbClr val="000000"/>
                </a:solidFill>
                <a:cs typeface="Arial"/>
              </a:rPr>
              <a:t>4</a:t>
            </a:r>
          </a:p>
        </p:txBody>
      </p:sp>
    </p:spTree>
    <p:extLst>
      <p:ext uri="{BB962C8B-B14F-4D97-AF65-F5344CB8AC3E}">
        <p14:creationId xmlns:p14="http://schemas.microsoft.com/office/powerpoint/2010/main" val="1180694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4"/>
                                        </p:tgtEl>
                                        <p:attrNameLst>
                                          <p:attrName>style.visibility</p:attrName>
                                        </p:attrNameLst>
                                      </p:cBhvr>
                                      <p:to>
                                        <p:strVal val="visible"/>
                                      </p:to>
                                    </p:set>
                                    <p:anim calcmode="lin" valueType="num">
                                      <p:cBhvr additive="base">
                                        <p:cTn id="7" dur="500" fill="hold"/>
                                        <p:tgtEl>
                                          <p:spTgt spid="54"/>
                                        </p:tgtEl>
                                        <p:attrNameLst>
                                          <p:attrName>ppt_x</p:attrName>
                                        </p:attrNameLst>
                                      </p:cBhvr>
                                      <p:tavLst>
                                        <p:tav tm="0">
                                          <p:val>
                                            <p:strVal val="#ppt_x"/>
                                          </p:val>
                                        </p:tav>
                                        <p:tav tm="100000">
                                          <p:val>
                                            <p:strVal val="#ppt_x"/>
                                          </p:val>
                                        </p:tav>
                                      </p:tavLst>
                                    </p:anim>
                                    <p:anim calcmode="lin" valueType="num">
                                      <p:cBhvr additive="base">
                                        <p:cTn id="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500" fill="hold"/>
                                        <p:tgtEl>
                                          <p:spTgt spid="72"/>
                                        </p:tgtEl>
                                        <p:attrNameLst>
                                          <p:attrName>ppt_x</p:attrName>
                                        </p:attrNameLst>
                                      </p:cBhvr>
                                      <p:tavLst>
                                        <p:tav tm="0">
                                          <p:val>
                                            <p:strVal val="#ppt_x"/>
                                          </p:val>
                                        </p:tav>
                                        <p:tav tm="100000">
                                          <p:val>
                                            <p:strVal val="#ppt_x"/>
                                          </p:val>
                                        </p:tav>
                                      </p:tavLst>
                                    </p:anim>
                                    <p:anim calcmode="lin" valueType="num">
                                      <p:cBhvr additive="base">
                                        <p:cTn id="1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cBhvr additive="base">
                                        <p:cTn id="19" dur="500" fill="hold"/>
                                        <p:tgtEl>
                                          <p:spTgt spid="73"/>
                                        </p:tgtEl>
                                        <p:attrNameLst>
                                          <p:attrName>ppt_x</p:attrName>
                                        </p:attrNameLst>
                                      </p:cBhvr>
                                      <p:tavLst>
                                        <p:tav tm="0">
                                          <p:val>
                                            <p:strVal val="#ppt_x"/>
                                          </p:val>
                                        </p:tav>
                                        <p:tav tm="100000">
                                          <p:val>
                                            <p:strVal val="#ppt_x"/>
                                          </p:val>
                                        </p:tav>
                                      </p:tavLst>
                                    </p:anim>
                                    <p:anim calcmode="lin" valueType="num">
                                      <p:cBhvr additive="base">
                                        <p:cTn id="20"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p:bldP spid="72" grpId="0"/>
      <p:bldP spid="73"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 Algorithm</a:t>
            </a:r>
            <a:endParaRPr lang="en-US" dirty="0"/>
          </a:p>
        </p:txBody>
      </p:sp>
      <p:sp>
        <p:nvSpPr>
          <p:cNvPr id="3" name="Content Placeholder 2"/>
          <p:cNvSpPr>
            <a:spLocks noGrp="1"/>
          </p:cNvSpPr>
          <p:nvPr>
            <p:ph idx="1"/>
          </p:nvPr>
        </p:nvSpPr>
        <p:spPr>
          <a:xfrm>
            <a:off x="838199" y="1825625"/>
            <a:ext cx="6637421" cy="516522"/>
          </a:xfrm>
        </p:spPr>
        <p:txBody>
          <a:bodyPr>
            <a:normAutofit fontScale="85000" lnSpcReduction="10000"/>
          </a:bodyPr>
          <a:lstStyle/>
          <a:p>
            <a:r>
              <a:rPr lang="en-US" dirty="0" smtClean="0"/>
              <a:t>Trying to solve this using approximation algorithm</a:t>
            </a:r>
            <a:endParaRPr lang="en-US" dirty="0"/>
          </a:p>
        </p:txBody>
      </p:sp>
      <p:sp>
        <p:nvSpPr>
          <p:cNvPr id="56" name="Oval 55"/>
          <p:cNvSpPr/>
          <p:nvPr/>
        </p:nvSpPr>
        <p:spPr>
          <a:xfrm>
            <a:off x="2912574" y="4048709"/>
            <a:ext cx="585787"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4</a:t>
            </a:r>
          </a:p>
        </p:txBody>
      </p:sp>
      <p:sp>
        <p:nvSpPr>
          <p:cNvPr id="57" name="Oval 56"/>
          <p:cNvSpPr/>
          <p:nvPr/>
        </p:nvSpPr>
        <p:spPr>
          <a:xfrm>
            <a:off x="2912574" y="2342147"/>
            <a:ext cx="585787"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1</a:t>
            </a:r>
          </a:p>
        </p:txBody>
      </p:sp>
      <p:sp>
        <p:nvSpPr>
          <p:cNvPr id="58" name="Oval 57"/>
          <p:cNvSpPr/>
          <p:nvPr/>
        </p:nvSpPr>
        <p:spPr>
          <a:xfrm>
            <a:off x="4546111" y="2342147"/>
            <a:ext cx="587375"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2</a:t>
            </a:r>
          </a:p>
        </p:txBody>
      </p:sp>
      <p:sp>
        <p:nvSpPr>
          <p:cNvPr id="59" name="Oval 58"/>
          <p:cNvSpPr/>
          <p:nvPr/>
        </p:nvSpPr>
        <p:spPr>
          <a:xfrm>
            <a:off x="6400311" y="2342147"/>
            <a:ext cx="587375"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3</a:t>
            </a:r>
          </a:p>
        </p:txBody>
      </p:sp>
      <p:sp>
        <p:nvSpPr>
          <p:cNvPr id="60" name="Oval 59"/>
          <p:cNvSpPr/>
          <p:nvPr/>
        </p:nvSpPr>
        <p:spPr>
          <a:xfrm>
            <a:off x="6400311" y="4048709"/>
            <a:ext cx="587375"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6</a:t>
            </a:r>
          </a:p>
        </p:txBody>
      </p:sp>
      <p:sp>
        <p:nvSpPr>
          <p:cNvPr id="61" name="Oval 60"/>
          <p:cNvSpPr/>
          <p:nvPr/>
        </p:nvSpPr>
        <p:spPr>
          <a:xfrm>
            <a:off x="4546111" y="4048709"/>
            <a:ext cx="587375"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5</a:t>
            </a:r>
          </a:p>
        </p:txBody>
      </p:sp>
      <p:sp>
        <p:nvSpPr>
          <p:cNvPr id="62" name="Oval 61"/>
          <p:cNvSpPr/>
          <p:nvPr/>
        </p:nvSpPr>
        <p:spPr>
          <a:xfrm>
            <a:off x="8024324" y="4048709"/>
            <a:ext cx="587375"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7</a:t>
            </a:r>
          </a:p>
        </p:txBody>
      </p:sp>
      <p:cxnSp>
        <p:nvCxnSpPr>
          <p:cNvPr id="63" name="Straight Connector 62"/>
          <p:cNvCxnSpPr>
            <a:stCxn id="57" idx="4"/>
            <a:endCxn id="56" idx="0"/>
          </p:cNvCxnSpPr>
          <p:nvPr/>
        </p:nvCxnSpPr>
        <p:spPr>
          <a:xfrm>
            <a:off x="3204674" y="2910472"/>
            <a:ext cx="0" cy="113823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64" name="Straight Connector 63"/>
          <p:cNvCxnSpPr>
            <a:stCxn id="57" idx="6"/>
            <a:endCxn id="58" idx="2"/>
          </p:cNvCxnSpPr>
          <p:nvPr/>
        </p:nvCxnSpPr>
        <p:spPr>
          <a:xfrm>
            <a:off x="3498361" y="2626309"/>
            <a:ext cx="1047750" cy="0"/>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65" name="Straight Connector 64"/>
          <p:cNvCxnSpPr>
            <a:stCxn id="58" idx="6"/>
            <a:endCxn id="59" idx="2"/>
          </p:cNvCxnSpPr>
          <p:nvPr/>
        </p:nvCxnSpPr>
        <p:spPr>
          <a:xfrm>
            <a:off x="5133486" y="2626309"/>
            <a:ext cx="1266825" cy="0"/>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66" name="Straight Connector 65"/>
          <p:cNvCxnSpPr>
            <a:stCxn id="58" idx="4"/>
            <a:endCxn id="61" idx="0"/>
          </p:cNvCxnSpPr>
          <p:nvPr/>
        </p:nvCxnSpPr>
        <p:spPr>
          <a:xfrm>
            <a:off x="4839799" y="2910472"/>
            <a:ext cx="0" cy="113823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67" name="Straight Connector 66"/>
          <p:cNvCxnSpPr>
            <a:stCxn id="59" idx="5"/>
            <a:endCxn id="62" idx="0"/>
          </p:cNvCxnSpPr>
          <p:nvPr/>
        </p:nvCxnSpPr>
        <p:spPr>
          <a:xfrm>
            <a:off x="6901961" y="2827922"/>
            <a:ext cx="1416050" cy="122078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68" name="Straight Connector 67"/>
          <p:cNvCxnSpPr>
            <a:stCxn id="59" idx="4"/>
            <a:endCxn id="60" idx="0"/>
          </p:cNvCxnSpPr>
          <p:nvPr/>
        </p:nvCxnSpPr>
        <p:spPr>
          <a:xfrm>
            <a:off x="6693999" y="2910472"/>
            <a:ext cx="0" cy="113823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69" name="Straight Connector 68"/>
          <p:cNvCxnSpPr>
            <a:stCxn id="61" idx="6"/>
            <a:endCxn id="60" idx="2"/>
          </p:cNvCxnSpPr>
          <p:nvPr/>
        </p:nvCxnSpPr>
        <p:spPr>
          <a:xfrm>
            <a:off x="5133486" y="4332872"/>
            <a:ext cx="1266825" cy="0"/>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sp>
        <p:nvSpPr>
          <p:cNvPr id="70" name="TextBox 42"/>
          <p:cNvSpPr txBox="1">
            <a:spLocks noChangeArrowheads="1"/>
          </p:cNvSpPr>
          <p:nvPr/>
        </p:nvSpPr>
        <p:spPr bwMode="auto">
          <a:xfrm>
            <a:off x="3274524" y="5105984"/>
            <a:ext cx="419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eaLnBrk="0" fontAlgn="base" hangingPunct="0">
              <a:spcBef>
                <a:spcPct val="0"/>
              </a:spcBef>
              <a:spcAft>
                <a:spcPct val="0"/>
              </a:spcAft>
            </a:pPr>
            <a:r>
              <a:rPr lang="en-US" altLang="en-US" smtClean="0">
                <a:solidFill>
                  <a:srgbClr val="000000"/>
                </a:solidFill>
                <a:cs typeface="Arial"/>
              </a:rPr>
              <a:t>Are the green vertices a vertex-cover?</a:t>
            </a:r>
          </a:p>
        </p:txBody>
      </p:sp>
      <p:sp>
        <p:nvSpPr>
          <p:cNvPr id="71" name="TextBox 70"/>
          <p:cNvSpPr txBox="1">
            <a:spLocks noChangeArrowheads="1"/>
          </p:cNvSpPr>
          <p:nvPr/>
        </p:nvSpPr>
        <p:spPr bwMode="auto">
          <a:xfrm>
            <a:off x="3276111" y="5674309"/>
            <a:ext cx="419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eaLnBrk="0" fontAlgn="base" hangingPunct="0">
              <a:spcBef>
                <a:spcPct val="0"/>
              </a:spcBef>
              <a:spcAft>
                <a:spcPct val="0"/>
              </a:spcAft>
            </a:pPr>
            <a:r>
              <a:rPr lang="en-US" altLang="en-US" smtClean="0">
                <a:solidFill>
                  <a:srgbClr val="000000"/>
                </a:solidFill>
                <a:cs typeface="Arial"/>
              </a:rPr>
              <a:t>Yes</a:t>
            </a:r>
          </a:p>
        </p:txBody>
      </p:sp>
      <p:sp>
        <p:nvSpPr>
          <p:cNvPr id="74" name="TextBox 73"/>
          <p:cNvSpPr txBox="1">
            <a:spLocks noChangeArrowheads="1"/>
          </p:cNvSpPr>
          <p:nvPr/>
        </p:nvSpPr>
        <p:spPr bwMode="auto">
          <a:xfrm>
            <a:off x="3276111" y="6242634"/>
            <a:ext cx="57816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eaLnBrk="0" fontAlgn="base" hangingPunct="0">
              <a:spcBef>
                <a:spcPct val="0"/>
              </a:spcBef>
              <a:spcAft>
                <a:spcPct val="0"/>
              </a:spcAft>
            </a:pPr>
            <a:r>
              <a:rPr lang="en-US" altLang="en-US" smtClean="0">
                <a:solidFill>
                  <a:srgbClr val="000000"/>
                </a:solidFill>
                <a:cs typeface="Arial"/>
              </a:rPr>
              <a:t>What is the size?</a:t>
            </a:r>
          </a:p>
        </p:txBody>
      </p:sp>
      <p:sp>
        <p:nvSpPr>
          <p:cNvPr id="75" name="TextBox 74"/>
          <p:cNvSpPr txBox="1">
            <a:spLocks noChangeArrowheads="1"/>
          </p:cNvSpPr>
          <p:nvPr/>
        </p:nvSpPr>
        <p:spPr bwMode="auto">
          <a:xfrm>
            <a:off x="5370024" y="6266713"/>
            <a:ext cx="57816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eaLnBrk="0" fontAlgn="base" hangingPunct="0">
              <a:spcBef>
                <a:spcPct val="0"/>
              </a:spcBef>
              <a:spcAft>
                <a:spcPct val="0"/>
              </a:spcAft>
            </a:pPr>
            <a:r>
              <a:rPr lang="en-US" altLang="en-US" smtClean="0">
                <a:solidFill>
                  <a:srgbClr val="000000"/>
                </a:solidFill>
                <a:cs typeface="Arial"/>
              </a:rPr>
              <a:t>7</a:t>
            </a:r>
          </a:p>
        </p:txBody>
      </p:sp>
    </p:spTree>
    <p:extLst>
      <p:ext uri="{BB962C8B-B14F-4D97-AF65-F5344CB8AC3E}">
        <p14:creationId xmlns:p14="http://schemas.microsoft.com/office/powerpoint/2010/main" val="3500954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 calcmode="lin" valueType="num">
                                      <p:cBhvr additive="base">
                                        <p:cTn id="7" dur="500" fill="hold"/>
                                        <p:tgtEl>
                                          <p:spTgt spid="71"/>
                                        </p:tgtEl>
                                        <p:attrNameLst>
                                          <p:attrName>ppt_x</p:attrName>
                                        </p:attrNameLst>
                                      </p:cBhvr>
                                      <p:tavLst>
                                        <p:tav tm="0">
                                          <p:val>
                                            <p:strVal val="#ppt_x"/>
                                          </p:val>
                                        </p:tav>
                                        <p:tav tm="100000">
                                          <p:val>
                                            <p:strVal val="#ppt_x"/>
                                          </p:val>
                                        </p:tav>
                                      </p:tavLst>
                                    </p:anim>
                                    <p:anim calcmode="lin" valueType="num">
                                      <p:cBhvr additive="base">
                                        <p:cTn id="8" dur="500" fill="hold"/>
                                        <p:tgtEl>
                                          <p:spTgt spid="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4"/>
                                        </p:tgtEl>
                                        <p:attrNameLst>
                                          <p:attrName>style.visibility</p:attrName>
                                        </p:attrNameLst>
                                      </p:cBhvr>
                                      <p:to>
                                        <p:strVal val="visible"/>
                                      </p:to>
                                    </p:set>
                                    <p:anim calcmode="lin" valueType="num">
                                      <p:cBhvr additive="base">
                                        <p:cTn id="13" dur="500" fill="hold"/>
                                        <p:tgtEl>
                                          <p:spTgt spid="74"/>
                                        </p:tgtEl>
                                        <p:attrNameLst>
                                          <p:attrName>ppt_x</p:attrName>
                                        </p:attrNameLst>
                                      </p:cBhvr>
                                      <p:tavLst>
                                        <p:tav tm="0">
                                          <p:val>
                                            <p:strVal val="#ppt_x"/>
                                          </p:val>
                                        </p:tav>
                                        <p:tav tm="100000">
                                          <p:val>
                                            <p:strVal val="#ppt_x"/>
                                          </p:val>
                                        </p:tav>
                                      </p:tavLst>
                                    </p:anim>
                                    <p:anim calcmode="lin" valueType="num">
                                      <p:cBhvr additive="base">
                                        <p:cTn id="1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5"/>
                                        </p:tgtEl>
                                        <p:attrNameLst>
                                          <p:attrName>style.visibility</p:attrName>
                                        </p:attrNameLst>
                                      </p:cBhvr>
                                      <p:to>
                                        <p:strVal val="visible"/>
                                      </p:to>
                                    </p:set>
                                    <p:anim calcmode="lin" valueType="num">
                                      <p:cBhvr additive="base">
                                        <p:cTn id="19" dur="500" fill="hold"/>
                                        <p:tgtEl>
                                          <p:spTgt spid="75"/>
                                        </p:tgtEl>
                                        <p:attrNameLst>
                                          <p:attrName>ppt_x</p:attrName>
                                        </p:attrNameLst>
                                      </p:cBhvr>
                                      <p:tavLst>
                                        <p:tav tm="0">
                                          <p:val>
                                            <p:strVal val="#ppt_x"/>
                                          </p:val>
                                        </p:tav>
                                        <p:tav tm="100000">
                                          <p:val>
                                            <p:strVal val="#ppt_x"/>
                                          </p:val>
                                        </p:tav>
                                      </p:tavLst>
                                    </p:anim>
                                    <p:anim calcmode="lin" valueType="num">
                                      <p:cBhvr additive="base">
                                        <p:cTn id="2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 grpId="0"/>
      <p:bldP spid="74" grpId="0"/>
      <p:bldP spid="7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 Algorithm</a:t>
            </a:r>
            <a:endParaRPr lang="en-US" dirty="0"/>
          </a:p>
        </p:txBody>
      </p:sp>
      <p:sp>
        <p:nvSpPr>
          <p:cNvPr id="3" name="Content Placeholder 2"/>
          <p:cNvSpPr>
            <a:spLocks noGrp="1"/>
          </p:cNvSpPr>
          <p:nvPr>
            <p:ph idx="1"/>
          </p:nvPr>
        </p:nvSpPr>
        <p:spPr>
          <a:xfrm>
            <a:off x="838199" y="1825625"/>
            <a:ext cx="6637421" cy="516522"/>
          </a:xfrm>
        </p:spPr>
        <p:txBody>
          <a:bodyPr>
            <a:normAutofit fontScale="85000" lnSpcReduction="10000"/>
          </a:bodyPr>
          <a:lstStyle/>
          <a:p>
            <a:r>
              <a:rPr lang="en-US" dirty="0" smtClean="0"/>
              <a:t>Trying to solve this using approximation algorithm</a:t>
            </a:r>
            <a:endParaRPr lang="en-US" dirty="0"/>
          </a:p>
        </p:txBody>
      </p:sp>
      <p:sp>
        <p:nvSpPr>
          <p:cNvPr id="40" name="Oval 39"/>
          <p:cNvSpPr/>
          <p:nvPr/>
        </p:nvSpPr>
        <p:spPr>
          <a:xfrm>
            <a:off x="3394393" y="3899484"/>
            <a:ext cx="585787" cy="568325"/>
          </a:xfrm>
          <a:prstGeom prst="ellipse">
            <a:avLst/>
          </a:prstGeom>
          <a:solidFill>
            <a:srgbClr val="0033CC"/>
          </a:solidFill>
          <a:ln w="25400" cap="flat" cmpd="sng" algn="ctr">
            <a:solidFill>
              <a:srgbClr val="0033CC">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4</a:t>
            </a:r>
          </a:p>
        </p:txBody>
      </p:sp>
      <p:sp>
        <p:nvSpPr>
          <p:cNvPr id="41" name="Oval 40"/>
          <p:cNvSpPr/>
          <p:nvPr/>
        </p:nvSpPr>
        <p:spPr>
          <a:xfrm>
            <a:off x="3394393" y="2192922"/>
            <a:ext cx="585787"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1</a:t>
            </a:r>
          </a:p>
        </p:txBody>
      </p:sp>
      <p:sp>
        <p:nvSpPr>
          <p:cNvPr id="42" name="Oval 41"/>
          <p:cNvSpPr/>
          <p:nvPr/>
        </p:nvSpPr>
        <p:spPr>
          <a:xfrm>
            <a:off x="5027930" y="2192922"/>
            <a:ext cx="587375"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2</a:t>
            </a:r>
          </a:p>
        </p:txBody>
      </p:sp>
      <p:sp>
        <p:nvSpPr>
          <p:cNvPr id="43" name="Oval 42"/>
          <p:cNvSpPr/>
          <p:nvPr/>
        </p:nvSpPr>
        <p:spPr>
          <a:xfrm>
            <a:off x="6882130" y="2192922"/>
            <a:ext cx="587375" cy="568325"/>
          </a:xfrm>
          <a:prstGeom prst="ellipse">
            <a:avLst/>
          </a:prstGeom>
          <a:solidFill>
            <a:srgbClr val="0033CC"/>
          </a:solidFill>
          <a:ln w="25400" cap="flat" cmpd="sng" algn="ctr">
            <a:solidFill>
              <a:srgbClr val="0033CC">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3</a:t>
            </a:r>
          </a:p>
        </p:txBody>
      </p:sp>
      <p:sp>
        <p:nvSpPr>
          <p:cNvPr id="44" name="Oval 43"/>
          <p:cNvSpPr/>
          <p:nvPr/>
        </p:nvSpPr>
        <p:spPr>
          <a:xfrm>
            <a:off x="6882130" y="3899484"/>
            <a:ext cx="587375"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6</a:t>
            </a:r>
          </a:p>
        </p:txBody>
      </p:sp>
      <p:sp>
        <p:nvSpPr>
          <p:cNvPr id="45" name="Oval 44"/>
          <p:cNvSpPr/>
          <p:nvPr/>
        </p:nvSpPr>
        <p:spPr>
          <a:xfrm>
            <a:off x="5027930" y="3899484"/>
            <a:ext cx="587375"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5</a:t>
            </a:r>
          </a:p>
        </p:txBody>
      </p:sp>
      <p:sp>
        <p:nvSpPr>
          <p:cNvPr id="46" name="Oval 45"/>
          <p:cNvSpPr/>
          <p:nvPr/>
        </p:nvSpPr>
        <p:spPr>
          <a:xfrm>
            <a:off x="8506143" y="3899484"/>
            <a:ext cx="587375"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7</a:t>
            </a:r>
          </a:p>
        </p:txBody>
      </p:sp>
      <p:cxnSp>
        <p:nvCxnSpPr>
          <p:cNvPr id="47" name="Straight Connector 46"/>
          <p:cNvCxnSpPr>
            <a:stCxn id="41" idx="4"/>
            <a:endCxn id="40" idx="0"/>
          </p:cNvCxnSpPr>
          <p:nvPr/>
        </p:nvCxnSpPr>
        <p:spPr>
          <a:xfrm>
            <a:off x="3686493" y="2761247"/>
            <a:ext cx="0" cy="113823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48" name="Straight Connector 47"/>
          <p:cNvCxnSpPr>
            <a:stCxn id="41" idx="6"/>
            <a:endCxn id="42" idx="2"/>
          </p:cNvCxnSpPr>
          <p:nvPr/>
        </p:nvCxnSpPr>
        <p:spPr>
          <a:xfrm>
            <a:off x="3980180" y="2477084"/>
            <a:ext cx="1047750" cy="0"/>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49" name="Straight Connector 48"/>
          <p:cNvCxnSpPr>
            <a:stCxn id="42" idx="6"/>
            <a:endCxn id="43" idx="2"/>
          </p:cNvCxnSpPr>
          <p:nvPr/>
        </p:nvCxnSpPr>
        <p:spPr>
          <a:xfrm>
            <a:off x="5615305" y="2477084"/>
            <a:ext cx="1266825" cy="0"/>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50" name="Straight Connector 49"/>
          <p:cNvCxnSpPr>
            <a:stCxn id="42" idx="4"/>
            <a:endCxn id="45" idx="0"/>
          </p:cNvCxnSpPr>
          <p:nvPr/>
        </p:nvCxnSpPr>
        <p:spPr>
          <a:xfrm>
            <a:off x="5321618" y="2761247"/>
            <a:ext cx="0" cy="113823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51" name="Straight Connector 50"/>
          <p:cNvCxnSpPr>
            <a:stCxn id="43" idx="5"/>
            <a:endCxn id="46" idx="0"/>
          </p:cNvCxnSpPr>
          <p:nvPr/>
        </p:nvCxnSpPr>
        <p:spPr>
          <a:xfrm>
            <a:off x="7383780" y="2678697"/>
            <a:ext cx="1416050" cy="122078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52" name="Straight Connector 51"/>
          <p:cNvCxnSpPr>
            <a:stCxn id="43" idx="4"/>
            <a:endCxn id="44" idx="0"/>
          </p:cNvCxnSpPr>
          <p:nvPr/>
        </p:nvCxnSpPr>
        <p:spPr>
          <a:xfrm>
            <a:off x="7175818" y="2761247"/>
            <a:ext cx="0" cy="113823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53" name="Straight Connector 52"/>
          <p:cNvCxnSpPr>
            <a:stCxn id="45" idx="6"/>
            <a:endCxn id="44" idx="2"/>
          </p:cNvCxnSpPr>
          <p:nvPr/>
        </p:nvCxnSpPr>
        <p:spPr>
          <a:xfrm>
            <a:off x="5615305" y="4183647"/>
            <a:ext cx="1266825" cy="0"/>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sp>
        <p:nvSpPr>
          <p:cNvPr id="54" name="TextBox 42"/>
          <p:cNvSpPr txBox="1">
            <a:spLocks noChangeArrowheads="1"/>
          </p:cNvSpPr>
          <p:nvPr/>
        </p:nvSpPr>
        <p:spPr bwMode="auto">
          <a:xfrm>
            <a:off x="3756343" y="4956759"/>
            <a:ext cx="419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eaLnBrk="0" fontAlgn="base" hangingPunct="0">
              <a:spcBef>
                <a:spcPct val="0"/>
              </a:spcBef>
              <a:spcAft>
                <a:spcPct val="0"/>
              </a:spcAft>
            </a:pPr>
            <a:r>
              <a:rPr lang="en-US" altLang="en-US" smtClean="0">
                <a:solidFill>
                  <a:srgbClr val="000000"/>
                </a:solidFill>
                <a:cs typeface="Arial"/>
              </a:rPr>
              <a:t>Are the green vertices a vertex-cover?</a:t>
            </a:r>
          </a:p>
        </p:txBody>
      </p:sp>
      <p:sp>
        <p:nvSpPr>
          <p:cNvPr id="55" name="TextBox 54"/>
          <p:cNvSpPr txBox="1">
            <a:spLocks noChangeArrowheads="1"/>
          </p:cNvSpPr>
          <p:nvPr/>
        </p:nvSpPr>
        <p:spPr bwMode="auto">
          <a:xfrm>
            <a:off x="3757930" y="5525084"/>
            <a:ext cx="419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eaLnBrk="0" fontAlgn="base" hangingPunct="0">
              <a:spcBef>
                <a:spcPct val="0"/>
              </a:spcBef>
              <a:spcAft>
                <a:spcPct val="0"/>
              </a:spcAft>
            </a:pPr>
            <a:r>
              <a:rPr lang="en-US" altLang="en-US" smtClean="0">
                <a:solidFill>
                  <a:srgbClr val="000000"/>
                </a:solidFill>
                <a:cs typeface="Arial"/>
              </a:rPr>
              <a:t>Yes</a:t>
            </a:r>
          </a:p>
        </p:txBody>
      </p:sp>
      <p:sp>
        <p:nvSpPr>
          <p:cNvPr id="72" name="TextBox 71"/>
          <p:cNvSpPr txBox="1">
            <a:spLocks noChangeArrowheads="1"/>
          </p:cNvSpPr>
          <p:nvPr/>
        </p:nvSpPr>
        <p:spPr bwMode="auto">
          <a:xfrm>
            <a:off x="3757930" y="6093409"/>
            <a:ext cx="57816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eaLnBrk="0" fontAlgn="base" hangingPunct="0">
              <a:spcBef>
                <a:spcPct val="0"/>
              </a:spcBef>
              <a:spcAft>
                <a:spcPct val="0"/>
              </a:spcAft>
            </a:pPr>
            <a:r>
              <a:rPr lang="en-US" altLang="en-US" smtClean="0">
                <a:solidFill>
                  <a:srgbClr val="000000"/>
                </a:solidFill>
                <a:cs typeface="Arial"/>
              </a:rPr>
              <a:t>What is the size?</a:t>
            </a:r>
          </a:p>
        </p:txBody>
      </p:sp>
      <p:sp>
        <p:nvSpPr>
          <p:cNvPr id="73" name="TextBox 72"/>
          <p:cNvSpPr txBox="1">
            <a:spLocks noChangeArrowheads="1"/>
          </p:cNvSpPr>
          <p:nvPr/>
        </p:nvSpPr>
        <p:spPr bwMode="auto">
          <a:xfrm>
            <a:off x="5851843" y="6122783"/>
            <a:ext cx="57816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eaLnBrk="0" fontAlgn="base" hangingPunct="0">
              <a:spcBef>
                <a:spcPct val="0"/>
              </a:spcBef>
              <a:spcAft>
                <a:spcPct val="0"/>
              </a:spcAft>
            </a:pPr>
            <a:r>
              <a:rPr lang="en-US" altLang="en-US" smtClean="0">
                <a:solidFill>
                  <a:srgbClr val="000000"/>
                </a:solidFill>
                <a:cs typeface="Arial"/>
              </a:rPr>
              <a:t>5</a:t>
            </a:r>
          </a:p>
        </p:txBody>
      </p:sp>
    </p:spTree>
    <p:extLst>
      <p:ext uri="{BB962C8B-B14F-4D97-AF65-F5344CB8AC3E}">
        <p14:creationId xmlns:p14="http://schemas.microsoft.com/office/powerpoint/2010/main" val="3654592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5"/>
                                        </p:tgtEl>
                                        <p:attrNameLst>
                                          <p:attrName>style.visibility</p:attrName>
                                        </p:attrNameLst>
                                      </p:cBhvr>
                                      <p:to>
                                        <p:strVal val="visible"/>
                                      </p:to>
                                    </p:set>
                                    <p:anim calcmode="lin" valueType="num">
                                      <p:cBhvr additive="base">
                                        <p:cTn id="7" dur="500" fill="hold"/>
                                        <p:tgtEl>
                                          <p:spTgt spid="55"/>
                                        </p:tgtEl>
                                        <p:attrNameLst>
                                          <p:attrName>ppt_x</p:attrName>
                                        </p:attrNameLst>
                                      </p:cBhvr>
                                      <p:tavLst>
                                        <p:tav tm="0">
                                          <p:val>
                                            <p:strVal val="#ppt_x"/>
                                          </p:val>
                                        </p:tav>
                                        <p:tav tm="100000">
                                          <p:val>
                                            <p:strVal val="#ppt_x"/>
                                          </p:val>
                                        </p:tav>
                                      </p:tavLst>
                                    </p:anim>
                                    <p:anim calcmode="lin" valueType="num">
                                      <p:cBhvr additive="base">
                                        <p:cTn id="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2"/>
                                        </p:tgtEl>
                                        <p:attrNameLst>
                                          <p:attrName>style.visibility</p:attrName>
                                        </p:attrNameLst>
                                      </p:cBhvr>
                                      <p:to>
                                        <p:strVal val="visible"/>
                                      </p:to>
                                    </p:set>
                                    <p:anim calcmode="lin" valueType="num">
                                      <p:cBhvr additive="base">
                                        <p:cTn id="13" dur="500" fill="hold"/>
                                        <p:tgtEl>
                                          <p:spTgt spid="72"/>
                                        </p:tgtEl>
                                        <p:attrNameLst>
                                          <p:attrName>ppt_x</p:attrName>
                                        </p:attrNameLst>
                                      </p:cBhvr>
                                      <p:tavLst>
                                        <p:tav tm="0">
                                          <p:val>
                                            <p:strVal val="#ppt_x"/>
                                          </p:val>
                                        </p:tav>
                                        <p:tav tm="100000">
                                          <p:val>
                                            <p:strVal val="#ppt_x"/>
                                          </p:val>
                                        </p:tav>
                                      </p:tavLst>
                                    </p:anim>
                                    <p:anim calcmode="lin" valueType="num">
                                      <p:cBhvr additive="base">
                                        <p:cTn id="14" dur="500" fill="hold"/>
                                        <p:tgtEl>
                                          <p:spTgt spid="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3"/>
                                        </p:tgtEl>
                                        <p:attrNameLst>
                                          <p:attrName>style.visibility</p:attrName>
                                        </p:attrNameLst>
                                      </p:cBhvr>
                                      <p:to>
                                        <p:strVal val="visible"/>
                                      </p:to>
                                    </p:set>
                                    <p:anim calcmode="lin" valueType="num">
                                      <p:cBhvr additive="base">
                                        <p:cTn id="19" dur="500" fill="hold"/>
                                        <p:tgtEl>
                                          <p:spTgt spid="73"/>
                                        </p:tgtEl>
                                        <p:attrNameLst>
                                          <p:attrName>ppt_x</p:attrName>
                                        </p:attrNameLst>
                                      </p:cBhvr>
                                      <p:tavLst>
                                        <p:tav tm="0">
                                          <p:val>
                                            <p:strVal val="#ppt_x"/>
                                          </p:val>
                                        </p:tav>
                                        <p:tav tm="100000">
                                          <p:val>
                                            <p:strVal val="#ppt_x"/>
                                          </p:val>
                                        </p:tav>
                                      </p:tavLst>
                                    </p:anim>
                                    <p:anim calcmode="lin" valueType="num">
                                      <p:cBhvr additive="base">
                                        <p:cTn id="20" dur="500" fill="hold"/>
                                        <p:tgtEl>
                                          <p:spTgt spid="7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72" grpId="0"/>
      <p:bldP spid="7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6 classes of problems: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 </a:t>
            </a:r>
          </a:p>
          <a:p>
            <a:pPr marL="514350" indent="-514350">
              <a:buFont typeface="+mj-lt"/>
              <a:buAutoNum type="arabicPeriod"/>
            </a:pPr>
            <a:r>
              <a:rPr lang="en-US" dirty="0" smtClean="0"/>
              <a:t>NP</a:t>
            </a:r>
          </a:p>
          <a:p>
            <a:pPr marL="514350" indent="-514350">
              <a:buFont typeface="+mj-lt"/>
              <a:buAutoNum type="arabicPeriod"/>
            </a:pPr>
            <a:r>
              <a:rPr lang="en-US" dirty="0" smtClean="0"/>
              <a:t>NP Complete</a:t>
            </a:r>
          </a:p>
          <a:p>
            <a:pPr marL="514350" indent="-514350">
              <a:buFont typeface="+mj-lt"/>
              <a:buAutoNum type="arabicPeriod"/>
            </a:pPr>
            <a:r>
              <a:rPr lang="en-US" dirty="0" smtClean="0"/>
              <a:t>NP Hard</a:t>
            </a:r>
          </a:p>
          <a:p>
            <a:pPr marL="514350" indent="-514350">
              <a:buFont typeface="+mj-lt"/>
              <a:buAutoNum type="arabicPeriod"/>
            </a:pPr>
            <a:r>
              <a:rPr lang="en-US" dirty="0" smtClean="0"/>
              <a:t>Co-P</a:t>
            </a:r>
          </a:p>
          <a:p>
            <a:pPr marL="514350" indent="-514350">
              <a:buFont typeface="+mj-lt"/>
              <a:buAutoNum type="arabicPeriod"/>
            </a:pPr>
            <a:r>
              <a:rPr lang="en-US" dirty="0" smtClean="0"/>
              <a:t>Co- NP</a:t>
            </a:r>
          </a:p>
          <a:p>
            <a:pPr marL="0" indent="0">
              <a:buNone/>
            </a:pPr>
            <a:endParaRPr lang="en-US" dirty="0"/>
          </a:p>
        </p:txBody>
      </p:sp>
      <p:sp>
        <p:nvSpPr>
          <p:cNvPr id="5" name="Oval 4"/>
          <p:cNvSpPr/>
          <p:nvPr/>
        </p:nvSpPr>
        <p:spPr>
          <a:xfrm>
            <a:off x="5678905" y="2801059"/>
            <a:ext cx="2189747" cy="2166061"/>
          </a:xfrm>
          <a:prstGeom prst="ellipse">
            <a:avLst/>
          </a:prstGeom>
          <a:solidFill>
            <a:srgbClr val="5B9BD5">
              <a:alpha val="5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Oval 5"/>
          <p:cNvSpPr/>
          <p:nvPr/>
        </p:nvSpPr>
        <p:spPr>
          <a:xfrm>
            <a:off x="6954252" y="2801059"/>
            <a:ext cx="2189747" cy="2166061"/>
          </a:xfrm>
          <a:prstGeom prst="ellipse">
            <a:avLst/>
          </a:prstGeom>
          <a:solidFill>
            <a:schemeClr val="accent6">
              <a:alpha val="5607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316578" y="1795440"/>
            <a:ext cx="2189747" cy="2166061"/>
          </a:xfrm>
          <a:prstGeom prst="ellipse">
            <a:avLst/>
          </a:prstGeom>
          <a:solidFill>
            <a:srgbClr val="FFC000">
              <a:alpha val="5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97603" y="3776835"/>
            <a:ext cx="776175" cy="369332"/>
          </a:xfrm>
          <a:prstGeom prst="rect">
            <a:avLst/>
          </a:prstGeom>
          <a:noFill/>
        </p:spPr>
        <p:txBody>
          <a:bodyPr wrap="none" rtlCol="0">
            <a:spAutoFit/>
          </a:bodyPr>
          <a:lstStyle/>
          <a:p>
            <a:r>
              <a:rPr lang="en-US" b="1" dirty="0" smtClean="0"/>
              <a:t>Co-NP</a:t>
            </a:r>
            <a:endParaRPr lang="en-US" b="1" dirty="0"/>
          </a:p>
        </p:txBody>
      </p:sp>
      <p:sp>
        <p:nvSpPr>
          <p:cNvPr id="9" name="TextBox 8"/>
          <p:cNvSpPr txBox="1"/>
          <p:nvPr/>
        </p:nvSpPr>
        <p:spPr>
          <a:xfrm>
            <a:off x="8249302" y="3776835"/>
            <a:ext cx="460382" cy="369332"/>
          </a:xfrm>
          <a:prstGeom prst="rect">
            <a:avLst/>
          </a:prstGeom>
          <a:noFill/>
        </p:spPr>
        <p:txBody>
          <a:bodyPr wrap="none" rtlCol="0">
            <a:spAutoFit/>
          </a:bodyPr>
          <a:lstStyle/>
          <a:p>
            <a:r>
              <a:rPr lang="en-US" b="1" dirty="0" smtClean="0"/>
              <a:t>NP</a:t>
            </a:r>
            <a:endParaRPr lang="en-US" b="1" dirty="0"/>
          </a:p>
        </p:txBody>
      </p:sp>
      <p:sp>
        <p:nvSpPr>
          <p:cNvPr id="10" name="TextBox 9"/>
          <p:cNvSpPr txBox="1"/>
          <p:nvPr/>
        </p:nvSpPr>
        <p:spPr>
          <a:xfrm>
            <a:off x="6954252" y="2431727"/>
            <a:ext cx="992964" cy="369332"/>
          </a:xfrm>
          <a:prstGeom prst="rect">
            <a:avLst/>
          </a:prstGeom>
          <a:noFill/>
        </p:spPr>
        <p:txBody>
          <a:bodyPr wrap="none" rtlCol="0">
            <a:spAutoFit/>
          </a:bodyPr>
          <a:lstStyle/>
          <a:p>
            <a:r>
              <a:rPr lang="en-US" b="1" dirty="0" smtClean="0"/>
              <a:t>NP-Hard</a:t>
            </a:r>
            <a:endParaRPr lang="en-US" b="1" dirty="0"/>
          </a:p>
        </p:txBody>
      </p:sp>
    </p:spTree>
    <p:extLst>
      <p:ext uri="{BB962C8B-B14F-4D97-AF65-F5344CB8AC3E}">
        <p14:creationId xmlns:p14="http://schemas.microsoft.com/office/powerpoint/2010/main" val="116709392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 Algorithm</a:t>
            </a:r>
            <a:endParaRPr lang="en-US" dirty="0"/>
          </a:p>
        </p:txBody>
      </p:sp>
      <p:sp>
        <p:nvSpPr>
          <p:cNvPr id="3" name="Content Placeholder 2"/>
          <p:cNvSpPr>
            <a:spLocks noGrp="1"/>
          </p:cNvSpPr>
          <p:nvPr>
            <p:ph idx="1"/>
          </p:nvPr>
        </p:nvSpPr>
        <p:spPr>
          <a:xfrm>
            <a:off x="838199" y="1825625"/>
            <a:ext cx="6637421" cy="516522"/>
          </a:xfrm>
        </p:spPr>
        <p:txBody>
          <a:bodyPr>
            <a:normAutofit fontScale="85000" lnSpcReduction="10000"/>
          </a:bodyPr>
          <a:lstStyle/>
          <a:p>
            <a:r>
              <a:rPr lang="en-US" dirty="0" smtClean="0"/>
              <a:t>Trying to solve this using approximation algorithm</a:t>
            </a:r>
            <a:endParaRPr lang="en-US" dirty="0"/>
          </a:p>
        </p:txBody>
      </p:sp>
      <p:sp>
        <p:nvSpPr>
          <p:cNvPr id="94" name="Oval 93"/>
          <p:cNvSpPr/>
          <p:nvPr/>
        </p:nvSpPr>
        <p:spPr>
          <a:xfrm>
            <a:off x="3448134" y="3899484"/>
            <a:ext cx="585787" cy="568325"/>
          </a:xfrm>
          <a:prstGeom prst="ellipse">
            <a:avLst/>
          </a:prstGeom>
          <a:solidFill>
            <a:srgbClr val="0033CC"/>
          </a:solidFill>
          <a:ln w="25400" cap="flat" cmpd="sng" algn="ctr">
            <a:solidFill>
              <a:srgbClr val="0033CC">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4</a:t>
            </a:r>
          </a:p>
        </p:txBody>
      </p:sp>
      <p:sp>
        <p:nvSpPr>
          <p:cNvPr id="95" name="Oval 94"/>
          <p:cNvSpPr/>
          <p:nvPr/>
        </p:nvSpPr>
        <p:spPr>
          <a:xfrm>
            <a:off x="3448134" y="2192922"/>
            <a:ext cx="585787"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1</a:t>
            </a:r>
          </a:p>
        </p:txBody>
      </p:sp>
      <p:sp>
        <p:nvSpPr>
          <p:cNvPr id="96" name="Oval 95"/>
          <p:cNvSpPr/>
          <p:nvPr/>
        </p:nvSpPr>
        <p:spPr>
          <a:xfrm>
            <a:off x="5081671" y="2192922"/>
            <a:ext cx="587375" cy="568325"/>
          </a:xfrm>
          <a:prstGeom prst="ellipse">
            <a:avLst/>
          </a:prstGeom>
          <a:solidFill>
            <a:srgbClr val="0033CC"/>
          </a:solidFill>
          <a:ln w="25400" cap="flat" cmpd="sng" algn="ctr">
            <a:solidFill>
              <a:srgbClr val="0033CC">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2</a:t>
            </a:r>
          </a:p>
        </p:txBody>
      </p:sp>
      <p:sp>
        <p:nvSpPr>
          <p:cNvPr id="97" name="Oval 96"/>
          <p:cNvSpPr/>
          <p:nvPr/>
        </p:nvSpPr>
        <p:spPr>
          <a:xfrm>
            <a:off x="6935871" y="2192922"/>
            <a:ext cx="587375"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3</a:t>
            </a:r>
          </a:p>
        </p:txBody>
      </p:sp>
      <p:sp>
        <p:nvSpPr>
          <p:cNvPr id="98" name="Oval 97"/>
          <p:cNvSpPr/>
          <p:nvPr/>
        </p:nvSpPr>
        <p:spPr>
          <a:xfrm>
            <a:off x="6935871" y="3899484"/>
            <a:ext cx="587375" cy="568325"/>
          </a:xfrm>
          <a:prstGeom prst="ellipse">
            <a:avLst/>
          </a:prstGeom>
          <a:solidFill>
            <a:srgbClr val="0033CC"/>
          </a:solidFill>
          <a:ln w="25400" cap="flat" cmpd="sng" algn="ctr">
            <a:solidFill>
              <a:srgbClr val="0033CC">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6</a:t>
            </a:r>
          </a:p>
        </p:txBody>
      </p:sp>
      <p:sp>
        <p:nvSpPr>
          <p:cNvPr id="99" name="Oval 98"/>
          <p:cNvSpPr/>
          <p:nvPr/>
        </p:nvSpPr>
        <p:spPr>
          <a:xfrm>
            <a:off x="5081671" y="3899484"/>
            <a:ext cx="587375"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5</a:t>
            </a:r>
          </a:p>
        </p:txBody>
      </p:sp>
      <p:sp>
        <p:nvSpPr>
          <p:cNvPr id="100" name="Oval 99"/>
          <p:cNvSpPr/>
          <p:nvPr/>
        </p:nvSpPr>
        <p:spPr>
          <a:xfrm>
            <a:off x="8559884" y="3899484"/>
            <a:ext cx="587375" cy="568325"/>
          </a:xfrm>
          <a:prstGeom prst="ellipse">
            <a:avLst/>
          </a:prstGeom>
          <a:solidFill>
            <a:srgbClr val="0033CC"/>
          </a:solidFill>
          <a:ln w="25400" cap="flat" cmpd="sng" algn="ctr">
            <a:solidFill>
              <a:srgbClr val="0033CC">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7</a:t>
            </a:r>
          </a:p>
        </p:txBody>
      </p:sp>
      <p:cxnSp>
        <p:nvCxnSpPr>
          <p:cNvPr id="101" name="Straight Connector 100"/>
          <p:cNvCxnSpPr>
            <a:stCxn id="95" idx="4"/>
            <a:endCxn id="94" idx="0"/>
          </p:cNvCxnSpPr>
          <p:nvPr/>
        </p:nvCxnSpPr>
        <p:spPr>
          <a:xfrm>
            <a:off x="3740234" y="2761247"/>
            <a:ext cx="0" cy="113823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102" name="Straight Connector 101"/>
          <p:cNvCxnSpPr>
            <a:stCxn id="95" idx="6"/>
            <a:endCxn id="96" idx="2"/>
          </p:cNvCxnSpPr>
          <p:nvPr/>
        </p:nvCxnSpPr>
        <p:spPr>
          <a:xfrm>
            <a:off x="4033921" y="2477084"/>
            <a:ext cx="1047750" cy="0"/>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103" name="Straight Connector 102"/>
          <p:cNvCxnSpPr>
            <a:stCxn id="96" idx="6"/>
            <a:endCxn id="97" idx="2"/>
          </p:cNvCxnSpPr>
          <p:nvPr/>
        </p:nvCxnSpPr>
        <p:spPr>
          <a:xfrm>
            <a:off x="5669046" y="2477084"/>
            <a:ext cx="1266825" cy="0"/>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104" name="Straight Connector 103"/>
          <p:cNvCxnSpPr>
            <a:stCxn id="96" idx="4"/>
            <a:endCxn id="99" idx="0"/>
          </p:cNvCxnSpPr>
          <p:nvPr/>
        </p:nvCxnSpPr>
        <p:spPr>
          <a:xfrm>
            <a:off x="5375359" y="2761247"/>
            <a:ext cx="0" cy="113823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105" name="Straight Connector 104"/>
          <p:cNvCxnSpPr>
            <a:stCxn id="97" idx="5"/>
            <a:endCxn id="100" idx="0"/>
          </p:cNvCxnSpPr>
          <p:nvPr/>
        </p:nvCxnSpPr>
        <p:spPr>
          <a:xfrm>
            <a:off x="7437521" y="2678697"/>
            <a:ext cx="1416050" cy="122078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106" name="Straight Connector 105"/>
          <p:cNvCxnSpPr>
            <a:stCxn id="97" idx="4"/>
            <a:endCxn id="98" idx="0"/>
          </p:cNvCxnSpPr>
          <p:nvPr/>
        </p:nvCxnSpPr>
        <p:spPr>
          <a:xfrm>
            <a:off x="7229559" y="2761247"/>
            <a:ext cx="0" cy="113823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107" name="Straight Connector 106"/>
          <p:cNvCxnSpPr>
            <a:stCxn id="99" idx="6"/>
            <a:endCxn id="98" idx="2"/>
          </p:cNvCxnSpPr>
          <p:nvPr/>
        </p:nvCxnSpPr>
        <p:spPr>
          <a:xfrm>
            <a:off x="5669046" y="4183647"/>
            <a:ext cx="1266825" cy="0"/>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sp>
        <p:nvSpPr>
          <p:cNvPr id="108" name="TextBox 42"/>
          <p:cNvSpPr txBox="1">
            <a:spLocks noChangeArrowheads="1"/>
          </p:cNvSpPr>
          <p:nvPr/>
        </p:nvSpPr>
        <p:spPr bwMode="auto">
          <a:xfrm>
            <a:off x="3810084" y="4956759"/>
            <a:ext cx="419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eaLnBrk="0" fontAlgn="base" hangingPunct="0">
              <a:spcBef>
                <a:spcPct val="0"/>
              </a:spcBef>
              <a:spcAft>
                <a:spcPct val="0"/>
              </a:spcAft>
            </a:pPr>
            <a:r>
              <a:rPr lang="en-US" altLang="en-US" smtClean="0">
                <a:solidFill>
                  <a:srgbClr val="000000"/>
                </a:solidFill>
                <a:cs typeface="Arial"/>
              </a:rPr>
              <a:t>Are the green vertices a vertex-cover?</a:t>
            </a:r>
          </a:p>
        </p:txBody>
      </p:sp>
      <p:sp>
        <p:nvSpPr>
          <p:cNvPr id="109" name="TextBox 108"/>
          <p:cNvSpPr txBox="1">
            <a:spLocks noChangeArrowheads="1"/>
          </p:cNvSpPr>
          <p:nvPr/>
        </p:nvSpPr>
        <p:spPr bwMode="auto">
          <a:xfrm>
            <a:off x="3811671" y="5525084"/>
            <a:ext cx="4191000"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eaLnBrk="0" fontAlgn="base" hangingPunct="0">
              <a:spcBef>
                <a:spcPct val="0"/>
              </a:spcBef>
              <a:spcAft>
                <a:spcPct val="0"/>
              </a:spcAft>
            </a:pPr>
            <a:r>
              <a:rPr lang="en-US" altLang="en-US" smtClean="0">
                <a:solidFill>
                  <a:srgbClr val="000000"/>
                </a:solidFill>
                <a:cs typeface="Arial"/>
              </a:rPr>
              <a:t>Yes</a:t>
            </a:r>
          </a:p>
        </p:txBody>
      </p:sp>
      <p:sp>
        <p:nvSpPr>
          <p:cNvPr id="110" name="TextBox 109"/>
          <p:cNvSpPr txBox="1">
            <a:spLocks noChangeArrowheads="1"/>
          </p:cNvSpPr>
          <p:nvPr/>
        </p:nvSpPr>
        <p:spPr bwMode="auto">
          <a:xfrm>
            <a:off x="3811671" y="6093409"/>
            <a:ext cx="578167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eaLnBrk="0" fontAlgn="base" hangingPunct="0">
              <a:spcBef>
                <a:spcPct val="0"/>
              </a:spcBef>
              <a:spcAft>
                <a:spcPct val="0"/>
              </a:spcAft>
            </a:pPr>
            <a:r>
              <a:rPr lang="en-US" altLang="en-US" smtClean="0">
                <a:solidFill>
                  <a:srgbClr val="000000"/>
                </a:solidFill>
                <a:cs typeface="Arial"/>
              </a:rPr>
              <a:t>What is the size?</a:t>
            </a:r>
          </a:p>
        </p:txBody>
      </p:sp>
      <p:sp>
        <p:nvSpPr>
          <p:cNvPr id="111" name="TextBox 110"/>
          <p:cNvSpPr txBox="1">
            <a:spLocks noChangeArrowheads="1"/>
          </p:cNvSpPr>
          <p:nvPr/>
        </p:nvSpPr>
        <p:spPr bwMode="auto">
          <a:xfrm>
            <a:off x="5905584" y="6097669"/>
            <a:ext cx="669925"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eaLnBrk="0" fontAlgn="base" hangingPunct="0">
              <a:spcBef>
                <a:spcPct val="0"/>
              </a:spcBef>
              <a:spcAft>
                <a:spcPct val="0"/>
              </a:spcAft>
            </a:pPr>
            <a:r>
              <a:rPr lang="en-US" altLang="en-US" dirty="0" smtClean="0">
                <a:solidFill>
                  <a:srgbClr val="000000"/>
                </a:solidFill>
                <a:cs typeface="Arial"/>
              </a:rPr>
              <a:t>3</a:t>
            </a:r>
          </a:p>
        </p:txBody>
      </p:sp>
    </p:spTree>
    <p:extLst>
      <p:ext uri="{BB962C8B-B14F-4D97-AF65-F5344CB8AC3E}">
        <p14:creationId xmlns:p14="http://schemas.microsoft.com/office/powerpoint/2010/main" val="1873048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9"/>
                                        </p:tgtEl>
                                        <p:attrNameLst>
                                          <p:attrName>style.visibility</p:attrName>
                                        </p:attrNameLst>
                                      </p:cBhvr>
                                      <p:to>
                                        <p:strVal val="visible"/>
                                      </p:to>
                                    </p:set>
                                    <p:anim calcmode="lin" valueType="num">
                                      <p:cBhvr additive="base">
                                        <p:cTn id="7" dur="500" fill="hold"/>
                                        <p:tgtEl>
                                          <p:spTgt spid="109"/>
                                        </p:tgtEl>
                                        <p:attrNameLst>
                                          <p:attrName>ppt_x</p:attrName>
                                        </p:attrNameLst>
                                      </p:cBhvr>
                                      <p:tavLst>
                                        <p:tav tm="0">
                                          <p:val>
                                            <p:strVal val="#ppt_x"/>
                                          </p:val>
                                        </p:tav>
                                        <p:tav tm="100000">
                                          <p:val>
                                            <p:strVal val="#ppt_x"/>
                                          </p:val>
                                        </p:tav>
                                      </p:tavLst>
                                    </p:anim>
                                    <p:anim calcmode="lin" valueType="num">
                                      <p:cBhvr additive="base">
                                        <p:cTn id="8" dur="500" fill="hold"/>
                                        <p:tgtEl>
                                          <p:spTgt spid="10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0"/>
                                        </p:tgtEl>
                                        <p:attrNameLst>
                                          <p:attrName>style.visibility</p:attrName>
                                        </p:attrNameLst>
                                      </p:cBhvr>
                                      <p:to>
                                        <p:strVal val="visible"/>
                                      </p:to>
                                    </p:set>
                                    <p:anim calcmode="lin" valueType="num">
                                      <p:cBhvr additive="base">
                                        <p:cTn id="13" dur="500" fill="hold"/>
                                        <p:tgtEl>
                                          <p:spTgt spid="110"/>
                                        </p:tgtEl>
                                        <p:attrNameLst>
                                          <p:attrName>ppt_x</p:attrName>
                                        </p:attrNameLst>
                                      </p:cBhvr>
                                      <p:tavLst>
                                        <p:tav tm="0">
                                          <p:val>
                                            <p:strVal val="#ppt_x"/>
                                          </p:val>
                                        </p:tav>
                                        <p:tav tm="100000">
                                          <p:val>
                                            <p:strVal val="#ppt_x"/>
                                          </p:val>
                                        </p:tav>
                                      </p:tavLst>
                                    </p:anim>
                                    <p:anim calcmode="lin" valueType="num">
                                      <p:cBhvr additive="base">
                                        <p:cTn id="14" dur="500" fill="hold"/>
                                        <p:tgtEl>
                                          <p:spTgt spid="1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1"/>
                                        </p:tgtEl>
                                        <p:attrNameLst>
                                          <p:attrName>style.visibility</p:attrName>
                                        </p:attrNameLst>
                                      </p:cBhvr>
                                      <p:to>
                                        <p:strVal val="visible"/>
                                      </p:to>
                                    </p:set>
                                    <p:anim calcmode="lin" valueType="num">
                                      <p:cBhvr additive="base">
                                        <p:cTn id="19" dur="500" fill="hold"/>
                                        <p:tgtEl>
                                          <p:spTgt spid="111"/>
                                        </p:tgtEl>
                                        <p:attrNameLst>
                                          <p:attrName>ppt_x</p:attrName>
                                        </p:attrNameLst>
                                      </p:cBhvr>
                                      <p:tavLst>
                                        <p:tav tm="0">
                                          <p:val>
                                            <p:strVal val="#ppt_x"/>
                                          </p:val>
                                        </p:tav>
                                        <p:tav tm="100000">
                                          <p:val>
                                            <p:strVal val="#ppt_x"/>
                                          </p:val>
                                        </p:tav>
                                      </p:tavLst>
                                    </p:anim>
                                    <p:anim calcmode="lin" valueType="num">
                                      <p:cBhvr additive="base">
                                        <p:cTn id="20" dur="500" fill="hold"/>
                                        <p:tgtEl>
                                          <p:spTgt spid="1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 grpId="0"/>
      <p:bldP spid="110" grpId="0"/>
      <p:bldP spid="111"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Approximation Algorithm</a:t>
            </a:r>
            <a:endParaRPr lang="en-US" dirty="0"/>
          </a:p>
        </p:txBody>
      </p:sp>
      <p:sp>
        <p:nvSpPr>
          <p:cNvPr id="3" name="Content Placeholder 2"/>
          <p:cNvSpPr>
            <a:spLocks noGrp="1"/>
          </p:cNvSpPr>
          <p:nvPr>
            <p:ph idx="1"/>
          </p:nvPr>
        </p:nvSpPr>
        <p:spPr>
          <a:xfrm>
            <a:off x="838199" y="1825625"/>
            <a:ext cx="6637421" cy="516522"/>
          </a:xfrm>
        </p:spPr>
        <p:txBody>
          <a:bodyPr>
            <a:normAutofit fontScale="85000" lnSpcReduction="10000"/>
          </a:bodyPr>
          <a:lstStyle/>
          <a:p>
            <a:r>
              <a:rPr lang="en-US" dirty="0" smtClean="0"/>
              <a:t>Trying to solve this using approximation algorithm</a:t>
            </a:r>
            <a:endParaRPr lang="en-US" dirty="0"/>
          </a:p>
        </p:txBody>
      </p:sp>
      <p:sp>
        <p:nvSpPr>
          <p:cNvPr id="37" name="Oval 36"/>
          <p:cNvSpPr/>
          <p:nvPr/>
        </p:nvSpPr>
        <p:spPr>
          <a:xfrm>
            <a:off x="4105860" y="4403057"/>
            <a:ext cx="585787" cy="568325"/>
          </a:xfrm>
          <a:prstGeom prst="ellipse">
            <a:avLst/>
          </a:prstGeom>
          <a:solidFill>
            <a:srgbClr val="0033CC"/>
          </a:solidFill>
          <a:ln w="25400" cap="flat" cmpd="sng" algn="ctr">
            <a:solidFill>
              <a:srgbClr val="0033CC">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4</a:t>
            </a:r>
          </a:p>
        </p:txBody>
      </p:sp>
      <p:sp>
        <p:nvSpPr>
          <p:cNvPr id="38" name="Oval 37"/>
          <p:cNvSpPr/>
          <p:nvPr/>
        </p:nvSpPr>
        <p:spPr>
          <a:xfrm>
            <a:off x="4105860" y="2696495"/>
            <a:ext cx="585787"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1</a:t>
            </a:r>
          </a:p>
        </p:txBody>
      </p:sp>
      <p:sp>
        <p:nvSpPr>
          <p:cNvPr id="39" name="Oval 38"/>
          <p:cNvSpPr/>
          <p:nvPr/>
        </p:nvSpPr>
        <p:spPr>
          <a:xfrm>
            <a:off x="5739397" y="2696495"/>
            <a:ext cx="587375" cy="568325"/>
          </a:xfrm>
          <a:prstGeom prst="ellipse">
            <a:avLst/>
          </a:prstGeom>
          <a:solidFill>
            <a:srgbClr val="0033CC"/>
          </a:solidFill>
          <a:ln w="25400" cap="flat" cmpd="sng" algn="ctr">
            <a:solidFill>
              <a:srgbClr val="0033CC">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2</a:t>
            </a:r>
          </a:p>
        </p:txBody>
      </p:sp>
      <p:sp>
        <p:nvSpPr>
          <p:cNvPr id="40" name="Oval 39"/>
          <p:cNvSpPr/>
          <p:nvPr/>
        </p:nvSpPr>
        <p:spPr>
          <a:xfrm>
            <a:off x="7593597" y="2696495"/>
            <a:ext cx="587375"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3</a:t>
            </a:r>
          </a:p>
        </p:txBody>
      </p:sp>
      <p:sp>
        <p:nvSpPr>
          <p:cNvPr id="41" name="Oval 40"/>
          <p:cNvSpPr/>
          <p:nvPr/>
        </p:nvSpPr>
        <p:spPr>
          <a:xfrm>
            <a:off x="7593597" y="4403057"/>
            <a:ext cx="587375" cy="568325"/>
          </a:xfrm>
          <a:prstGeom prst="ellipse">
            <a:avLst/>
          </a:prstGeom>
          <a:solidFill>
            <a:srgbClr val="0033CC"/>
          </a:solidFill>
          <a:ln w="25400" cap="flat" cmpd="sng" algn="ctr">
            <a:solidFill>
              <a:srgbClr val="0033CC">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6</a:t>
            </a:r>
          </a:p>
        </p:txBody>
      </p:sp>
      <p:sp>
        <p:nvSpPr>
          <p:cNvPr id="42" name="Oval 41"/>
          <p:cNvSpPr/>
          <p:nvPr/>
        </p:nvSpPr>
        <p:spPr>
          <a:xfrm>
            <a:off x="5739397" y="4403057"/>
            <a:ext cx="587375" cy="568325"/>
          </a:xfrm>
          <a:prstGeom prst="ellipse">
            <a:avLst/>
          </a:prstGeom>
          <a:solidFill>
            <a:srgbClr val="339933"/>
          </a:solidFill>
          <a:ln w="25400" cap="flat" cmpd="sng" algn="ctr">
            <a:solidFill>
              <a:srgbClr val="339933">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5</a:t>
            </a:r>
          </a:p>
        </p:txBody>
      </p:sp>
      <p:sp>
        <p:nvSpPr>
          <p:cNvPr id="43" name="Oval 42"/>
          <p:cNvSpPr/>
          <p:nvPr/>
        </p:nvSpPr>
        <p:spPr>
          <a:xfrm>
            <a:off x="9217610" y="4403057"/>
            <a:ext cx="587375" cy="568325"/>
          </a:xfrm>
          <a:prstGeom prst="ellipse">
            <a:avLst/>
          </a:prstGeom>
          <a:solidFill>
            <a:srgbClr val="0033CC"/>
          </a:solidFill>
          <a:ln w="25400" cap="flat" cmpd="sng" algn="ctr">
            <a:solidFill>
              <a:srgbClr val="0033CC">
                <a:shade val="50000"/>
              </a:srgbClr>
            </a:solidFill>
            <a:prstDash val="solid"/>
          </a:ln>
          <a:effectLst/>
        </p:spPr>
        <p:txBody>
          <a:bodyPr lIns="99276" tIns="49638" rIns="99276" bIns="49638"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sz="1700" b="0" i="0" u="none" strike="noStrike" kern="0" cap="none" spc="0" normalizeH="0" baseline="0" noProof="0" dirty="0">
                <a:ln>
                  <a:noFill/>
                </a:ln>
                <a:solidFill>
                  <a:srgbClr val="FFFFFF"/>
                </a:solidFill>
                <a:effectLst/>
                <a:uLnTx/>
                <a:uFillTx/>
                <a:latin typeface="Times New Roman"/>
                <a:ea typeface="+mn-ea"/>
                <a:cs typeface="Arial"/>
              </a:rPr>
              <a:t>7</a:t>
            </a:r>
          </a:p>
        </p:txBody>
      </p:sp>
      <p:cxnSp>
        <p:nvCxnSpPr>
          <p:cNvPr id="44" name="Straight Connector 43"/>
          <p:cNvCxnSpPr>
            <a:stCxn id="38" idx="4"/>
            <a:endCxn id="37" idx="0"/>
          </p:cNvCxnSpPr>
          <p:nvPr/>
        </p:nvCxnSpPr>
        <p:spPr>
          <a:xfrm>
            <a:off x="4397960" y="3264820"/>
            <a:ext cx="0" cy="113823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45" name="Straight Connector 44"/>
          <p:cNvCxnSpPr>
            <a:stCxn id="38" idx="6"/>
            <a:endCxn id="39" idx="2"/>
          </p:cNvCxnSpPr>
          <p:nvPr/>
        </p:nvCxnSpPr>
        <p:spPr>
          <a:xfrm>
            <a:off x="4691647" y="2980657"/>
            <a:ext cx="1047750" cy="0"/>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46" name="Straight Connector 45"/>
          <p:cNvCxnSpPr>
            <a:stCxn id="39" idx="6"/>
            <a:endCxn id="40" idx="2"/>
          </p:cNvCxnSpPr>
          <p:nvPr/>
        </p:nvCxnSpPr>
        <p:spPr>
          <a:xfrm>
            <a:off x="6326772" y="2980657"/>
            <a:ext cx="1266825" cy="0"/>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47" name="Straight Connector 46"/>
          <p:cNvCxnSpPr>
            <a:stCxn id="39" idx="4"/>
            <a:endCxn id="42" idx="0"/>
          </p:cNvCxnSpPr>
          <p:nvPr/>
        </p:nvCxnSpPr>
        <p:spPr>
          <a:xfrm>
            <a:off x="6033085" y="3264820"/>
            <a:ext cx="0" cy="113823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48" name="Straight Connector 47"/>
          <p:cNvCxnSpPr>
            <a:stCxn id="40" idx="5"/>
            <a:endCxn id="43" idx="0"/>
          </p:cNvCxnSpPr>
          <p:nvPr/>
        </p:nvCxnSpPr>
        <p:spPr>
          <a:xfrm>
            <a:off x="8095247" y="3182270"/>
            <a:ext cx="1416050" cy="122078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49" name="Straight Connector 48"/>
          <p:cNvCxnSpPr>
            <a:stCxn id="40" idx="4"/>
            <a:endCxn id="41" idx="0"/>
          </p:cNvCxnSpPr>
          <p:nvPr/>
        </p:nvCxnSpPr>
        <p:spPr>
          <a:xfrm>
            <a:off x="7887285" y="3264820"/>
            <a:ext cx="0" cy="1138237"/>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cxnSp>
        <p:nvCxnSpPr>
          <p:cNvPr id="50" name="Straight Connector 49"/>
          <p:cNvCxnSpPr>
            <a:stCxn id="42" idx="6"/>
            <a:endCxn id="41" idx="2"/>
          </p:cNvCxnSpPr>
          <p:nvPr/>
        </p:nvCxnSpPr>
        <p:spPr>
          <a:xfrm>
            <a:off x="6326772" y="4687220"/>
            <a:ext cx="1266825" cy="0"/>
          </a:xfrm>
          <a:prstGeom prst="line">
            <a:avLst/>
          </a:prstGeom>
          <a:noFill/>
          <a:ln w="25400" cap="flat" cmpd="sng" algn="ctr">
            <a:solidFill>
              <a:srgbClr val="0033CC"/>
            </a:solidFill>
            <a:prstDash val="solid"/>
          </a:ln>
          <a:effectLst>
            <a:outerShdw blurRad="40000" dist="20000" dir="5400000" rotWithShape="0">
              <a:srgbClr val="000000">
                <a:alpha val="38000"/>
              </a:srgbClr>
            </a:outerShdw>
          </a:effectLst>
        </p:spPr>
      </p:cxnSp>
      <p:sp>
        <p:nvSpPr>
          <p:cNvPr id="51" name="TextBox 50"/>
          <p:cNvSpPr txBox="1">
            <a:spLocks noChangeArrowheads="1"/>
          </p:cNvSpPr>
          <p:nvPr/>
        </p:nvSpPr>
        <p:spPr bwMode="auto">
          <a:xfrm>
            <a:off x="5390147" y="5349207"/>
            <a:ext cx="3017838" cy="361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algn="r" eaLnBrk="0" fontAlgn="base" hangingPunct="0">
              <a:spcBef>
                <a:spcPct val="0"/>
              </a:spcBef>
              <a:spcAft>
                <a:spcPct val="0"/>
              </a:spcAft>
            </a:pPr>
            <a:r>
              <a:rPr lang="en-US" altLang="en-US" smtClean="0">
                <a:solidFill>
                  <a:srgbClr val="000000"/>
                </a:solidFill>
                <a:cs typeface="Arial"/>
              </a:rPr>
              <a:t>A minimum vertex-cover</a:t>
            </a:r>
          </a:p>
        </p:txBody>
      </p:sp>
      <p:sp>
        <p:nvSpPr>
          <p:cNvPr id="52" name="TextBox 51"/>
          <p:cNvSpPr txBox="1">
            <a:spLocks noChangeArrowheads="1"/>
          </p:cNvSpPr>
          <p:nvPr/>
        </p:nvSpPr>
        <p:spPr bwMode="auto">
          <a:xfrm>
            <a:off x="5209309" y="5917532"/>
            <a:ext cx="3408962" cy="3618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9276" tIns="49638" rIns="99276" bIns="49638">
            <a:spAutoFit/>
          </a:bodyPr>
          <a:lstStyle>
            <a:lvl1pPr>
              <a:defRPr kumimoji="1" sz="1700">
                <a:solidFill>
                  <a:schemeClr val="tx1"/>
                </a:solidFill>
                <a:latin typeface="Comic Sans MS" panose="030F0702030302020204" pitchFamily="66" charset="0"/>
                <a:ea typeface="ＭＳ Ｐゴシック" panose="020B0600070205080204" pitchFamily="34" charset="-128"/>
              </a:defRPr>
            </a:lvl1pPr>
            <a:lvl2pPr marL="742950" indent="-285750">
              <a:defRPr kumimoji="1" sz="1700">
                <a:solidFill>
                  <a:schemeClr val="tx1"/>
                </a:solidFill>
                <a:latin typeface="Comic Sans MS" panose="030F0702030302020204" pitchFamily="66" charset="0"/>
                <a:ea typeface="ＭＳ Ｐゴシック" panose="020B0600070205080204" pitchFamily="34" charset="-128"/>
              </a:defRPr>
            </a:lvl2pPr>
            <a:lvl3pPr marL="1143000" indent="-228600">
              <a:defRPr kumimoji="1" sz="1700">
                <a:solidFill>
                  <a:schemeClr val="tx1"/>
                </a:solidFill>
                <a:latin typeface="Comic Sans MS" panose="030F0702030302020204" pitchFamily="66" charset="0"/>
                <a:ea typeface="ＭＳ Ｐゴシック" panose="020B0600070205080204" pitchFamily="34" charset="-128"/>
              </a:defRPr>
            </a:lvl3pPr>
            <a:lvl4pPr marL="1600200" indent="-228600">
              <a:defRPr kumimoji="1" sz="1700">
                <a:solidFill>
                  <a:schemeClr val="tx1"/>
                </a:solidFill>
                <a:latin typeface="Comic Sans MS" panose="030F0702030302020204" pitchFamily="66" charset="0"/>
                <a:ea typeface="ＭＳ Ｐゴシック" panose="020B0600070205080204" pitchFamily="34" charset="-128"/>
              </a:defRPr>
            </a:lvl4pPr>
            <a:lvl5pPr marL="2057400" indent="-228600">
              <a:defRPr kumimoji="1" sz="1700">
                <a:solidFill>
                  <a:schemeClr val="tx1"/>
                </a:solidFill>
                <a:latin typeface="Comic Sans MS" panose="030F0702030302020204" pitchFamily="66" charset="0"/>
                <a:ea typeface="ＭＳ Ｐゴシック" panose="020B0600070205080204" pitchFamily="34" charset="-128"/>
              </a:defRPr>
            </a:lvl5pPr>
            <a:lvl6pPr marL="25146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6pPr>
            <a:lvl7pPr marL="29718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7pPr>
            <a:lvl8pPr marL="34290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8pPr>
            <a:lvl9pPr marL="3886200" indent="-228600" algn="r" eaLnBrk="0" fontAlgn="base" hangingPunct="0">
              <a:spcBef>
                <a:spcPct val="0"/>
              </a:spcBef>
              <a:spcAft>
                <a:spcPct val="0"/>
              </a:spcAft>
              <a:defRPr kumimoji="1" sz="1700">
                <a:solidFill>
                  <a:schemeClr val="tx1"/>
                </a:solidFill>
                <a:latin typeface="Comic Sans MS" panose="030F0702030302020204" pitchFamily="66" charset="0"/>
                <a:ea typeface="ＭＳ Ｐゴシック" panose="020B0600070205080204" pitchFamily="34" charset="-128"/>
              </a:defRPr>
            </a:lvl9pPr>
          </a:lstStyle>
          <a:p>
            <a:pPr algn="r" eaLnBrk="0" fontAlgn="base" hangingPunct="0">
              <a:spcBef>
                <a:spcPct val="0"/>
              </a:spcBef>
              <a:spcAft>
                <a:spcPct val="0"/>
              </a:spcAft>
            </a:pPr>
            <a:r>
              <a:rPr lang="en-US" altLang="en-US" b="1" dirty="0" smtClean="0">
                <a:solidFill>
                  <a:srgbClr val="000000"/>
                </a:solidFill>
                <a:cs typeface="Arial"/>
              </a:rPr>
              <a:t>THE OPTIMAL SOLTUION :</a:t>
            </a:r>
            <a:r>
              <a:rPr lang="en-US" altLang="en-US" dirty="0" smtClean="0">
                <a:solidFill>
                  <a:srgbClr val="000000"/>
                </a:solidFill>
                <a:cs typeface="Arial"/>
              </a:rPr>
              <a:t>3</a:t>
            </a:r>
          </a:p>
        </p:txBody>
      </p:sp>
    </p:spTree>
    <p:extLst>
      <p:ext uri="{BB962C8B-B14F-4D97-AF65-F5344CB8AC3E}">
        <p14:creationId xmlns:p14="http://schemas.microsoft.com/office/powerpoint/2010/main" val="17579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additive="base">
                                        <p:cTn id="7" dur="500" fill="hold"/>
                                        <p:tgtEl>
                                          <p:spTgt spid="51"/>
                                        </p:tgtEl>
                                        <p:attrNameLst>
                                          <p:attrName>ppt_x</p:attrName>
                                        </p:attrNameLst>
                                      </p:cBhvr>
                                      <p:tavLst>
                                        <p:tav tm="0">
                                          <p:val>
                                            <p:strVal val="#ppt_x"/>
                                          </p:val>
                                        </p:tav>
                                        <p:tav tm="100000">
                                          <p:val>
                                            <p:strVal val="#ppt_x"/>
                                          </p:val>
                                        </p:tav>
                                      </p:tavLst>
                                    </p:anim>
                                    <p:anim calcmode="lin" valueType="num">
                                      <p:cBhvr additive="base">
                                        <p:cTn id="8"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2"/>
                                        </p:tgtEl>
                                        <p:attrNameLst>
                                          <p:attrName>style.visibility</p:attrName>
                                        </p:attrNameLst>
                                      </p:cBhvr>
                                      <p:to>
                                        <p:strVal val="visible"/>
                                      </p:to>
                                    </p:set>
                                    <p:anim calcmode="lin" valueType="num">
                                      <p:cBhvr additive="base">
                                        <p:cTn id="13" dur="500" fill="hold"/>
                                        <p:tgtEl>
                                          <p:spTgt spid="52"/>
                                        </p:tgtEl>
                                        <p:attrNameLst>
                                          <p:attrName>ppt_x</p:attrName>
                                        </p:attrNameLst>
                                      </p:cBhvr>
                                      <p:tavLst>
                                        <p:tav tm="0">
                                          <p:val>
                                            <p:strVal val="#ppt_x"/>
                                          </p:val>
                                        </p:tav>
                                        <p:tav tm="100000">
                                          <p:val>
                                            <p:strVal val="#ppt_x"/>
                                          </p:val>
                                        </p:tav>
                                      </p:tavLst>
                                    </p:anim>
                                    <p:anim calcmode="lin" valueType="num">
                                      <p:cBhvr additive="base">
                                        <p:cTn id="14"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Approximation Algorithm</a:t>
            </a:r>
          </a:p>
        </p:txBody>
      </p:sp>
      <p:sp>
        <p:nvSpPr>
          <p:cNvPr id="3" name="Content Placeholder 2"/>
          <p:cNvSpPr>
            <a:spLocks noGrp="1"/>
          </p:cNvSpPr>
          <p:nvPr>
            <p:ph idx="1"/>
          </p:nvPr>
        </p:nvSpPr>
        <p:spPr/>
        <p:txBody>
          <a:bodyPr/>
          <a:lstStyle/>
          <a:p>
            <a:pPr marL="0" indent="0">
              <a:buNone/>
            </a:pPr>
            <a:r>
              <a:rPr lang="en-US" b="1" dirty="0"/>
              <a:t>Vertex-cover problem and a 2-approximation </a:t>
            </a:r>
            <a:r>
              <a:rPr lang="en-US" b="1" dirty="0" smtClean="0"/>
              <a:t>algorithm</a:t>
            </a:r>
          </a:p>
          <a:p>
            <a:pPr marL="0" indent="0">
              <a:buNone/>
            </a:pPr>
            <a:endParaRPr lang="en-US" b="1" dirty="0"/>
          </a:p>
        </p:txBody>
      </p:sp>
    </p:spTree>
    <p:extLst>
      <p:ext uri="{BB962C8B-B14F-4D97-AF65-F5344CB8AC3E}">
        <p14:creationId xmlns:p14="http://schemas.microsoft.com/office/powerpoint/2010/main" val="15008450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6 classes of problems: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 </a:t>
            </a:r>
          </a:p>
          <a:p>
            <a:pPr marL="514350" indent="-514350">
              <a:buFont typeface="+mj-lt"/>
              <a:buAutoNum type="arabicPeriod"/>
            </a:pPr>
            <a:r>
              <a:rPr lang="en-US" dirty="0" smtClean="0"/>
              <a:t>NP</a:t>
            </a:r>
          </a:p>
          <a:p>
            <a:pPr marL="514350" indent="-514350">
              <a:buFont typeface="+mj-lt"/>
              <a:buAutoNum type="arabicPeriod"/>
            </a:pPr>
            <a:r>
              <a:rPr lang="en-US" dirty="0" smtClean="0"/>
              <a:t>NP Complete</a:t>
            </a:r>
          </a:p>
          <a:p>
            <a:pPr marL="514350" indent="-514350">
              <a:buFont typeface="+mj-lt"/>
              <a:buAutoNum type="arabicPeriod"/>
            </a:pPr>
            <a:r>
              <a:rPr lang="en-US" dirty="0" smtClean="0"/>
              <a:t>NP Hard</a:t>
            </a:r>
          </a:p>
          <a:p>
            <a:pPr marL="514350" indent="-514350">
              <a:buFont typeface="+mj-lt"/>
              <a:buAutoNum type="arabicPeriod"/>
            </a:pPr>
            <a:r>
              <a:rPr lang="en-US" dirty="0" smtClean="0"/>
              <a:t>Co-P</a:t>
            </a:r>
          </a:p>
          <a:p>
            <a:pPr marL="514350" indent="-514350">
              <a:buFont typeface="+mj-lt"/>
              <a:buAutoNum type="arabicPeriod"/>
            </a:pPr>
            <a:r>
              <a:rPr lang="en-US" dirty="0" smtClean="0"/>
              <a:t>Co- NP</a:t>
            </a:r>
          </a:p>
          <a:p>
            <a:pPr marL="0" indent="0">
              <a:buNone/>
            </a:pPr>
            <a:endParaRPr lang="en-US" dirty="0"/>
          </a:p>
        </p:txBody>
      </p:sp>
      <p:sp>
        <p:nvSpPr>
          <p:cNvPr id="5" name="Oval 4"/>
          <p:cNvSpPr/>
          <p:nvPr/>
        </p:nvSpPr>
        <p:spPr>
          <a:xfrm>
            <a:off x="5678905" y="2801059"/>
            <a:ext cx="2189747" cy="2166061"/>
          </a:xfrm>
          <a:prstGeom prst="ellipse">
            <a:avLst/>
          </a:prstGeom>
          <a:solidFill>
            <a:srgbClr val="5B9BD5">
              <a:alpha val="5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Oval 5"/>
          <p:cNvSpPr/>
          <p:nvPr/>
        </p:nvSpPr>
        <p:spPr>
          <a:xfrm>
            <a:off x="6954252" y="2801059"/>
            <a:ext cx="2189747" cy="2166061"/>
          </a:xfrm>
          <a:prstGeom prst="ellipse">
            <a:avLst/>
          </a:prstGeom>
          <a:solidFill>
            <a:schemeClr val="accent6">
              <a:alpha val="5607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316578" y="1795440"/>
            <a:ext cx="2189747" cy="2166061"/>
          </a:xfrm>
          <a:prstGeom prst="ellipse">
            <a:avLst/>
          </a:prstGeom>
          <a:solidFill>
            <a:srgbClr val="FFC000">
              <a:alpha val="5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97603" y="3776835"/>
            <a:ext cx="776175" cy="369332"/>
          </a:xfrm>
          <a:prstGeom prst="rect">
            <a:avLst/>
          </a:prstGeom>
          <a:noFill/>
        </p:spPr>
        <p:txBody>
          <a:bodyPr wrap="none" rtlCol="0">
            <a:spAutoFit/>
          </a:bodyPr>
          <a:lstStyle/>
          <a:p>
            <a:r>
              <a:rPr lang="en-US" b="1" dirty="0" smtClean="0"/>
              <a:t>Co-NP</a:t>
            </a:r>
            <a:endParaRPr lang="en-US" b="1" dirty="0"/>
          </a:p>
        </p:txBody>
      </p:sp>
      <p:sp>
        <p:nvSpPr>
          <p:cNvPr id="9" name="TextBox 8"/>
          <p:cNvSpPr txBox="1"/>
          <p:nvPr/>
        </p:nvSpPr>
        <p:spPr>
          <a:xfrm>
            <a:off x="8249302" y="3776835"/>
            <a:ext cx="460382" cy="369332"/>
          </a:xfrm>
          <a:prstGeom prst="rect">
            <a:avLst/>
          </a:prstGeom>
          <a:noFill/>
        </p:spPr>
        <p:txBody>
          <a:bodyPr wrap="none" rtlCol="0">
            <a:spAutoFit/>
          </a:bodyPr>
          <a:lstStyle/>
          <a:p>
            <a:r>
              <a:rPr lang="en-US" b="1" dirty="0" smtClean="0"/>
              <a:t>NP</a:t>
            </a:r>
            <a:endParaRPr lang="en-US" b="1" dirty="0"/>
          </a:p>
        </p:txBody>
      </p:sp>
      <p:sp>
        <p:nvSpPr>
          <p:cNvPr id="10" name="TextBox 9"/>
          <p:cNvSpPr txBox="1"/>
          <p:nvPr/>
        </p:nvSpPr>
        <p:spPr>
          <a:xfrm>
            <a:off x="6954252" y="2431727"/>
            <a:ext cx="992964" cy="369332"/>
          </a:xfrm>
          <a:prstGeom prst="rect">
            <a:avLst/>
          </a:prstGeom>
          <a:noFill/>
        </p:spPr>
        <p:txBody>
          <a:bodyPr wrap="none" rtlCol="0">
            <a:spAutoFit/>
          </a:bodyPr>
          <a:lstStyle/>
          <a:p>
            <a:r>
              <a:rPr lang="en-US" b="1" dirty="0" smtClean="0"/>
              <a:t>NP-Hard</a:t>
            </a:r>
            <a:endParaRPr lang="en-US" b="1" dirty="0"/>
          </a:p>
        </p:txBody>
      </p:sp>
      <p:sp>
        <p:nvSpPr>
          <p:cNvPr id="16" name="Oval 15"/>
          <p:cNvSpPr/>
          <p:nvPr/>
        </p:nvSpPr>
        <p:spPr>
          <a:xfrm>
            <a:off x="7131035" y="3255264"/>
            <a:ext cx="560832" cy="573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t>NPC</a:t>
            </a:r>
            <a:endParaRPr lang="en-US" sz="900" dirty="0"/>
          </a:p>
        </p:txBody>
      </p:sp>
      <p:sp>
        <p:nvSpPr>
          <p:cNvPr id="17" name="Oval 16"/>
          <p:cNvSpPr/>
          <p:nvPr/>
        </p:nvSpPr>
        <p:spPr>
          <a:xfrm>
            <a:off x="7123114" y="3988768"/>
            <a:ext cx="560832" cy="57302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P=Co-P</a:t>
            </a:r>
            <a:endParaRPr lang="en-US" sz="900" dirty="0"/>
          </a:p>
        </p:txBody>
      </p:sp>
    </p:spTree>
    <p:extLst>
      <p:ext uri="{BB962C8B-B14F-4D97-AF65-F5344CB8AC3E}">
        <p14:creationId xmlns:p14="http://schemas.microsoft.com/office/powerpoint/2010/main" val="154892321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6 classes of problems: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P </a:t>
            </a:r>
          </a:p>
          <a:p>
            <a:pPr marL="514350" indent="-514350">
              <a:buFont typeface="+mj-lt"/>
              <a:buAutoNum type="arabicPeriod"/>
            </a:pPr>
            <a:r>
              <a:rPr lang="en-US" dirty="0" smtClean="0"/>
              <a:t>NP</a:t>
            </a:r>
          </a:p>
          <a:p>
            <a:pPr marL="514350" indent="-514350">
              <a:buFont typeface="+mj-lt"/>
              <a:buAutoNum type="arabicPeriod"/>
            </a:pPr>
            <a:r>
              <a:rPr lang="en-US" dirty="0" smtClean="0"/>
              <a:t>NP Complete</a:t>
            </a:r>
          </a:p>
          <a:p>
            <a:pPr marL="514350" indent="-514350">
              <a:buFont typeface="+mj-lt"/>
              <a:buAutoNum type="arabicPeriod"/>
            </a:pPr>
            <a:r>
              <a:rPr lang="en-US" dirty="0" smtClean="0"/>
              <a:t>NP Hard</a:t>
            </a:r>
          </a:p>
          <a:p>
            <a:pPr marL="514350" indent="-514350">
              <a:buFont typeface="+mj-lt"/>
              <a:buAutoNum type="arabicPeriod"/>
            </a:pPr>
            <a:r>
              <a:rPr lang="en-US" dirty="0" smtClean="0"/>
              <a:t>Co-P</a:t>
            </a:r>
          </a:p>
          <a:p>
            <a:pPr marL="514350" indent="-514350">
              <a:buFont typeface="+mj-lt"/>
              <a:buAutoNum type="arabicPeriod"/>
            </a:pPr>
            <a:r>
              <a:rPr lang="en-US" dirty="0" smtClean="0"/>
              <a:t>Co- NP</a:t>
            </a:r>
          </a:p>
          <a:p>
            <a:pPr marL="0" indent="0">
              <a:buNone/>
            </a:pPr>
            <a:endParaRPr lang="en-US" dirty="0"/>
          </a:p>
        </p:txBody>
      </p:sp>
      <p:sp>
        <p:nvSpPr>
          <p:cNvPr id="5" name="Oval 4"/>
          <p:cNvSpPr/>
          <p:nvPr/>
        </p:nvSpPr>
        <p:spPr>
          <a:xfrm>
            <a:off x="5678905" y="2801059"/>
            <a:ext cx="2189747" cy="2166061"/>
          </a:xfrm>
          <a:prstGeom prst="ellipse">
            <a:avLst/>
          </a:prstGeom>
          <a:solidFill>
            <a:srgbClr val="5B9BD5">
              <a:alpha val="5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6" name="Oval 5"/>
          <p:cNvSpPr/>
          <p:nvPr/>
        </p:nvSpPr>
        <p:spPr>
          <a:xfrm>
            <a:off x="6954252" y="2801059"/>
            <a:ext cx="2189747" cy="2166061"/>
          </a:xfrm>
          <a:prstGeom prst="ellipse">
            <a:avLst/>
          </a:prstGeom>
          <a:solidFill>
            <a:schemeClr val="accent6">
              <a:alpha val="56078"/>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316578" y="1795440"/>
            <a:ext cx="2189747" cy="2166061"/>
          </a:xfrm>
          <a:prstGeom prst="ellipse">
            <a:avLst/>
          </a:prstGeom>
          <a:solidFill>
            <a:srgbClr val="FFC000">
              <a:alpha val="56078"/>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5997603" y="3776835"/>
            <a:ext cx="776175" cy="369332"/>
          </a:xfrm>
          <a:prstGeom prst="rect">
            <a:avLst/>
          </a:prstGeom>
          <a:noFill/>
        </p:spPr>
        <p:txBody>
          <a:bodyPr wrap="none" rtlCol="0">
            <a:spAutoFit/>
          </a:bodyPr>
          <a:lstStyle/>
          <a:p>
            <a:r>
              <a:rPr lang="en-US" b="1" dirty="0" smtClean="0"/>
              <a:t>Co-NP</a:t>
            </a:r>
            <a:endParaRPr lang="en-US" b="1" dirty="0"/>
          </a:p>
        </p:txBody>
      </p:sp>
      <p:sp>
        <p:nvSpPr>
          <p:cNvPr id="9" name="TextBox 8"/>
          <p:cNvSpPr txBox="1"/>
          <p:nvPr/>
        </p:nvSpPr>
        <p:spPr>
          <a:xfrm>
            <a:off x="8249302" y="3776835"/>
            <a:ext cx="460382" cy="369332"/>
          </a:xfrm>
          <a:prstGeom prst="rect">
            <a:avLst/>
          </a:prstGeom>
          <a:noFill/>
        </p:spPr>
        <p:txBody>
          <a:bodyPr wrap="none" rtlCol="0">
            <a:spAutoFit/>
          </a:bodyPr>
          <a:lstStyle/>
          <a:p>
            <a:r>
              <a:rPr lang="en-US" b="1" dirty="0" smtClean="0"/>
              <a:t>NP</a:t>
            </a:r>
            <a:endParaRPr lang="en-US" b="1" dirty="0"/>
          </a:p>
        </p:txBody>
      </p:sp>
      <p:sp>
        <p:nvSpPr>
          <p:cNvPr id="10" name="TextBox 9"/>
          <p:cNvSpPr txBox="1"/>
          <p:nvPr/>
        </p:nvSpPr>
        <p:spPr>
          <a:xfrm>
            <a:off x="6954252" y="2431727"/>
            <a:ext cx="992964" cy="369332"/>
          </a:xfrm>
          <a:prstGeom prst="rect">
            <a:avLst/>
          </a:prstGeom>
          <a:noFill/>
        </p:spPr>
        <p:txBody>
          <a:bodyPr wrap="none" rtlCol="0">
            <a:spAutoFit/>
          </a:bodyPr>
          <a:lstStyle/>
          <a:p>
            <a:r>
              <a:rPr lang="en-US" b="1" dirty="0" smtClean="0"/>
              <a:t>NP-Hard</a:t>
            </a:r>
            <a:endParaRPr lang="en-US" b="1" dirty="0"/>
          </a:p>
        </p:txBody>
      </p:sp>
      <p:sp>
        <p:nvSpPr>
          <p:cNvPr id="16" name="Oval 15"/>
          <p:cNvSpPr/>
          <p:nvPr/>
        </p:nvSpPr>
        <p:spPr>
          <a:xfrm>
            <a:off x="7131035" y="3255264"/>
            <a:ext cx="560832" cy="573024"/>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900" dirty="0" smtClean="0"/>
              <a:t>NPC</a:t>
            </a:r>
            <a:endParaRPr lang="en-US" sz="900" dirty="0"/>
          </a:p>
        </p:txBody>
      </p:sp>
      <p:sp>
        <p:nvSpPr>
          <p:cNvPr id="17" name="Oval 16"/>
          <p:cNvSpPr/>
          <p:nvPr/>
        </p:nvSpPr>
        <p:spPr>
          <a:xfrm>
            <a:off x="7123114" y="3988768"/>
            <a:ext cx="560832" cy="573024"/>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900" dirty="0" smtClean="0"/>
              <a:t>P=Co-P</a:t>
            </a:r>
            <a:endParaRPr lang="en-US" sz="900" dirty="0"/>
          </a:p>
        </p:txBody>
      </p:sp>
      <p:sp>
        <p:nvSpPr>
          <p:cNvPr id="4" name="TextBox 3"/>
          <p:cNvSpPr txBox="1"/>
          <p:nvPr/>
        </p:nvSpPr>
        <p:spPr>
          <a:xfrm>
            <a:off x="5978632" y="5336452"/>
            <a:ext cx="2944204" cy="646331"/>
          </a:xfrm>
          <a:prstGeom prst="rect">
            <a:avLst/>
          </a:prstGeom>
          <a:noFill/>
        </p:spPr>
        <p:txBody>
          <a:bodyPr wrap="none" rtlCol="0">
            <a:spAutoFit/>
          </a:bodyPr>
          <a:lstStyle/>
          <a:p>
            <a:pPr algn="ctr"/>
            <a:r>
              <a:rPr lang="en-US" dirty="0" smtClean="0"/>
              <a:t>Most of the Computer</a:t>
            </a:r>
          </a:p>
          <a:p>
            <a:pPr algn="ctr"/>
            <a:r>
              <a:rPr lang="en-US" dirty="0" smtClean="0"/>
              <a:t>Scientists accept this diagram</a:t>
            </a:r>
            <a:endParaRPr lang="en-US" dirty="0"/>
          </a:p>
        </p:txBody>
      </p:sp>
    </p:spTree>
    <p:extLst>
      <p:ext uri="{BB962C8B-B14F-4D97-AF65-F5344CB8AC3E}">
        <p14:creationId xmlns:p14="http://schemas.microsoft.com/office/powerpoint/2010/main" val="282690249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876</TotalTime>
  <Words>3222</Words>
  <Application>Microsoft Office PowerPoint</Application>
  <PresentationFormat>Widescreen</PresentationFormat>
  <Paragraphs>568</Paragraphs>
  <Slides>72</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72</vt:i4>
      </vt:variant>
    </vt:vector>
  </HeadingPairs>
  <TitlesOfParts>
    <vt:vector size="82" baseType="lpstr">
      <vt:lpstr>ＭＳ Ｐゴシック</vt:lpstr>
      <vt:lpstr>Arial</vt:lpstr>
      <vt:lpstr>Calibri</vt:lpstr>
      <vt:lpstr>Calibri Light</vt:lpstr>
      <vt:lpstr>Comic Sans MS</vt:lpstr>
      <vt:lpstr>Monotype Sorts</vt:lpstr>
      <vt:lpstr>Symbol</vt:lpstr>
      <vt:lpstr>Times New Roman</vt:lpstr>
      <vt:lpstr>Wingdings</vt:lpstr>
      <vt:lpstr>Office Theme</vt:lpstr>
      <vt:lpstr>NP Completeness</vt:lpstr>
      <vt:lpstr>Contents</vt:lpstr>
      <vt:lpstr>1.Introduction and the 6 classes of problems</vt:lpstr>
      <vt:lpstr>Introduction</vt:lpstr>
      <vt:lpstr>The 6 classes of problems:</vt:lpstr>
      <vt:lpstr>The 6 classes of problems:</vt:lpstr>
      <vt:lpstr>The 6 classes of problems:</vt:lpstr>
      <vt:lpstr>The 6 classes of problems:</vt:lpstr>
      <vt:lpstr>The 6 classes of problems:</vt:lpstr>
      <vt:lpstr>2. The P class and NP class</vt:lpstr>
      <vt:lpstr>P-Class of problems</vt:lpstr>
      <vt:lpstr>P Class of Problems (Cont.)</vt:lpstr>
      <vt:lpstr>NP-Class of problems</vt:lpstr>
      <vt:lpstr>NP-Class of problems</vt:lpstr>
      <vt:lpstr>NP-Class of problems</vt:lpstr>
      <vt:lpstr>NP-Class of problems</vt:lpstr>
      <vt:lpstr>NP-Class of problems</vt:lpstr>
      <vt:lpstr>NP-Class of problems</vt:lpstr>
      <vt:lpstr>NP-Class of problems</vt:lpstr>
      <vt:lpstr>NP-Class of problems</vt:lpstr>
      <vt:lpstr>NP-Class of problems</vt:lpstr>
      <vt:lpstr>A similar problem , but in P class.</vt:lpstr>
      <vt:lpstr>A similar problem , but in P class.</vt:lpstr>
      <vt:lpstr>A similar problem , but in P class.</vt:lpstr>
      <vt:lpstr>A similar problem , but in P class.</vt:lpstr>
      <vt:lpstr>A similar problem , but in P class.</vt:lpstr>
      <vt:lpstr>A similar problem , but in P class.</vt:lpstr>
      <vt:lpstr>A similar problem , but in P class.</vt:lpstr>
      <vt:lpstr>A similar problem , but in P class.</vt:lpstr>
      <vt:lpstr>3. NP Complete Problems</vt:lpstr>
      <vt:lpstr>NP Complete Problems</vt:lpstr>
      <vt:lpstr>NP Complete Problems (Cont.)</vt:lpstr>
      <vt:lpstr>NP Complete Problems (Cont.)</vt:lpstr>
      <vt:lpstr>NP Complete Problems (Cont.)</vt:lpstr>
      <vt:lpstr>NP Complete Problems (Cont.)</vt:lpstr>
      <vt:lpstr>NP Complete Problems (Cont.)</vt:lpstr>
      <vt:lpstr>NP Complete Problems (Cont.)</vt:lpstr>
      <vt:lpstr>NP Complete Problems (Cont.)</vt:lpstr>
      <vt:lpstr>NP Complete Problems (Cont.)</vt:lpstr>
      <vt:lpstr>NP Complete (Cont.)</vt:lpstr>
      <vt:lpstr>NP Complete (Cont.)</vt:lpstr>
      <vt:lpstr>NP Complete (Cont.)</vt:lpstr>
      <vt:lpstr>NP Complete (Cont.)</vt:lpstr>
      <vt:lpstr>NP Complete (Cont.)</vt:lpstr>
      <vt:lpstr>Why are NP complete problems important?</vt:lpstr>
      <vt:lpstr>Why are NP complete problems important?</vt:lpstr>
      <vt:lpstr>4. NP-Hard, Co-P and Co-NP classes.</vt:lpstr>
      <vt:lpstr>NP Hard problem</vt:lpstr>
      <vt:lpstr>NP Hard problem</vt:lpstr>
      <vt:lpstr>NP Hard problem</vt:lpstr>
      <vt:lpstr>Co-P</vt:lpstr>
      <vt:lpstr>Co-P</vt:lpstr>
      <vt:lpstr>Co-NP</vt:lpstr>
      <vt:lpstr>5. Associated Level of Difficulty and Coping Mechanisms</vt:lpstr>
      <vt:lpstr>Associated Difficulty Level of the Problem Classes</vt:lpstr>
      <vt:lpstr>Coping strategies for increasing difficulties</vt:lpstr>
      <vt:lpstr>5 Examples of NP Complete Problems:</vt:lpstr>
      <vt:lpstr>5 Examples of NP Complete Problems:</vt:lpstr>
      <vt:lpstr>6. Approximation Problems</vt:lpstr>
      <vt:lpstr>Approximation Algorithm</vt:lpstr>
      <vt:lpstr>Approximation Algorithm</vt:lpstr>
      <vt:lpstr>Approximation Algorithm</vt:lpstr>
      <vt:lpstr>Approximation Algorithm</vt:lpstr>
      <vt:lpstr>Approximation Algorithm</vt:lpstr>
      <vt:lpstr>Approximation Algorithm</vt:lpstr>
      <vt:lpstr>Approximation Algorithm</vt:lpstr>
      <vt:lpstr>Approximation Algorithm</vt:lpstr>
      <vt:lpstr>Approximation Algorithm</vt:lpstr>
      <vt:lpstr>Approximation Algorithm</vt:lpstr>
      <vt:lpstr>Approximation Algorithm</vt:lpstr>
      <vt:lpstr>Approximation Algorithm</vt:lpstr>
      <vt:lpstr>Approximation Algorithm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 Completeness</dc:title>
  <dc:creator>lenovo</dc:creator>
  <cp:lastModifiedBy>lenovo</cp:lastModifiedBy>
  <cp:revision>412</cp:revision>
  <dcterms:created xsi:type="dcterms:W3CDTF">2022-12-05T02:43:56Z</dcterms:created>
  <dcterms:modified xsi:type="dcterms:W3CDTF">2022-12-06T06:34:20Z</dcterms:modified>
</cp:coreProperties>
</file>