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125" d="100"/>
          <a:sy n="125" d="100"/>
        </p:scale>
        <p:origin x="5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9/30/22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9/30/22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9/30/22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9/30/22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9/30/22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9/30/22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9/30/22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4A61A-1C4B-E342-AADE-9BC008E6BA33}"/>
              </a:ext>
            </a:extLst>
          </p:cNvPr>
          <p:cNvSpPr>
            <a:spLocks noGrp="1"/>
          </p:cNvSpPr>
          <p:nvPr>
            <p:ph type="ctrTitle"/>
          </p:nvPr>
        </p:nvSpPr>
        <p:spPr>
          <a:xfrm>
            <a:off x="1371600" y="1503679"/>
            <a:ext cx="9448800" cy="1148081"/>
          </a:xfrm>
        </p:spPr>
        <p:txBody>
          <a:bodyPr/>
          <a:lstStyle/>
          <a:p>
            <a:pPr algn="ctr"/>
            <a:r>
              <a:rPr lang="en-US" dirty="0"/>
              <a:t>Phase 2 project</a:t>
            </a:r>
          </a:p>
        </p:txBody>
      </p:sp>
      <p:sp>
        <p:nvSpPr>
          <p:cNvPr id="3" name="Subtitle 2">
            <a:extLst>
              <a:ext uri="{FF2B5EF4-FFF2-40B4-BE49-F238E27FC236}">
                <a16:creationId xmlns:a16="http://schemas.microsoft.com/office/drawing/2014/main" id="{03AE289A-AC52-2E41-BFD2-A15377324261}"/>
              </a:ext>
            </a:extLst>
          </p:cNvPr>
          <p:cNvSpPr>
            <a:spLocks noGrp="1"/>
          </p:cNvSpPr>
          <p:nvPr>
            <p:ph type="subTitle" idx="1"/>
          </p:nvPr>
        </p:nvSpPr>
        <p:spPr>
          <a:xfrm>
            <a:off x="1371600" y="2905760"/>
            <a:ext cx="9448800" cy="3362959"/>
          </a:xfrm>
        </p:spPr>
        <p:txBody>
          <a:bodyPr>
            <a:normAutofit/>
          </a:bodyPr>
          <a:lstStyle/>
          <a:p>
            <a:pPr algn="ctr"/>
            <a:r>
              <a:rPr lang="en-US" dirty="0"/>
              <a:t>King County House Sales Project</a:t>
            </a:r>
          </a:p>
          <a:p>
            <a:endParaRPr lang="en-US" dirty="0"/>
          </a:p>
          <a:p>
            <a:pPr algn="ctr"/>
            <a:r>
              <a:rPr lang="en-US" dirty="0"/>
              <a:t>Author: Nahum Odemba</a:t>
            </a:r>
          </a:p>
          <a:p>
            <a:pPr algn="ctr"/>
            <a:r>
              <a:rPr lang="en-US" dirty="0"/>
              <a:t>Institution: Moringa School</a:t>
            </a:r>
          </a:p>
          <a:p>
            <a:pPr algn="ctr"/>
            <a:r>
              <a:rPr lang="en-US" dirty="0"/>
              <a:t>Instructor: Antonny Muiko</a:t>
            </a:r>
          </a:p>
          <a:p>
            <a:pPr algn="ctr"/>
            <a:r>
              <a:rPr lang="en-US" dirty="0"/>
              <a:t>Course: Data Science</a:t>
            </a:r>
          </a:p>
          <a:p>
            <a:pPr algn="ctr"/>
            <a:r>
              <a:rPr lang="en-US" dirty="0"/>
              <a:t>Date Submitted: October 1, 2022</a:t>
            </a:r>
          </a:p>
          <a:p>
            <a:endParaRPr lang="en-US" dirty="0"/>
          </a:p>
          <a:p>
            <a:endParaRPr lang="en-US" dirty="0"/>
          </a:p>
          <a:p>
            <a:endParaRPr lang="en-US" dirty="0"/>
          </a:p>
        </p:txBody>
      </p:sp>
    </p:spTree>
    <p:extLst>
      <p:ext uri="{BB962C8B-B14F-4D97-AF65-F5344CB8AC3E}">
        <p14:creationId xmlns:p14="http://schemas.microsoft.com/office/powerpoint/2010/main" val="1315602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D823-50FC-2948-BF68-84085C9A6075}"/>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800E43D5-5208-6843-9109-D032825387E9}"/>
              </a:ext>
            </a:extLst>
          </p:cNvPr>
          <p:cNvSpPr>
            <a:spLocks noGrp="1"/>
          </p:cNvSpPr>
          <p:nvPr>
            <p:ph idx="1"/>
          </p:nvPr>
        </p:nvSpPr>
        <p:spPr/>
        <p:txBody>
          <a:bodyPr/>
          <a:lstStyle/>
          <a:p>
            <a:r>
              <a:rPr lang="en-US" dirty="0"/>
              <a:t>Multiple Linear Regression</a:t>
            </a:r>
          </a:p>
          <a:p>
            <a:r>
              <a:rPr lang="en-US" dirty="0"/>
              <a:t>I added more variables to my model</a:t>
            </a:r>
          </a:p>
          <a:p>
            <a:endParaRPr lang="en-US" dirty="0"/>
          </a:p>
        </p:txBody>
      </p:sp>
      <p:pic>
        <p:nvPicPr>
          <p:cNvPr id="5" name="Picture 4">
            <a:extLst>
              <a:ext uri="{FF2B5EF4-FFF2-40B4-BE49-F238E27FC236}">
                <a16:creationId xmlns:a16="http://schemas.microsoft.com/office/drawing/2014/main" id="{63E5FBB7-65E8-DE48-BB45-A0D470DEFAF2}"/>
              </a:ext>
            </a:extLst>
          </p:cNvPr>
          <p:cNvPicPr>
            <a:picLocks noChangeAspect="1"/>
          </p:cNvPicPr>
          <p:nvPr/>
        </p:nvPicPr>
        <p:blipFill>
          <a:blip r:embed="rId2"/>
          <a:stretch>
            <a:fillRect/>
          </a:stretch>
        </p:blipFill>
        <p:spPr>
          <a:xfrm>
            <a:off x="1910080" y="3088640"/>
            <a:ext cx="6471578" cy="3413789"/>
          </a:xfrm>
          <a:prstGeom prst="rect">
            <a:avLst/>
          </a:prstGeom>
        </p:spPr>
      </p:pic>
    </p:spTree>
    <p:extLst>
      <p:ext uri="{BB962C8B-B14F-4D97-AF65-F5344CB8AC3E}">
        <p14:creationId xmlns:p14="http://schemas.microsoft.com/office/powerpoint/2010/main" val="465513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4A27-E8BD-9047-BB9A-6A8E30C9B3DD}"/>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62F98527-5D9B-7F4D-AA16-939A6859456D}"/>
              </a:ext>
            </a:extLst>
          </p:cNvPr>
          <p:cNvSpPr>
            <a:spLocks noGrp="1"/>
          </p:cNvSpPr>
          <p:nvPr>
            <p:ph idx="1"/>
          </p:nvPr>
        </p:nvSpPr>
        <p:spPr/>
        <p:txBody>
          <a:bodyPr/>
          <a:lstStyle/>
          <a:p>
            <a:r>
              <a:rPr lang="en-US" dirty="0"/>
              <a:t>The p-value remained statistically significant at 0.00</a:t>
            </a:r>
          </a:p>
          <a:p>
            <a:r>
              <a:rPr lang="en-US" dirty="0"/>
              <a:t>The R-squared increased from 0.387 in the first model to 0.424</a:t>
            </a:r>
          </a:p>
          <a:p>
            <a:r>
              <a:rPr lang="en-US" dirty="0"/>
              <a:t>Also, the mean absolute error reduced to 125750.67440759364 dollars</a:t>
            </a:r>
          </a:p>
          <a:p>
            <a:r>
              <a:rPr lang="en-US" dirty="0"/>
              <a:t>Despite this reduction, this value meant that our model was still off with a huge value, there was a need for another model. </a:t>
            </a:r>
          </a:p>
        </p:txBody>
      </p:sp>
    </p:spTree>
    <p:extLst>
      <p:ext uri="{BB962C8B-B14F-4D97-AF65-F5344CB8AC3E}">
        <p14:creationId xmlns:p14="http://schemas.microsoft.com/office/powerpoint/2010/main" val="1336355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6A2FD-0E2A-8A4D-A67D-D63F33EB77A7}"/>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00172397-EC07-6E40-A575-36BD5601C04E}"/>
              </a:ext>
            </a:extLst>
          </p:cNvPr>
          <p:cNvSpPr>
            <a:spLocks noGrp="1"/>
          </p:cNvSpPr>
          <p:nvPr>
            <p:ph idx="1"/>
          </p:nvPr>
        </p:nvSpPr>
        <p:spPr/>
        <p:txBody>
          <a:bodyPr/>
          <a:lstStyle/>
          <a:p>
            <a:r>
              <a:rPr lang="en-US" dirty="0"/>
              <a:t>In this third and the last model, I added categorical data.</a:t>
            </a:r>
          </a:p>
          <a:p>
            <a:r>
              <a:rPr lang="en-US" dirty="0"/>
              <a:t>These were the results</a:t>
            </a:r>
          </a:p>
          <a:p>
            <a:endParaRPr lang="en-US" dirty="0"/>
          </a:p>
        </p:txBody>
      </p:sp>
      <p:pic>
        <p:nvPicPr>
          <p:cNvPr id="5" name="Picture 4">
            <a:extLst>
              <a:ext uri="{FF2B5EF4-FFF2-40B4-BE49-F238E27FC236}">
                <a16:creationId xmlns:a16="http://schemas.microsoft.com/office/drawing/2014/main" id="{888FCCF9-12AF-1B4A-91E2-9982D7EC5546}"/>
              </a:ext>
            </a:extLst>
          </p:cNvPr>
          <p:cNvPicPr>
            <a:picLocks noChangeAspect="1"/>
          </p:cNvPicPr>
          <p:nvPr/>
        </p:nvPicPr>
        <p:blipFill>
          <a:blip r:embed="rId2"/>
          <a:stretch>
            <a:fillRect/>
          </a:stretch>
        </p:blipFill>
        <p:spPr>
          <a:xfrm>
            <a:off x="4358640" y="2733713"/>
            <a:ext cx="4643120" cy="3359914"/>
          </a:xfrm>
          <a:prstGeom prst="rect">
            <a:avLst/>
          </a:prstGeom>
        </p:spPr>
      </p:pic>
    </p:spTree>
    <p:extLst>
      <p:ext uri="{BB962C8B-B14F-4D97-AF65-F5344CB8AC3E}">
        <p14:creationId xmlns:p14="http://schemas.microsoft.com/office/powerpoint/2010/main" val="1466089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0313A-9251-E74F-BF59-2ABD1BF8E3EF}"/>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E183C8BD-0C9B-5C49-8EEA-C708F5C4222B}"/>
              </a:ext>
            </a:extLst>
          </p:cNvPr>
          <p:cNvSpPr>
            <a:spLocks noGrp="1"/>
          </p:cNvSpPr>
          <p:nvPr>
            <p:ph idx="1"/>
          </p:nvPr>
        </p:nvSpPr>
        <p:spPr/>
        <p:txBody>
          <a:bodyPr/>
          <a:lstStyle/>
          <a:p>
            <a:r>
              <a:rPr lang="en-US" dirty="0"/>
              <a:t>The p-value for the final model remained statistically significant at 0.00</a:t>
            </a:r>
          </a:p>
          <a:p>
            <a:r>
              <a:rPr lang="en-US" dirty="0"/>
              <a:t>The R-squared increased to 0.500</a:t>
            </a:r>
          </a:p>
          <a:p>
            <a:r>
              <a:rPr lang="en-US" dirty="0"/>
              <a:t>The mean absolute error reduced to 115359.80995913423 </a:t>
            </a:r>
          </a:p>
        </p:txBody>
      </p:sp>
      <p:sp>
        <p:nvSpPr>
          <p:cNvPr id="4" name="Rectangle 3">
            <a:extLst>
              <a:ext uri="{FF2B5EF4-FFF2-40B4-BE49-F238E27FC236}">
                <a16:creationId xmlns:a16="http://schemas.microsoft.com/office/drawing/2014/main" id="{CF5432FA-292C-C940-8B16-4692FCDAFF32}"/>
              </a:ext>
            </a:extLst>
          </p:cNvPr>
          <p:cNvSpPr/>
          <p:nvPr/>
        </p:nvSpPr>
        <p:spPr>
          <a:xfrm>
            <a:off x="4881565" y="3244334"/>
            <a:ext cx="2428870" cy="369332"/>
          </a:xfrm>
          <a:prstGeom prst="rect">
            <a:avLst/>
          </a:prstGeom>
        </p:spPr>
        <p:txBody>
          <a:bodyPr wrap="none">
            <a:spAutoFit/>
          </a:bodyPr>
          <a:lstStyle/>
          <a:p>
            <a:r>
              <a:rPr lang="en-US" dirty="0"/>
              <a:t>115359.80995913423</a:t>
            </a:r>
          </a:p>
        </p:txBody>
      </p:sp>
    </p:spTree>
    <p:extLst>
      <p:ext uri="{BB962C8B-B14F-4D97-AF65-F5344CB8AC3E}">
        <p14:creationId xmlns:p14="http://schemas.microsoft.com/office/powerpoint/2010/main" val="1189329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EE351-85D9-C044-A77A-C64905F6F8BD}"/>
              </a:ext>
            </a:extLst>
          </p:cNvPr>
          <p:cNvSpPr>
            <a:spLocks noGrp="1"/>
          </p:cNvSpPr>
          <p:nvPr>
            <p:ph type="title"/>
          </p:nvPr>
        </p:nvSpPr>
        <p:spPr/>
        <p:txBody>
          <a:bodyPr/>
          <a:lstStyle/>
          <a:p>
            <a:r>
              <a:rPr lang="en-US" dirty="0"/>
              <a:t>Regression results:</a:t>
            </a:r>
          </a:p>
        </p:txBody>
      </p:sp>
      <p:sp>
        <p:nvSpPr>
          <p:cNvPr id="3" name="Content Placeholder 2">
            <a:extLst>
              <a:ext uri="{FF2B5EF4-FFF2-40B4-BE49-F238E27FC236}">
                <a16:creationId xmlns:a16="http://schemas.microsoft.com/office/drawing/2014/main" id="{665C982D-B85B-5048-99BA-080A88152E89}"/>
              </a:ext>
            </a:extLst>
          </p:cNvPr>
          <p:cNvSpPr>
            <a:spLocks noGrp="1"/>
          </p:cNvSpPr>
          <p:nvPr>
            <p:ph idx="1"/>
          </p:nvPr>
        </p:nvSpPr>
        <p:spPr/>
        <p:txBody>
          <a:bodyPr>
            <a:normAutofit fontScale="77500" lnSpcReduction="20000"/>
          </a:bodyPr>
          <a:lstStyle/>
          <a:p>
            <a:r>
              <a:rPr lang="en-US" dirty="0"/>
              <a:t>First, all the three models had a p-value of 0.00 indicating that they were all statistically significant compared to the 𝛼=0.05α=0.05</a:t>
            </a:r>
          </a:p>
          <a:p>
            <a:r>
              <a:rPr lang="en-US" dirty="0"/>
              <a:t>Results show that the 𝑅2R2 value increased with the increase in variables from 0.387 in baseline model to 0.424 in model two and to 0.500 in model three.</a:t>
            </a:r>
          </a:p>
          <a:p>
            <a:r>
              <a:rPr lang="en-US" dirty="0"/>
              <a:t>Model Three that included the two categorical variables alongside independent variables used in model two had the highest 𝑅2R2 value of 0.500.</a:t>
            </a:r>
          </a:p>
          <a:p>
            <a:r>
              <a:rPr lang="en-US" dirty="0"/>
              <a:t>The mean average error kept on reducing with an increase in the variables. The third model had the lowest mean average error of 115359.81.</a:t>
            </a:r>
          </a:p>
          <a:p>
            <a:r>
              <a:rPr lang="en-US" dirty="0"/>
              <a:t>This means that, using the third model, our model is off by 115359.81 dollars in a given prediction.</a:t>
            </a:r>
          </a:p>
          <a:p>
            <a:r>
              <a:rPr lang="en-US" dirty="0"/>
              <a:t>This is slightly lower than using the first model which had an MAE of 47425106.21 dollars and second with 125750.67.</a:t>
            </a:r>
          </a:p>
          <a:p>
            <a:r>
              <a:rPr lang="en-US" dirty="0"/>
              <a:t>These results indicate that if our stakeholders had to use our third model to predict the price of the houses in King County, they will have to take into account the possibility of going off the mark by 115359.81 dollars.</a:t>
            </a:r>
          </a:p>
          <a:p>
            <a:r>
              <a:rPr lang="en-US" dirty="0"/>
              <a:t>Of course this means that our model has plenty of room for improvement to reduce this error to the minimum.</a:t>
            </a:r>
          </a:p>
          <a:p>
            <a:endParaRPr lang="en-US" dirty="0"/>
          </a:p>
        </p:txBody>
      </p:sp>
    </p:spTree>
    <p:extLst>
      <p:ext uri="{BB962C8B-B14F-4D97-AF65-F5344CB8AC3E}">
        <p14:creationId xmlns:p14="http://schemas.microsoft.com/office/powerpoint/2010/main" val="2607075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58915-6722-F543-96BE-6483158F6253}"/>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F8E032B7-56D3-EE4A-8F1D-EB6D1A232055}"/>
              </a:ext>
            </a:extLst>
          </p:cNvPr>
          <p:cNvSpPr>
            <a:spLocks noGrp="1"/>
          </p:cNvSpPr>
          <p:nvPr>
            <p:ph idx="1"/>
          </p:nvPr>
        </p:nvSpPr>
        <p:spPr/>
        <p:txBody>
          <a:bodyPr>
            <a:normAutofit/>
          </a:bodyPr>
          <a:lstStyle/>
          <a:p>
            <a:r>
              <a:rPr lang="en-US" dirty="0"/>
              <a:t>The results of this project are very interesting and useful in predicting house prices in King County.</a:t>
            </a:r>
          </a:p>
          <a:p>
            <a:r>
              <a:rPr lang="en-US" dirty="0"/>
              <a:t>First, it is important to know that the prices of houses in King County are affected by many variables.</a:t>
            </a:r>
          </a:p>
          <a:p>
            <a:r>
              <a:rPr lang="en-US" dirty="0"/>
              <a:t>Some of the variables that I found to affect the prices of the house most include the grade of the house:</a:t>
            </a:r>
          </a:p>
          <a:p>
            <a:r>
              <a:rPr lang="en-US" dirty="0"/>
              <a:t>Houses that are graded Poor lower the prices of houses in King County by 398715.51 dollars.</a:t>
            </a:r>
          </a:p>
          <a:p>
            <a:r>
              <a:rPr lang="en-US" dirty="0"/>
              <a:t>On the positive side, however, houses with condition--Very Good lead to an increase in the price of houses in King County by 99229.36 dollars.</a:t>
            </a:r>
          </a:p>
        </p:txBody>
      </p:sp>
    </p:spTree>
    <p:extLst>
      <p:ext uri="{BB962C8B-B14F-4D97-AF65-F5344CB8AC3E}">
        <p14:creationId xmlns:p14="http://schemas.microsoft.com/office/powerpoint/2010/main" val="1014728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27D31-7E3B-5144-A49D-F8A21A4620E7}"/>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E4A36877-E4FD-984E-B1BA-CC38CD07DA3B}"/>
              </a:ext>
            </a:extLst>
          </p:cNvPr>
          <p:cNvSpPr>
            <a:spLocks noGrp="1"/>
          </p:cNvSpPr>
          <p:nvPr>
            <p:ph idx="1"/>
          </p:nvPr>
        </p:nvSpPr>
        <p:spPr/>
        <p:txBody>
          <a:bodyPr/>
          <a:lstStyle/>
          <a:p>
            <a:r>
              <a:rPr lang="en-US" dirty="0"/>
              <a:t>Also, though </a:t>
            </a:r>
            <a:r>
              <a:rPr lang="en-US" dirty="0" err="1"/>
              <a:t>sqft_living</a:t>
            </a:r>
            <a:r>
              <a:rPr lang="en-US" dirty="0"/>
              <a:t> has the strongest positive correlation with our target price, an increase in this variable by one foot leads to an increase in the house price by only 129.33 dollars.</a:t>
            </a:r>
          </a:p>
          <a:p>
            <a:r>
              <a:rPr lang="en-US" dirty="0"/>
              <a:t>This means that it is true that correlation is not causation.</a:t>
            </a:r>
          </a:p>
          <a:p>
            <a:r>
              <a:rPr lang="en-US" dirty="0"/>
              <a:t>Therefore, when predicting the price of houses in King County, you should give more emphasis on the grade and condition of the house because they are the ones with the largest impacts on the price.</a:t>
            </a:r>
          </a:p>
          <a:p>
            <a:r>
              <a:rPr lang="en-US" dirty="0"/>
              <a:t>Houses that should sell higher are those with conditions very good and above, have two floors and above, and with big </a:t>
            </a:r>
            <a:r>
              <a:rPr lang="en-US" dirty="0" err="1"/>
              <a:t>sqft_living</a:t>
            </a:r>
            <a:r>
              <a:rPr lang="en-US" dirty="0"/>
              <a:t>.</a:t>
            </a:r>
          </a:p>
          <a:p>
            <a:endParaRPr lang="en-US" dirty="0"/>
          </a:p>
        </p:txBody>
      </p:sp>
    </p:spTree>
    <p:extLst>
      <p:ext uri="{BB962C8B-B14F-4D97-AF65-F5344CB8AC3E}">
        <p14:creationId xmlns:p14="http://schemas.microsoft.com/office/powerpoint/2010/main" val="3509530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CA21D-6BCB-FD4A-A855-46B367BD1357}"/>
              </a:ext>
            </a:extLst>
          </p:cNvPr>
          <p:cNvSpPr>
            <a:spLocks noGrp="1"/>
          </p:cNvSpPr>
          <p:nvPr>
            <p:ph type="title"/>
          </p:nvPr>
        </p:nvSpPr>
        <p:spPr/>
        <p:txBody>
          <a:bodyPr/>
          <a:lstStyle/>
          <a:p>
            <a:r>
              <a:rPr lang="en-US" dirty="0"/>
              <a:t>NEXT STEP</a:t>
            </a:r>
          </a:p>
        </p:txBody>
      </p:sp>
      <p:sp>
        <p:nvSpPr>
          <p:cNvPr id="3" name="Content Placeholder 2">
            <a:extLst>
              <a:ext uri="{FF2B5EF4-FFF2-40B4-BE49-F238E27FC236}">
                <a16:creationId xmlns:a16="http://schemas.microsoft.com/office/drawing/2014/main" id="{389D60A1-AB5D-174B-8F66-D5F31390E91D}"/>
              </a:ext>
            </a:extLst>
          </p:cNvPr>
          <p:cNvSpPr>
            <a:spLocks noGrp="1"/>
          </p:cNvSpPr>
          <p:nvPr>
            <p:ph idx="1"/>
          </p:nvPr>
        </p:nvSpPr>
        <p:spPr/>
        <p:txBody>
          <a:bodyPr/>
          <a:lstStyle/>
          <a:p>
            <a:r>
              <a:rPr lang="en-US" dirty="0"/>
              <a:t>It is important to note that our model is not 100% accurate.</a:t>
            </a:r>
          </a:p>
          <a:p>
            <a:r>
              <a:rPr lang="en-US" dirty="0"/>
              <a:t>This is because of the many assumptions that were made during building the models such as the linearity between the models.</a:t>
            </a:r>
          </a:p>
          <a:p>
            <a:r>
              <a:rPr lang="en-US" dirty="0"/>
              <a:t>One of next steps to improve on the accuracy of the model is do more research on factors that affect house prices in the county because we had very few categorical variables to deal with.</a:t>
            </a:r>
          </a:p>
        </p:txBody>
      </p:sp>
    </p:spTree>
    <p:extLst>
      <p:ext uri="{BB962C8B-B14F-4D97-AF65-F5344CB8AC3E}">
        <p14:creationId xmlns:p14="http://schemas.microsoft.com/office/powerpoint/2010/main" val="167107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3A663-FE97-4B47-A4C4-5FD7F9350054}"/>
              </a:ext>
            </a:extLst>
          </p:cNvPr>
          <p:cNvSpPr>
            <a:spLocks noGrp="1"/>
          </p:cNvSpPr>
          <p:nvPr>
            <p:ph type="title"/>
          </p:nvPr>
        </p:nvSpPr>
        <p:spPr/>
        <p:txBody>
          <a:bodyPr/>
          <a:lstStyle/>
          <a:p>
            <a:r>
              <a:rPr lang="en-US" dirty="0"/>
              <a:t>END</a:t>
            </a:r>
          </a:p>
        </p:txBody>
      </p:sp>
      <p:sp>
        <p:nvSpPr>
          <p:cNvPr id="3" name="Content Placeholder 2">
            <a:extLst>
              <a:ext uri="{FF2B5EF4-FFF2-40B4-BE49-F238E27FC236}">
                <a16:creationId xmlns:a16="http://schemas.microsoft.com/office/drawing/2014/main" id="{3E47D139-A203-004D-843D-8CC74932C7E9}"/>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THANK YOU FOR STAYING ALL THE WAY TO THIS LAST SLIDE</a:t>
            </a:r>
          </a:p>
          <a:p>
            <a:pPr marL="0" indent="0" algn="ctr">
              <a:buNone/>
            </a:pPr>
            <a:r>
              <a:rPr lang="en-US" dirty="0"/>
              <a:t> </a:t>
            </a:r>
          </a:p>
        </p:txBody>
      </p:sp>
    </p:spTree>
    <p:extLst>
      <p:ext uri="{BB962C8B-B14F-4D97-AF65-F5344CB8AC3E}">
        <p14:creationId xmlns:p14="http://schemas.microsoft.com/office/powerpoint/2010/main" val="1855523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7C645-DAF8-5849-9C19-C91CA897A6E5}"/>
              </a:ext>
            </a:extLst>
          </p:cNvPr>
          <p:cNvSpPr>
            <a:spLocks noGrp="1"/>
          </p:cNvSpPr>
          <p:nvPr>
            <p:ph type="title"/>
          </p:nvPr>
        </p:nvSpPr>
        <p:spPr/>
        <p:txBody>
          <a:bodyPr/>
          <a:lstStyle/>
          <a:p>
            <a:r>
              <a:rPr lang="en-US" dirty="0"/>
              <a:t>Project overview: </a:t>
            </a:r>
          </a:p>
        </p:txBody>
      </p:sp>
      <p:sp>
        <p:nvSpPr>
          <p:cNvPr id="3" name="Content Placeholder 2">
            <a:extLst>
              <a:ext uri="{FF2B5EF4-FFF2-40B4-BE49-F238E27FC236}">
                <a16:creationId xmlns:a16="http://schemas.microsoft.com/office/drawing/2014/main" id="{32D78EF5-AB0D-C343-A305-E1A08E0F51B8}"/>
              </a:ext>
            </a:extLst>
          </p:cNvPr>
          <p:cNvSpPr>
            <a:spLocks noGrp="1"/>
          </p:cNvSpPr>
          <p:nvPr>
            <p:ph idx="1"/>
          </p:nvPr>
        </p:nvSpPr>
        <p:spPr/>
        <p:txBody>
          <a:bodyPr/>
          <a:lstStyle/>
          <a:p>
            <a:pPr algn="ctr"/>
            <a:endParaRPr lang="en-US" dirty="0"/>
          </a:p>
          <a:p>
            <a:pPr algn="ctr"/>
            <a:endParaRPr lang="en-US" dirty="0"/>
          </a:p>
          <a:p>
            <a:pPr algn="ctr"/>
            <a:endParaRPr lang="en-US" dirty="0"/>
          </a:p>
          <a:p>
            <a:pPr marL="0" indent="0" algn="ctr">
              <a:buNone/>
            </a:pPr>
            <a:r>
              <a:rPr lang="en-US" dirty="0"/>
              <a:t>For this project, I will use multiple linear</a:t>
            </a:r>
          </a:p>
          <a:p>
            <a:pPr marL="0" indent="0" algn="ctr">
              <a:buNone/>
            </a:pPr>
            <a:r>
              <a:rPr lang="en-US" dirty="0"/>
              <a:t> </a:t>
            </a:r>
          </a:p>
          <a:p>
            <a:pPr marL="0" indent="0" algn="ctr">
              <a:buNone/>
            </a:pPr>
            <a:r>
              <a:rPr lang="en-US" dirty="0"/>
              <a:t>regression modeling to analyze house </a:t>
            </a:r>
          </a:p>
          <a:p>
            <a:pPr marL="0" indent="0" algn="ctr">
              <a:buNone/>
            </a:pPr>
            <a:endParaRPr lang="en-US" dirty="0"/>
          </a:p>
          <a:p>
            <a:pPr marL="0" indent="0" algn="ctr">
              <a:buNone/>
            </a:pPr>
            <a:r>
              <a:rPr lang="en-US" dirty="0"/>
              <a:t>sales in King County.</a:t>
            </a:r>
          </a:p>
        </p:txBody>
      </p:sp>
    </p:spTree>
    <p:extLst>
      <p:ext uri="{BB962C8B-B14F-4D97-AF65-F5344CB8AC3E}">
        <p14:creationId xmlns:p14="http://schemas.microsoft.com/office/powerpoint/2010/main" val="419130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8B374-B2F6-CA46-BB90-D96923D0BC04}"/>
              </a:ext>
            </a:extLst>
          </p:cNvPr>
          <p:cNvSpPr>
            <a:spLocks noGrp="1"/>
          </p:cNvSpPr>
          <p:nvPr>
            <p:ph type="title"/>
          </p:nvPr>
        </p:nvSpPr>
        <p:spPr/>
        <p:txBody>
          <a:bodyPr/>
          <a:lstStyle/>
          <a:p>
            <a:r>
              <a:rPr lang="en-US" dirty="0"/>
              <a:t>Business understanding:</a:t>
            </a:r>
          </a:p>
        </p:txBody>
      </p:sp>
      <p:sp>
        <p:nvSpPr>
          <p:cNvPr id="3" name="Content Placeholder 2">
            <a:extLst>
              <a:ext uri="{FF2B5EF4-FFF2-40B4-BE49-F238E27FC236}">
                <a16:creationId xmlns:a16="http://schemas.microsoft.com/office/drawing/2014/main" id="{FF8D5000-E4EA-1346-A383-1A4FD5F5B5C9}"/>
              </a:ext>
            </a:extLst>
          </p:cNvPr>
          <p:cNvSpPr>
            <a:spLocks noGrp="1"/>
          </p:cNvSpPr>
          <p:nvPr>
            <p:ph idx="1"/>
          </p:nvPr>
        </p:nvSpPr>
        <p:spPr/>
        <p:txBody>
          <a:bodyPr/>
          <a:lstStyle/>
          <a:p>
            <a:r>
              <a:rPr lang="en-US" dirty="0"/>
              <a:t>Stakeholder: A house sales agency in King County</a:t>
            </a:r>
          </a:p>
          <a:p>
            <a:r>
              <a:rPr lang="en-US" dirty="0"/>
              <a:t>What: I will be using linear regression model to help a house sales agency in King County make better decision on house sales.</a:t>
            </a:r>
          </a:p>
          <a:p>
            <a:r>
              <a:rPr lang="en-US" dirty="0"/>
              <a:t>Why: The price of a house depends on many variables. I will recommend on which the most important.</a:t>
            </a:r>
          </a:p>
          <a:p>
            <a:r>
              <a:rPr lang="en-US" dirty="0"/>
              <a:t>How: I will build a model using linear regression where I will first understand and the prepare data accordingly for this project.</a:t>
            </a:r>
          </a:p>
        </p:txBody>
      </p:sp>
    </p:spTree>
    <p:extLst>
      <p:ext uri="{BB962C8B-B14F-4D97-AF65-F5344CB8AC3E}">
        <p14:creationId xmlns:p14="http://schemas.microsoft.com/office/powerpoint/2010/main" val="2725961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89541-E762-CB40-A45F-E54B64F0E25E}"/>
              </a:ext>
            </a:extLst>
          </p:cNvPr>
          <p:cNvSpPr>
            <a:spLocks noGrp="1"/>
          </p:cNvSpPr>
          <p:nvPr>
            <p:ph type="title"/>
          </p:nvPr>
        </p:nvSpPr>
        <p:spPr/>
        <p:txBody>
          <a:bodyPr/>
          <a:lstStyle/>
          <a:p>
            <a:r>
              <a:rPr lang="en-US" dirty="0"/>
              <a:t>Data understanding: </a:t>
            </a:r>
          </a:p>
        </p:txBody>
      </p:sp>
      <p:sp>
        <p:nvSpPr>
          <p:cNvPr id="3" name="Content Placeholder 2">
            <a:extLst>
              <a:ext uri="{FF2B5EF4-FFF2-40B4-BE49-F238E27FC236}">
                <a16:creationId xmlns:a16="http://schemas.microsoft.com/office/drawing/2014/main" id="{14A43DB6-D562-AD48-A570-DCAD2A788E85}"/>
              </a:ext>
            </a:extLst>
          </p:cNvPr>
          <p:cNvSpPr>
            <a:spLocks noGrp="1"/>
          </p:cNvSpPr>
          <p:nvPr>
            <p:ph idx="1"/>
          </p:nvPr>
        </p:nvSpPr>
        <p:spPr/>
        <p:txBody>
          <a:bodyPr/>
          <a:lstStyle/>
          <a:p>
            <a:r>
              <a:rPr lang="en-US" dirty="0"/>
              <a:t>The first five rows of our data looked like this:</a:t>
            </a:r>
          </a:p>
          <a:p>
            <a:endParaRPr lang="en-US" dirty="0"/>
          </a:p>
        </p:txBody>
      </p:sp>
      <p:pic>
        <p:nvPicPr>
          <p:cNvPr id="5" name="Picture 4">
            <a:extLst>
              <a:ext uri="{FF2B5EF4-FFF2-40B4-BE49-F238E27FC236}">
                <a16:creationId xmlns:a16="http://schemas.microsoft.com/office/drawing/2014/main" id="{0EC35F52-CBBC-7F4A-83D1-692F255ED4D8}"/>
              </a:ext>
            </a:extLst>
          </p:cNvPr>
          <p:cNvPicPr>
            <a:picLocks noChangeAspect="1"/>
          </p:cNvPicPr>
          <p:nvPr/>
        </p:nvPicPr>
        <p:blipFill>
          <a:blip r:embed="rId2"/>
          <a:stretch>
            <a:fillRect/>
          </a:stretch>
        </p:blipFill>
        <p:spPr>
          <a:xfrm>
            <a:off x="924560" y="2789039"/>
            <a:ext cx="10670448" cy="3424566"/>
          </a:xfrm>
          <a:prstGeom prst="rect">
            <a:avLst/>
          </a:prstGeom>
        </p:spPr>
      </p:pic>
    </p:spTree>
    <p:extLst>
      <p:ext uri="{BB962C8B-B14F-4D97-AF65-F5344CB8AC3E}">
        <p14:creationId xmlns:p14="http://schemas.microsoft.com/office/powerpoint/2010/main" val="3103753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BD30-FAA7-6643-9D41-75C6D9E47E19}"/>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a16="http://schemas.microsoft.com/office/drawing/2014/main" id="{B3B4EB14-E72F-C341-B3B6-7F02EA22ABA6}"/>
              </a:ext>
            </a:extLst>
          </p:cNvPr>
          <p:cNvSpPr>
            <a:spLocks noGrp="1"/>
          </p:cNvSpPr>
          <p:nvPr>
            <p:ph idx="1"/>
          </p:nvPr>
        </p:nvSpPr>
        <p:spPr/>
        <p:txBody>
          <a:bodyPr/>
          <a:lstStyle/>
          <a:p>
            <a:r>
              <a:rPr lang="en-US" dirty="0"/>
              <a:t>Data to be used in this project was already provided and stored in a file named kc_house_data.csv</a:t>
            </a:r>
          </a:p>
          <a:p>
            <a:r>
              <a:rPr lang="en-US" dirty="0"/>
              <a:t>The provided data contained 21,597 entries and 21 fields</a:t>
            </a:r>
          </a:p>
          <a:p>
            <a:r>
              <a:rPr lang="en-US" dirty="0"/>
              <a:t>I identified that this data contained some missing values, null values, and outliers.</a:t>
            </a:r>
          </a:p>
          <a:p>
            <a:r>
              <a:rPr lang="en-US" dirty="0"/>
              <a:t>Also, there were condition, waterfront, view, and grade are categorical variables.</a:t>
            </a:r>
          </a:p>
          <a:p>
            <a:r>
              <a:rPr lang="en-US" dirty="0"/>
              <a:t>Price is the target variable.</a:t>
            </a:r>
          </a:p>
        </p:txBody>
      </p:sp>
    </p:spTree>
    <p:extLst>
      <p:ext uri="{BB962C8B-B14F-4D97-AF65-F5344CB8AC3E}">
        <p14:creationId xmlns:p14="http://schemas.microsoft.com/office/powerpoint/2010/main" val="4053421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4ACAE-5D69-B040-BC8F-9DC173C93DFF}"/>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7353B450-4B9A-BC46-A2BB-11611CFE5604}"/>
              </a:ext>
            </a:extLst>
          </p:cNvPr>
          <p:cNvSpPr>
            <a:spLocks noGrp="1"/>
          </p:cNvSpPr>
          <p:nvPr>
            <p:ph idx="1"/>
          </p:nvPr>
        </p:nvSpPr>
        <p:spPr/>
        <p:txBody>
          <a:bodyPr/>
          <a:lstStyle/>
          <a:p>
            <a:r>
              <a:rPr lang="en-US" dirty="0"/>
              <a:t>I dropped columns with weak correlation with our target variable</a:t>
            </a:r>
          </a:p>
          <a:p>
            <a:r>
              <a:rPr lang="en-US" dirty="0"/>
              <a:t>I dropped rows with missing values</a:t>
            </a:r>
          </a:p>
          <a:p>
            <a:r>
              <a:rPr lang="en-US" dirty="0"/>
              <a:t>Outliers in the price column were dropped</a:t>
            </a:r>
          </a:p>
          <a:p>
            <a:r>
              <a:rPr lang="en-US" dirty="0"/>
              <a:t>Used one-hot encoding to transform condition and grade categorical variables</a:t>
            </a:r>
          </a:p>
        </p:txBody>
      </p:sp>
    </p:spTree>
    <p:extLst>
      <p:ext uri="{BB962C8B-B14F-4D97-AF65-F5344CB8AC3E}">
        <p14:creationId xmlns:p14="http://schemas.microsoft.com/office/powerpoint/2010/main" val="386595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63339-A5CC-344F-813D-797263E0EF13}"/>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338C0AC6-973C-504A-A6B0-7048CBB53B3C}"/>
              </a:ext>
            </a:extLst>
          </p:cNvPr>
          <p:cNvSpPr>
            <a:spLocks noGrp="1"/>
          </p:cNvSpPr>
          <p:nvPr>
            <p:ph idx="1"/>
          </p:nvPr>
        </p:nvSpPr>
        <p:spPr/>
        <p:txBody>
          <a:bodyPr/>
          <a:lstStyle/>
          <a:p>
            <a:r>
              <a:rPr lang="en-US" dirty="0"/>
              <a:t>At the end of data preparation, this is how our data looked like:</a:t>
            </a:r>
          </a:p>
          <a:p>
            <a:endParaRPr lang="en-US" dirty="0"/>
          </a:p>
        </p:txBody>
      </p:sp>
      <p:pic>
        <p:nvPicPr>
          <p:cNvPr id="5" name="Picture 4">
            <a:extLst>
              <a:ext uri="{FF2B5EF4-FFF2-40B4-BE49-F238E27FC236}">
                <a16:creationId xmlns:a16="http://schemas.microsoft.com/office/drawing/2014/main" id="{FAC4E027-931D-3A43-A67D-5DAD714246E7}"/>
              </a:ext>
            </a:extLst>
          </p:cNvPr>
          <p:cNvPicPr>
            <a:picLocks noChangeAspect="1"/>
          </p:cNvPicPr>
          <p:nvPr/>
        </p:nvPicPr>
        <p:blipFill>
          <a:blip r:embed="rId2"/>
          <a:stretch>
            <a:fillRect/>
          </a:stretch>
        </p:blipFill>
        <p:spPr>
          <a:xfrm>
            <a:off x="863600" y="2536222"/>
            <a:ext cx="6573520" cy="3682463"/>
          </a:xfrm>
          <a:prstGeom prst="rect">
            <a:avLst/>
          </a:prstGeom>
        </p:spPr>
      </p:pic>
    </p:spTree>
    <p:extLst>
      <p:ext uri="{BB962C8B-B14F-4D97-AF65-F5344CB8AC3E}">
        <p14:creationId xmlns:p14="http://schemas.microsoft.com/office/powerpoint/2010/main" val="2937613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FB45F-0958-7C4A-A1BA-A140E0F30858}"/>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E7D4591C-77C3-994B-B009-3FE6783CBB36}"/>
              </a:ext>
            </a:extLst>
          </p:cNvPr>
          <p:cNvSpPr>
            <a:spLocks noGrp="1"/>
          </p:cNvSpPr>
          <p:nvPr>
            <p:ph idx="1"/>
          </p:nvPr>
        </p:nvSpPr>
        <p:spPr/>
        <p:txBody>
          <a:bodyPr/>
          <a:lstStyle/>
          <a:p>
            <a:r>
              <a:rPr lang="en-US" dirty="0"/>
              <a:t>I started modeling using a base model which was a simple linear regression model with one dependent variable and one independent variable.</a:t>
            </a:r>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0EB30782-D3B9-D34D-B3A4-E65E929C41E5}"/>
              </a:ext>
            </a:extLst>
          </p:cNvPr>
          <p:cNvPicPr>
            <a:picLocks noChangeAspect="1"/>
          </p:cNvPicPr>
          <p:nvPr/>
        </p:nvPicPr>
        <p:blipFill>
          <a:blip r:embed="rId2"/>
          <a:stretch>
            <a:fillRect/>
          </a:stretch>
        </p:blipFill>
        <p:spPr>
          <a:xfrm>
            <a:off x="685800" y="3153931"/>
            <a:ext cx="7264400" cy="2847245"/>
          </a:xfrm>
          <a:prstGeom prst="rect">
            <a:avLst/>
          </a:prstGeom>
        </p:spPr>
      </p:pic>
    </p:spTree>
    <p:extLst>
      <p:ext uri="{BB962C8B-B14F-4D97-AF65-F5344CB8AC3E}">
        <p14:creationId xmlns:p14="http://schemas.microsoft.com/office/powerpoint/2010/main" val="286826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502-77E4-8140-B8DA-5BE4B177D756}"/>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D611116F-19C4-5947-A317-A839654B8A1E}"/>
              </a:ext>
            </a:extLst>
          </p:cNvPr>
          <p:cNvSpPr>
            <a:spLocks noGrp="1"/>
          </p:cNvSpPr>
          <p:nvPr>
            <p:ph idx="1"/>
          </p:nvPr>
        </p:nvSpPr>
        <p:spPr/>
        <p:txBody>
          <a:bodyPr>
            <a:normAutofit/>
          </a:bodyPr>
          <a:lstStyle/>
          <a:p>
            <a:r>
              <a:rPr lang="en-US" dirty="0"/>
              <a:t>This model was statistically significant because of the p-value of 0.00 which is lower than alpha of 0.05.</a:t>
            </a:r>
          </a:p>
          <a:p>
            <a:r>
              <a:rPr lang="en-US" dirty="0"/>
              <a:t>Using the model, I described the formula for predicting a house price as </a:t>
            </a:r>
          </a:p>
          <a:p>
            <a:endParaRPr lang="en-US" dirty="0"/>
          </a:p>
          <a:p>
            <a:pPr marL="0" indent="0">
              <a:buNone/>
            </a:pPr>
            <a:r>
              <a:rPr lang="en-US" dirty="0"/>
              <a:t>   				price = 147544.17 + 166.55 * </a:t>
            </a:r>
            <a:r>
              <a:rPr lang="en-US" dirty="0" err="1"/>
              <a:t>sqft_living</a:t>
            </a:r>
            <a:endParaRPr lang="en-US" dirty="0"/>
          </a:p>
          <a:p>
            <a:endParaRPr lang="en-US" dirty="0"/>
          </a:p>
          <a:p>
            <a:r>
              <a:rPr lang="en-US" dirty="0"/>
              <a:t>However, the mean absolute error of 47425106.2057116</a:t>
            </a:r>
          </a:p>
          <a:p>
            <a:endParaRPr lang="en-US" dirty="0"/>
          </a:p>
          <a:p>
            <a:r>
              <a:rPr lang="en-US" dirty="0"/>
              <a:t>Was huge meaning we needed another model</a:t>
            </a:r>
          </a:p>
        </p:txBody>
      </p:sp>
    </p:spTree>
    <p:extLst>
      <p:ext uri="{BB962C8B-B14F-4D97-AF65-F5344CB8AC3E}">
        <p14:creationId xmlns:p14="http://schemas.microsoft.com/office/powerpoint/2010/main" val="168865563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53</TotalTime>
  <Words>614</Words>
  <Application>Microsoft Macintosh PowerPoint</Application>
  <PresentationFormat>Widescreen</PresentationFormat>
  <Paragraphs>96</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Century Gothic</vt:lpstr>
      <vt:lpstr>Vapor Trail</vt:lpstr>
      <vt:lpstr>Phase 2 project</vt:lpstr>
      <vt:lpstr>Project overview: </vt:lpstr>
      <vt:lpstr>Business understanding:</vt:lpstr>
      <vt:lpstr>Data understanding: </vt:lpstr>
      <vt:lpstr>Data UNDERSTANDING:</vt:lpstr>
      <vt:lpstr>Data preparation:</vt:lpstr>
      <vt:lpstr>Data preparation:</vt:lpstr>
      <vt:lpstr>Modeling:</vt:lpstr>
      <vt:lpstr>Modeling:</vt:lpstr>
      <vt:lpstr>Modeling:</vt:lpstr>
      <vt:lpstr>Modeling:</vt:lpstr>
      <vt:lpstr>Modeling:</vt:lpstr>
      <vt:lpstr>Modeling:</vt:lpstr>
      <vt:lpstr>Regression results:</vt:lpstr>
      <vt:lpstr>recommendations:</vt:lpstr>
      <vt:lpstr>RECOMMENDATIONS:</vt:lpstr>
      <vt:lpstr>NEXT STEP</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2 project</dc:title>
  <dc:creator>Microsoft Office User</dc:creator>
  <cp:lastModifiedBy>Microsoft Office User</cp:lastModifiedBy>
  <cp:revision>6</cp:revision>
  <dcterms:created xsi:type="dcterms:W3CDTF">2022-09-30T12:37:31Z</dcterms:created>
  <dcterms:modified xsi:type="dcterms:W3CDTF">2022-09-30T13:31:11Z</dcterms:modified>
</cp:coreProperties>
</file>