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notesSlides/notesSlide3.xml" ContentType="application/vnd.openxmlformats-officedocument.presentationml.notesSlide+xml"/>
  <Override PartName="/ppt/charts/chart2.xml" ContentType="application/vnd.openxmlformats-officedocument.drawingml.chart+xml"/>
  <Override PartName="/ppt/drawings/drawing1.xml" ContentType="application/vnd.openxmlformats-officedocument.drawingml.chartshapes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b33090\Desktop\contactabilidad%20julio\recreando%20el%20modelo%20de%20eloy\VARIABLES%20IMPORTANTES.xlsx" TargetMode="Externa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oleObject" Target="file:///C:\Users\b33090\Desktop\contactabilidad%20julio\recreando%20el%20modelo%20de%20eloy\VARIABLES%20IMPORTANTE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spPr>
            <a:ln w="25400">
              <a:solidFill>
                <a:srgbClr val="92D050"/>
              </a:solidFill>
            </a:ln>
          </c:spPr>
          <c:marker>
            <c:symbol val="none"/>
          </c:marker>
          <c:val>
            <c:numRef>
              <c:f>indicadores!$J$5:$J$14</c:f>
              <c:numCache>
                <c:formatCode>0.00</c:formatCode>
                <c:ptCount val="10"/>
                <c:pt idx="0">
                  <c:v>3.24</c:v>
                </c:pt>
                <c:pt idx="1">
                  <c:v>2.69</c:v>
                </c:pt>
                <c:pt idx="2">
                  <c:v>2.44</c:v>
                </c:pt>
                <c:pt idx="3">
                  <c:v>2.13</c:v>
                </c:pt>
                <c:pt idx="4">
                  <c:v>1.75</c:v>
                </c:pt>
                <c:pt idx="5">
                  <c:v>1.53</c:v>
                </c:pt>
                <c:pt idx="6">
                  <c:v>1.42</c:v>
                </c:pt>
                <c:pt idx="7">
                  <c:v>1.21</c:v>
                </c:pt>
                <c:pt idx="8">
                  <c:v>3.4285714285714287E-2</c:v>
                </c:pt>
                <c:pt idx="9">
                  <c:v>2.2857142857142857E-2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417425600"/>
        <c:axId val="-417441376"/>
      </c:lineChart>
      <c:lineChart>
        <c:grouping val="standard"/>
        <c:varyColors val="0"/>
        <c:ser>
          <c:idx val="1"/>
          <c:order val="1"/>
          <c:spPr>
            <a:ln>
              <a:solidFill>
                <a:schemeClr val="tx1">
                  <a:lumMod val="50000"/>
                  <a:lumOff val="50000"/>
                </a:schemeClr>
              </a:solidFill>
            </a:ln>
          </c:spPr>
          <c:marker>
            <c:symbol val="none"/>
          </c:marker>
          <c:val>
            <c:numRef>
              <c:f>indicadores!$K$5:$K$14</c:f>
              <c:numCache>
                <c:formatCode>0%</c:formatCode>
                <c:ptCount val="10"/>
                <c:pt idx="0">
                  <c:v>0.42</c:v>
                </c:pt>
                <c:pt idx="1">
                  <c:v>0.54</c:v>
                </c:pt>
                <c:pt idx="2">
                  <c:v>0.73</c:v>
                </c:pt>
                <c:pt idx="3">
                  <c:v>0.85</c:v>
                </c:pt>
                <c:pt idx="4">
                  <c:v>0.91</c:v>
                </c:pt>
                <c:pt idx="5">
                  <c:v>0.94742857142857151</c:v>
                </c:pt>
                <c:pt idx="6">
                  <c:v>0.97</c:v>
                </c:pt>
                <c:pt idx="7">
                  <c:v>0.98</c:v>
                </c:pt>
                <c:pt idx="8">
                  <c:v>0.99</c:v>
                </c:pt>
                <c:pt idx="9">
                  <c:v>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417438112"/>
        <c:axId val="-417439200"/>
      </c:lineChart>
      <c:catAx>
        <c:axId val="-417425600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pPr>
            <a:endParaRPr lang="es-PE"/>
          </a:p>
        </c:txPr>
        <c:crossAx val="-417441376"/>
        <c:crosses val="autoZero"/>
        <c:auto val="1"/>
        <c:lblAlgn val="ctr"/>
        <c:lblOffset val="100"/>
        <c:noMultiLvlLbl val="0"/>
      </c:catAx>
      <c:valAx>
        <c:axId val="-417441376"/>
        <c:scaling>
          <c:orientation val="minMax"/>
        </c:scaling>
        <c:delete val="0"/>
        <c:axPos val="l"/>
        <c:numFmt formatCode="0.0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pPr>
            <a:endParaRPr lang="es-PE"/>
          </a:p>
        </c:txPr>
        <c:crossAx val="-417425600"/>
        <c:crosses val="autoZero"/>
        <c:crossBetween val="between"/>
      </c:valAx>
      <c:valAx>
        <c:axId val="-417439200"/>
        <c:scaling>
          <c:orientation val="minMax"/>
          <c:max val="1"/>
        </c:scaling>
        <c:delete val="0"/>
        <c:axPos val="r"/>
        <c:numFmt formatCode="0%" sourceLinked="1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pPr>
            <a:endParaRPr lang="es-PE"/>
          </a:p>
        </c:txPr>
        <c:crossAx val="-417438112"/>
        <c:crosses val="max"/>
        <c:crossBetween val="between"/>
      </c:valAx>
      <c:catAx>
        <c:axId val="-417438112"/>
        <c:scaling>
          <c:orientation val="minMax"/>
        </c:scaling>
        <c:delete val="1"/>
        <c:axPos val="b"/>
        <c:majorTickMark val="out"/>
        <c:minorTickMark val="none"/>
        <c:tickLblPos val="nextTo"/>
        <c:crossAx val="-417439200"/>
        <c:crosses val="autoZero"/>
        <c:auto val="1"/>
        <c:lblAlgn val="ctr"/>
        <c:lblOffset val="100"/>
        <c:noMultiLvlLbl val="0"/>
      </c:catAx>
      <c:spPr>
        <a:noFill/>
      </c:spPr>
    </c:plotArea>
    <c:plotVisOnly val="1"/>
    <c:dispBlanksAs val="gap"/>
    <c:showDLblsOverMax val="0"/>
  </c:chart>
  <c:spPr>
    <a:noFill/>
    <a:ln>
      <a:noFill/>
    </a:ln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6.3260779683753071E-2"/>
          <c:y val="3.5499663261516774E-2"/>
          <c:w val="0.87336953359243163"/>
          <c:h val="0.6669730672155189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indicadores2!$AA$5</c:f>
              <c:strCache>
                <c:ptCount val="1"/>
                <c:pt idx="0">
                  <c:v>%C.E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</c:spPr>
          <c:invertIfNegative val="0"/>
          <c:dLbls>
            <c:dLbl>
              <c:idx val="0"/>
              <c:layout>
                <c:manualLayout>
                  <c:x val="0"/>
                  <c:y val="6.394884092725827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7.9777171905824271E-3"/>
                  <c:y val="1.5357260944930557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-4.6674445740956258E-3"/>
                  <c:y val="-3.1974420463629681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-4.6674445740956822E-3"/>
                  <c:y val="3.1974420463629096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-1.5558148580320083E-3"/>
                  <c:y val="6.9369386380659249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indicadores2!$R$6:$R$10</c:f>
              <c:strCache>
                <c:ptCount val="5"/>
                <c:pt idx="0">
                  <c:v>Recomendado</c:v>
                </c:pt>
                <c:pt idx="1">
                  <c:v>Alto</c:v>
                </c:pt>
                <c:pt idx="2">
                  <c:v>Medio</c:v>
                </c:pt>
                <c:pt idx="3">
                  <c:v>Bajo</c:v>
                </c:pt>
                <c:pt idx="4">
                  <c:v>Pérdida</c:v>
                </c:pt>
              </c:strCache>
            </c:strRef>
          </c:cat>
          <c:val>
            <c:numRef>
              <c:f>indicadores2!$AA$6:$AA$10</c:f>
              <c:numCache>
                <c:formatCode>0%</c:formatCode>
                <c:ptCount val="5"/>
                <c:pt idx="0">
                  <c:v>0.42</c:v>
                </c:pt>
                <c:pt idx="1">
                  <c:v>0.3</c:v>
                </c:pt>
                <c:pt idx="2">
                  <c:v>0.17</c:v>
                </c:pt>
                <c:pt idx="3">
                  <c:v>0.04</c:v>
                </c:pt>
                <c:pt idx="4">
                  <c:v>0.02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417424512"/>
        <c:axId val="-417420704"/>
      </c:barChart>
      <c:lineChart>
        <c:grouping val="standard"/>
        <c:varyColors val="0"/>
        <c:ser>
          <c:idx val="1"/>
          <c:order val="1"/>
          <c:tx>
            <c:strRef>
              <c:f>indicadores2!$AF$5</c:f>
              <c:strCache>
                <c:ptCount val="1"/>
                <c:pt idx="0">
                  <c:v>%Acum telefonos Contactables</c:v>
                </c:pt>
              </c:strCache>
            </c:strRef>
          </c:tx>
          <c:spPr>
            <a:ln w="25400">
              <a:solidFill>
                <a:srgbClr val="69BE28"/>
              </a:solidFill>
              <a:prstDash val="dash"/>
            </a:ln>
          </c:spPr>
          <c:marker>
            <c:symbol val="none"/>
          </c:marker>
          <c:dLbls>
            <c:dLbl>
              <c:idx val="1"/>
              <c:layout>
                <c:manualLayout>
                  <c:x val="-5.210815975890995E-2"/>
                  <c:y val="-3.197442046362909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indicadores2!$R$6:$R$10</c:f>
              <c:strCache>
                <c:ptCount val="5"/>
                <c:pt idx="0">
                  <c:v>Recomendado</c:v>
                </c:pt>
                <c:pt idx="1">
                  <c:v>Alto</c:v>
                </c:pt>
                <c:pt idx="2">
                  <c:v>Medio</c:v>
                </c:pt>
                <c:pt idx="3">
                  <c:v>Bajo</c:v>
                </c:pt>
                <c:pt idx="4">
                  <c:v>Pérdida</c:v>
                </c:pt>
              </c:strCache>
            </c:strRef>
          </c:cat>
          <c:val>
            <c:numRef>
              <c:f>indicadores2!$AF$6:$AF$10</c:f>
              <c:numCache>
                <c:formatCode>0%</c:formatCode>
                <c:ptCount val="5"/>
                <c:pt idx="0">
                  <c:v>0.63500000000000001</c:v>
                </c:pt>
                <c:pt idx="1">
                  <c:v>0.79</c:v>
                </c:pt>
                <c:pt idx="2">
                  <c:v>0.88</c:v>
                </c:pt>
                <c:pt idx="3">
                  <c:v>0.95</c:v>
                </c:pt>
                <c:pt idx="4">
                  <c:v>1</c:v>
                </c:pt>
              </c:numCache>
            </c:numRef>
          </c: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417444096"/>
        <c:axId val="-417419072"/>
      </c:lineChart>
      <c:catAx>
        <c:axId val="-41742451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-417420704"/>
        <c:crosses val="autoZero"/>
        <c:auto val="1"/>
        <c:lblAlgn val="ctr"/>
        <c:lblOffset val="100"/>
        <c:noMultiLvlLbl val="0"/>
      </c:catAx>
      <c:valAx>
        <c:axId val="-417420704"/>
        <c:scaling>
          <c:orientation val="minMax"/>
        </c:scaling>
        <c:delete val="0"/>
        <c:axPos val="l"/>
        <c:numFmt formatCode="0%" sourceLinked="1"/>
        <c:majorTickMark val="out"/>
        <c:minorTickMark val="none"/>
        <c:tickLblPos val="nextTo"/>
        <c:crossAx val="-417424512"/>
        <c:crosses val="autoZero"/>
        <c:crossBetween val="between"/>
      </c:valAx>
      <c:valAx>
        <c:axId val="-417419072"/>
        <c:scaling>
          <c:orientation val="minMax"/>
          <c:max val="1"/>
        </c:scaling>
        <c:delete val="0"/>
        <c:axPos val="r"/>
        <c:numFmt formatCode="0%" sourceLinked="1"/>
        <c:majorTickMark val="out"/>
        <c:minorTickMark val="none"/>
        <c:tickLblPos val="nextTo"/>
        <c:crossAx val="-417444096"/>
        <c:crosses val="max"/>
        <c:crossBetween val="between"/>
      </c:valAx>
      <c:catAx>
        <c:axId val="-41744409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-417419072"/>
        <c:crosses val="autoZero"/>
        <c:auto val="1"/>
        <c:lblAlgn val="ctr"/>
        <c:lblOffset val="100"/>
        <c:noMultiLvlLbl val="0"/>
      </c:catAx>
      <c:spPr>
        <a:noFill/>
      </c:spPr>
    </c:plotArea>
    <c:legend>
      <c:legendPos val="r"/>
      <c:layout>
        <c:manualLayout>
          <c:xMode val="edge"/>
          <c:yMode val="edge"/>
          <c:x val="0.21383866689942635"/>
          <c:y val="0.91540222939758431"/>
          <c:w val="0.54967747467972572"/>
          <c:h val="8.3663714697533309E-2"/>
        </c:manualLayout>
      </c:layout>
      <c:overlay val="0"/>
    </c:legend>
    <c:plotVisOnly val="1"/>
    <c:dispBlanksAs val="gap"/>
    <c:showDLblsOverMax val="0"/>
  </c:chart>
  <c:spPr>
    <a:noFill/>
    <a:ln>
      <a:noFill/>
    </a:ln>
  </c:spPr>
  <c:txPr>
    <a:bodyPr/>
    <a:lstStyle/>
    <a:p>
      <a:pPr algn="ctr">
        <a:defRPr lang="es-PE" sz="1000" b="0" i="0" u="none" strike="noStrike" kern="1200" baseline="0">
          <a:solidFill>
            <a:prstClr val="black">
              <a:lumMod val="65000"/>
              <a:lumOff val="35000"/>
            </a:prstClr>
          </a:solidFill>
          <a:latin typeface="+mn-lt"/>
          <a:ea typeface="+mn-ea"/>
          <a:cs typeface="+mn-cs"/>
        </a:defRPr>
      </a:pPr>
      <a:endParaRPr lang="es-PE"/>
    </a:p>
  </c:txPr>
  <c:externalData r:id="rId1">
    <c:autoUpdate val="0"/>
  </c:externalData>
  <c:userShapes r:id="rId2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0.2973</cdr:x>
      <cdr:y>0.63392</cdr:y>
    </cdr:from>
    <cdr:to>
      <cdr:x>0.35622</cdr:x>
      <cdr:y>0.73153</cdr:y>
    </cdr:to>
    <cdr:sp macro="" textlink="">
      <cdr:nvSpPr>
        <cdr:cNvPr id="4" name="4 CuadroTexto"/>
        <cdr:cNvSpPr txBox="1"/>
      </cdr:nvSpPr>
      <cdr:spPr>
        <a:xfrm xmlns:a="http://schemas.openxmlformats.org/drawingml/2006/main">
          <a:off x="2376264" y="2229729"/>
          <a:ext cx="470993" cy="343341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tIns="90000" bIns="90000" rtlCol="0" anchor="t">
          <a:spAutoFit/>
        </a:bodyPr>
        <a:lstStyle xmlns:a="http://schemas.openxmlformats.org/drawingml/2006/main">
          <a:defPPr>
            <a:defRPr lang="es-PE"/>
          </a:defPPr>
          <a:lvl1pPr marL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s-PE" sz="1050" i="1" dirty="0" smtClean="0">
              <a:solidFill>
                <a:srgbClr val="002060"/>
              </a:solidFill>
              <a:latin typeface="Omnes Regular" pitchFamily="50" charset="0"/>
              <a:cs typeface="Arial" pitchFamily="34" charset="0"/>
            </a:rPr>
            <a:t>2.3</a:t>
          </a:r>
        </a:p>
      </cdr:txBody>
    </cdr:sp>
  </cdr:relSizeAnchor>
  <cdr:relSizeAnchor xmlns:cdr="http://schemas.openxmlformats.org/drawingml/2006/chartDrawing">
    <cdr:from>
      <cdr:x>0.46847</cdr:x>
      <cdr:y>0.63392</cdr:y>
    </cdr:from>
    <cdr:to>
      <cdr:x>0.52739</cdr:x>
      <cdr:y>0.73153</cdr:y>
    </cdr:to>
    <cdr:sp macro="" textlink="">
      <cdr:nvSpPr>
        <cdr:cNvPr id="7" name="4 CuadroTexto"/>
        <cdr:cNvSpPr txBox="1"/>
      </cdr:nvSpPr>
      <cdr:spPr>
        <a:xfrm xmlns:a="http://schemas.openxmlformats.org/drawingml/2006/main">
          <a:off x="3744416" y="2229729"/>
          <a:ext cx="470941" cy="343330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tIns="90000" bIns="90000" rtlCol="0" anchor="t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s-PE" sz="1050" i="1" dirty="0" smtClean="0">
              <a:solidFill>
                <a:srgbClr val="002060"/>
              </a:solidFill>
              <a:latin typeface="Omnes Regular" pitchFamily="50" charset="0"/>
              <a:cs typeface="Arial" pitchFamily="34" charset="0"/>
            </a:rPr>
            <a:t>2</a:t>
          </a:r>
        </a:p>
      </cdr:txBody>
    </cdr:sp>
  </cdr:relSizeAnchor>
  <cdr:relSizeAnchor xmlns:cdr="http://schemas.openxmlformats.org/drawingml/2006/chartDrawing">
    <cdr:from>
      <cdr:x>0.65279</cdr:x>
      <cdr:y>0.63392</cdr:y>
    </cdr:from>
    <cdr:to>
      <cdr:x>0.71171</cdr:x>
      <cdr:y>0.73153</cdr:y>
    </cdr:to>
    <cdr:sp macro="" textlink="">
      <cdr:nvSpPr>
        <cdr:cNvPr id="8" name="4 CuadroTexto"/>
        <cdr:cNvSpPr txBox="1"/>
      </cdr:nvSpPr>
      <cdr:spPr>
        <a:xfrm xmlns:a="http://schemas.openxmlformats.org/drawingml/2006/main">
          <a:off x="5217677" y="2229724"/>
          <a:ext cx="470941" cy="343330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tIns="90000" bIns="90000" rtlCol="0" anchor="t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s-PE" sz="1050" i="1" dirty="0" smtClean="0">
              <a:solidFill>
                <a:srgbClr val="002060"/>
              </a:solidFill>
              <a:latin typeface="Omnes Regular" pitchFamily="50" charset="0"/>
              <a:cs typeface="Arial" pitchFamily="34" charset="0"/>
            </a:rPr>
            <a:t>1.5</a:t>
          </a:r>
        </a:p>
      </cdr:txBody>
    </cdr:sp>
  </cdr:relSizeAnchor>
  <cdr:relSizeAnchor xmlns:cdr="http://schemas.openxmlformats.org/drawingml/2006/chartDrawing">
    <cdr:from>
      <cdr:x>0.82497</cdr:x>
      <cdr:y>0.63392</cdr:y>
    </cdr:from>
    <cdr:to>
      <cdr:x>0.88389</cdr:x>
      <cdr:y>0.73153</cdr:y>
    </cdr:to>
    <cdr:sp macro="" textlink="">
      <cdr:nvSpPr>
        <cdr:cNvPr id="9" name="4 CuadroTexto"/>
        <cdr:cNvSpPr txBox="1"/>
      </cdr:nvSpPr>
      <cdr:spPr>
        <a:xfrm xmlns:a="http://schemas.openxmlformats.org/drawingml/2006/main">
          <a:off x="6593853" y="2229729"/>
          <a:ext cx="470993" cy="343341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tIns="90000" bIns="90000" rtlCol="0" anchor="t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s-PE" sz="1050" i="1" dirty="0" smtClean="0">
              <a:solidFill>
                <a:srgbClr val="002060"/>
              </a:solidFill>
              <a:latin typeface="Omnes Regular" pitchFamily="50" charset="0"/>
              <a:cs typeface="Arial" pitchFamily="34" charset="0"/>
            </a:rPr>
            <a:t>1</a:t>
          </a:r>
        </a:p>
      </cdr:txBody>
    </cdr:sp>
  </cdr:relSizeAnchor>
  <cdr:relSizeAnchor xmlns:cdr="http://schemas.openxmlformats.org/drawingml/2006/chartDrawing">
    <cdr:from>
      <cdr:x>0.12217</cdr:x>
      <cdr:y>0.63392</cdr:y>
    </cdr:from>
    <cdr:to>
      <cdr:x>0.18109</cdr:x>
      <cdr:y>0.73153</cdr:y>
    </cdr:to>
    <cdr:sp macro="" textlink="">
      <cdr:nvSpPr>
        <cdr:cNvPr id="10" name="4 CuadroTexto"/>
        <cdr:cNvSpPr txBox="1"/>
      </cdr:nvSpPr>
      <cdr:spPr>
        <a:xfrm xmlns:a="http://schemas.openxmlformats.org/drawingml/2006/main">
          <a:off x="976469" y="2229729"/>
          <a:ext cx="470993" cy="343341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tIns="90000" bIns="90000" rtlCol="0" anchor="t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s-PE" sz="1050" i="1" dirty="0" smtClean="0">
              <a:solidFill>
                <a:srgbClr val="002060"/>
              </a:solidFill>
              <a:latin typeface="Omnes Regular" pitchFamily="50" charset="0"/>
              <a:cs typeface="Arial" pitchFamily="34" charset="0"/>
            </a:rPr>
            <a:t>2.5</a:t>
          </a:r>
        </a:p>
      </cdr:txBody>
    </cdr:sp>
  </cdr:relSizeAnchor>
  <cdr:relSizeAnchor xmlns:cdr="http://schemas.openxmlformats.org/drawingml/2006/chartDrawing">
    <cdr:from>
      <cdr:x>0.10863</cdr:x>
      <cdr:y>0.7977</cdr:y>
    </cdr:from>
    <cdr:to>
      <cdr:x>0.18123</cdr:x>
      <cdr:y>0.85601</cdr:y>
    </cdr:to>
    <cdr:sp macro="" textlink="">
      <cdr:nvSpPr>
        <cdr:cNvPr id="11" name="13 Rectángulo redondeado"/>
        <cdr:cNvSpPr/>
      </cdr:nvSpPr>
      <cdr:spPr>
        <a:xfrm xmlns:a="http://schemas.openxmlformats.org/drawingml/2006/main">
          <a:off x="868286" y="2805793"/>
          <a:ext cx="580279" cy="205115"/>
        </a:xfrm>
        <a:prstGeom xmlns:a="http://schemas.openxmlformats.org/drawingml/2006/main" prst="roundRect">
          <a:avLst/>
        </a:prstGeom>
        <a:solidFill xmlns:a="http://schemas.openxmlformats.org/drawingml/2006/main">
          <a:schemeClr val="bg1"/>
        </a:solidFill>
        <a:ln xmlns:a="http://schemas.openxmlformats.org/drawingml/2006/main" w="12700">
          <a:solidFill>
            <a:srgbClr val="002060"/>
          </a:solidFill>
          <a:prstDash val="sysDash"/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defPPr>
            <a:defRPr lang="es-PE"/>
          </a:defPPr>
          <a:lvl1pPr marL="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s-PE" sz="1300" dirty="0" smtClean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1.1M</a:t>
          </a:r>
          <a:endParaRPr lang="es-PE" sz="1300" dirty="0">
            <a:solidFill>
              <a:schemeClr val="bg1">
                <a:lumMod val="50000"/>
              </a:schemeClr>
            </a:solidFill>
            <a:latin typeface="Arial" panose="020B0604020202020204" pitchFamily="34" charset="0"/>
            <a:cs typeface="Arial" panose="020B0604020202020204" pitchFamily="34" charset="0"/>
          </a:endParaRPr>
        </a:p>
      </cdr:txBody>
    </cdr:sp>
  </cdr:relSizeAnchor>
  <cdr:relSizeAnchor xmlns:cdr="http://schemas.openxmlformats.org/drawingml/2006/chartDrawing">
    <cdr:from>
      <cdr:x>0.10863</cdr:x>
      <cdr:y>0.86277</cdr:y>
    </cdr:from>
    <cdr:to>
      <cdr:x>0.18123</cdr:x>
      <cdr:y>0.92108</cdr:y>
    </cdr:to>
    <cdr:sp macro="" textlink="">
      <cdr:nvSpPr>
        <cdr:cNvPr id="12" name="15 Rectángulo redondeado"/>
        <cdr:cNvSpPr/>
      </cdr:nvSpPr>
      <cdr:spPr>
        <a:xfrm xmlns:a="http://schemas.openxmlformats.org/drawingml/2006/main">
          <a:off x="868286" y="3034668"/>
          <a:ext cx="580279" cy="205115"/>
        </a:xfrm>
        <a:prstGeom xmlns:a="http://schemas.openxmlformats.org/drawingml/2006/main" prst="roundRect">
          <a:avLst/>
        </a:prstGeom>
        <a:solidFill xmlns:a="http://schemas.openxmlformats.org/drawingml/2006/main">
          <a:schemeClr val="bg1"/>
        </a:solidFill>
        <a:ln xmlns:a="http://schemas.openxmlformats.org/drawingml/2006/main" w="12700">
          <a:solidFill>
            <a:srgbClr val="002060"/>
          </a:solidFill>
          <a:prstDash val="sysDash"/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defPPr>
            <a:defRPr lang="es-PE"/>
          </a:defPPr>
          <a:lvl1pPr marL="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s-PE" sz="1300" dirty="0" smtClean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8%</a:t>
          </a:r>
          <a:endParaRPr lang="es-PE" sz="1300" dirty="0">
            <a:solidFill>
              <a:schemeClr val="bg1">
                <a:lumMod val="50000"/>
              </a:schemeClr>
            </a:solidFill>
            <a:latin typeface="Arial" panose="020B0604020202020204" pitchFamily="34" charset="0"/>
            <a:cs typeface="Arial" panose="020B0604020202020204" pitchFamily="34" charset="0"/>
          </a:endParaRPr>
        </a:p>
      </cdr:txBody>
    </cdr:sp>
  </cdr:relSizeAnchor>
  <cdr:relSizeAnchor xmlns:cdr="http://schemas.openxmlformats.org/drawingml/2006/chartDrawing">
    <cdr:from>
      <cdr:x>0.2973</cdr:x>
      <cdr:y>0.7977</cdr:y>
    </cdr:from>
    <cdr:to>
      <cdr:x>0.3699</cdr:x>
      <cdr:y>0.85601</cdr:y>
    </cdr:to>
    <cdr:sp macro="" textlink="">
      <cdr:nvSpPr>
        <cdr:cNvPr id="13" name="13 Rectángulo redondeado"/>
        <cdr:cNvSpPr/>
      </cdr:nvSpPr>
      <cdr:spPr>
        <a:xfrm xmlns:a="http://schemas.openxmlformats.org/drawingml/2006/main">
          <a:off x="2376264" y="2805793"/>
          <a:ext cx="580279" cy="205115"/>
        </a:xfrm>
        <a:prstGeom xmlns:a="http://schemas.openxmlformats.org/drawingml/2006/main" prst="roundRect">
          <a:avLst/>
        </a:prstGeom>
        <a:solidFill xmlns:a="http://schemas.openxmlformats.org/drawingml/2006/main">
          <a:schemeClr val="bg1"/>
        </a:solidFill>
        <a:ln xmlns:a="http://schemas.openxmlformats.org/drawingml/2006/main" w="12700">
          <a:solidFill>
            <a:srgbClr val="002060"/>
          </a:solidFill>
          <a:prstDash val="sysDash"/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defPPr>
            <a:defRPr lang="es-PE"/>
          </a:defPPr>
          <a:lvl1pPr marL="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s-PE" sz="1300" dirty="0" smtClean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967k</a:t>
          </a:r>
          <a:endParaRPr lang="es-PE" sz="1300" dirty="0">
            <a:solidFill>
              <a:schemeClr val="bg1">
                <a:lumMod val="50000"/>
              </a:schemeClr>
            </a:solidFill>
            <a:latin typeface="Arial" panose="020B0604020202020204" pitchFamily="34" charset="0"/>
            <a:cs typeface="Arial" panose="020B0604020202020204" pitchFamily="34" charset="0"/>
          </a:endParaRPr>
        </a:p>
      </cdr:txBody>
    </cdr:sp>
  </cdr:relSizeAnchor>
  <cdr:relSizeAnchor xmlns:cdr="http://schemas.openxmlformats.org/drawingml/2006/chartDrawing">
    <cdr:from>
      <cdr:x>0.2973</cdr:x>
      <cdr:y>0.86277</cdr:y>
    </cdr:from>
    <cdr:to>
      <cdr:x>0.3699</cdr:x>
      <cdr:y>0.92108</cdr:y>
    </cdr:to>
    <cdr:sp macro="" textlink="">
      <cdr:nvSpPr>
        <cdr:cNvPr id="14" name="15 Rectángulo redondeado"/>
        <cdr:cNvSpPr/>
      </cdr:nvSpPr>
      <cdr:spPr>
        <a:xfrm xmlns:a="http://schemas.openxmlformats.org/drawingml/2006/main">
          <a:off x="2376264" y="3034668"/>
          <a:ext cx="580279" cy="205115"/>
        </a:xfrm>
        <a:prstGeom xmlns:a="http://schemas.openxmlformats.org/drawingml/2006/main" prst="roundRect">
          <a:avLst/>
        </a:prstGeom>
        <a:solidFill xmlns:a="http://schemas.openxmlformats.org/drawingml/2006/main">
          <a:schemeClr val="bg1"/>
        </a:solidFill>
        <a:ln xmlns:a="http://schemas.openxmlformats.org/drawingml/2006/main" w="12700">
          <a:solidFill>
            <a:srgbClr val="002060"/>
          </a:solidFill>
          <a:prstDash val="sysDash"/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defPPr>
            <a:defRPr lang="es-PE"/>
          </a:defPPr>
          <a:lvl1pPr marL="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s-PE" sz="1300" dirty="0" smtClean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6%</a:t>
          </a:r>
          <a:endParaRPr lang="es-PE" sz="1300" dirty="0">
            <a:solidFill>
              <a:schemeClr val="bg1">
                <a:lumMod val="50000"/>
              </a:schemeClr>
            </a:solidFill>
            <a:latin typeface="Arial" panose="020B0604020202020204" pitchFamily="34" charset="0"/>
            <a:cs typeface="Arial" panose="020B0604020202020204" pitchFamily="34" charset="0"/>
          </a:endParaRPr>
        </a:p>
      </cdr:txBody>
    </cdr:sp>
  </cdr:relSizeAnchor>
  <cdr:relSizeAnchor xmlns:cdr="http://schemas.openxmlformats.org/drawingml/2006/chartDrawing">
    <cdr:from>
      <cdr:x>0.45946</cdr:x>
      <cdr:y>0.7977</cdr:y>
    </cdr:from>
    <cdr:to>
      <cdr:x>0.53206</cdr:x>
      <cdr:y>0.85601</cdr:y>
    </cdr:to>
    <cdr:sp macro="" textlink="">
      <cdr:nvSpPr>
        <cdr:cNvPr id="15" name="13 Rectángulo redondeado"/>
        <cdr:cNvSpPr/>
      </cdr:nvSpPr>
      <cdr:spPr>
        <a:xfrm xmlns:a="http://schemas.openxmlformats.org/drawingml/2006/main">
          <a:off x="3672408" y="2805793"/>
          <a:ext cx="580279" cy="205115"/>
        </a:xfrm>
        <a:prstGeom xmlns:a="http://schemas.openxmlformats.org/drawingml/2006/main" prst="roundRect">
          <a:avLst/>
        </a:prstGeom>
        <a:solidFill xmlns:a="http://schemas.openxmlformats.org/drawingml/2006/main">
          <a:schemeClr val="bg1"/>
        </a:solidFill>
        <a:ln xmlns:a="http://schemas.openxmlformats.org/drawingml/2006/main" w="12700">
          <a:solidFill>
            <a:srgbClr val="002060"/>
          </a:solidFill>
          <a:prstDash val="sysDash"/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defPPr>
            <a:defRPr lang="es-PE"/>
          </a:defPPr>
          <a:lvl1pPr marL="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s-PE" sz="1300" dirty="0" smtClean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3.9M</a:t>
          </a:r>
          <a:endParaRPr lang="es-PE" sz="1300" dirty="0">
            <a:solidFill>
              <a:schemeClr val="bg1">
                <a:lumMod val="50000"/>
              </a:schemeClr>
            </a:solidFill>
            <a:latin typeface="Arial" panose="020B0604020202020204" pitchFamily="34" charset="0"/>
            <a:cs typeface="Arial" panose="020B0604020202020204" pitchFamily="34" charset="0"/>
          </a:endParaRPr>
        </a:p>
      </cdr:txBody>
    </cdr:sp>
  </cdr:relSizeAnchor>
  <cdr:relSizeAnchor xmlns:cdr="http://schemas.openxmlformats.org/drawingml/2006/chartDrawing">
    <cdr:from>
      <cdr:x>0.45946</cdr:x>
      <cdr:y>0.86277</cdr:y>
    </cdr:from>
    <cdr:to>
      <cdr:x>0.53206</cdr:x>
      <cdr:y>0.92108</cdr:y>
    </cdr:to>
    <cdr:sp macro="" textlink="">
      <cdr:nvSpPr>
        <cdr:cNvPr id="16" name="15 Rectángulo redondeado"/>
        <cdr:cNvSpPr/>
      </cdr:nvSpPr>
      <cdr:spPr>
        <a:xfrm xmlns:a="http://schemas.openxmlformats.org/drawingml/2006/main">
          <a:off x="3672408" y="3034668"/>
          <a:ext cx="580279" cy="205115"/>
        </a:xfrm>
        <a:prstGeom xmlns:a="http://schemas.openxmlformats.org/drawingml/2006/main" prst="roundRect">
          <a:avLst/>
        </a:prstGeom>
        <a:solidFill xmlns:a="http://schemas.openxmlformats.org/drawingml/2006/main">
          <a:schemeClr val="bg1"/>
        </a:solidFill>
        <a:ln xmlns:a="http://schemas.openxmlformats.org/drawingml/2006/main" w="12700">
          <a:solidFill>
            <a:srgbClr val="002060"/>
          </a:solidFill>
          <a:prstDash val="sysDash"/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defPPr>
            <a:defRPr lang="es-PE"/>
          </a:defPPr>
          <a:lvl1pPr marL="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s-PE" sz="1300" dirty="0" smtClean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26%</a:t>
          </a:r>
          <a:endParaRPr lang="es-PE" sz="1300" dirty="0">
            <a:solidFill>
              <a:schemeClr val="bg1">
                <a:lumMod val="50000"/>
              </a:schemeClr>
            </a:solidFill>
            <a:latin typeface="Arial" panose="020B0604020202020204" pitchFamily="34" charset="0"/>
            <a:cs typeface="Arial" panose="020B0604020202020204" pitchFamily="34" charset="0"/>
          </a:endParaRPr>
        </a:p>
      </cdr:txBody>
    </cdr:sp>
  </cdr:relSizeAnchor>
  <cdr:relSizeAnchor xmlns:cdr="http://schemas.openxmlformats.org/drawingml/2006/chartDrawing">
    <cdr:from>
      <cdr:x>0.63514</cdr:x>
      <cdr:y>0.7977</cdr:y>
    </cdr:from>
    <cdr:to>
      <cdr:x>0.70774</cdr:x>
      <cdr:y>0.85601</cdr:y>
    </cdr:to>
    <cdr:sp macro="" textlink="">
      <cdr:nvSpPr>
        <cdr:cNvPr id="17" name="13 Rectángulo redondeado"/>
        <cdr:cNvSpPr/>
      </cdr:nvSpPr>
      <cdr:spPr>
        <a:xfrm xmlns:a="http://schemas.openxmlformats.org/drawingml/2006/main">
          <a:off x="5076629" y="2805793"/>
          <a:ext cx="580279" cy="205115"/>
        </a:xfrm>
        <a:prstGeom xmlns:a="http://schemas.openxmlformats.org/drawingml/2006/main" prst="roundRect">
          <a:avLst/>
        </a:prstGeom>
        <a:solidFill xmlns:a="http://schemas.openxmlformats.org/drawingml/2006/main">
          <a:schemeClr val="bg1"/>
        </a:solidFill>
        <a:ln xmlns:a="http://schemas.openxmlformats.org/drawingml/2006/main" w="12700">
          <a:solidFill>
            <a:srgbClr val="002060"/>
          </a:solidFill>
          <a:prstDash val="sysDash"/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defPPr>
            <a:defRPr lang="es-PE"/>
          </a:defPPr>
          <a:lvl1pPr marL="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s-PE" sz="1300" dirty="0" smtClean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7M</a:t>
          </a:r>
          <a:endParaRPr lang="es-PE" sz="1300" dirty="0">
            <a:solidFill>
              <a:schemeClr val="bg1">
                <a:lumMod val="50000"/>
              </a:schemeClr>
            </a:solidFill>
            <a:latin typeface="Arial" panose="020B0604020202020204" pitchFamily="34" charset="0"/>
            <a:cs typeface="Arial" panose="020B0604020202020204" pitchFamily="34" charset="0"/>
          </a:endParaRPr>
        </a:p>
      </cdr:txBody>
    </cdr:sp>
  </cdr:relSizeAnchor>
  <cdr:relSizeAnchor xmlns:cdr="http://schemas.openxmlformats.org/drawingml/2006/chartDrawing">
    <cdr:from>
      <cdr:x>0.63514</cdr:x>
      <cdr:y>0.86277</cdr:y>
    </cdr:from>
    <cdr:to>
      <cdr:x>0.70774</cdr:x>
      <cdr:y>0.92108</cdr:y>
    </cdr:to>
    <cdr:sp macro="" textlink="">
      <cdr:nvSpPr>
        <cdr:cNvPr id="18" name="15 Rectángulo redondeado"/>
        <cdr:cNvSpPr/>
      </cdr:nvSpPr>
      <cdr:spPr>
        <a:xfrm xmlns:a="http://schemas.openxmlformats.org/drawingml/2006/main">
          <a:off x="5076629" y="3034668"/>
          <a:ext cx="580279" cy="205115"/>
        </a:xfrm>
        <a:prstGeom xmlns:a="http://schemas.openxmlformats.org/drawingml/2006/main" prst="roundRect">
          <a:avLst/>
        </a:prstGeom>
        <a:solidFill xmlns:a="http://schemas.openxmlformats.org/drawingml/2006/main">
          <a:schemeClr val="bg1"/>
        </a:solidFill>
        <a:ln xmlns:a="http://schemas.openxmlformats.org/drawingml/2006/main" w="12700">
          <a:solidFill>
            <a:srgbClr val="002060"/>
          </a:solidFill>
          <a:prstDash val="sysDash"/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defPPr>
            <a:defRPr lang="es-PE"/>
          </a:defPPr>
          <a:lvl1pPr marL="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s-PE" sz="1300" dirty="0" smtClean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47%</a:t>
          </a:r>
          <a:endParaRPr lang="es-PE" sz="1300" dirty="0">
            <a:solidFill>
              <a:schemeClr val="bg1">
                <a:lumMod val="50000"/>
              </a:schemeClr>
            </a:solidFill>
            <a:latin typeface="Arial" panose="020B0604020202020204" pitchFamily="34" charset="0"/>
            <a:cs typeface="Arial" panose="020B0604020202020204" pitchFamily="34" charset="0"/>
          </a:endParaRPr>
        </a:p>
      </cdr:txBody>
    </cdr:sp>
  </cdr:relSizeAnchor>
  <cdr:relSizeAnchor xmlns:cdr="http://schemas.openxmlformats.org/drawingml/2006/chartDrawing">
    <cdr:from>
      <cdr:x>0.81982</cdr:x>
      <cdr:y>0.7977</cdr:y>
    </cdr:from>
    <cdr:to>
      <cdr:x>0.89242</cdr:x>
      <cdr:y>0.85601</cdr:y>
    </cdr:to>
    <cdr:sp macro="" textlink="">
      <cdr:nvSpPr>
        <cdr:cNvPr id="19" name="13 Rectángulo redondeado"/>
        <cdr:cNvSpPr/>
      </cdr:nvSpPr>
      <cdr:spPr>
        <a:xfrm xmlns:a="http://schemas.openxmlformats.org/drawingml/2006/main">
          <a:off x="6552728" y="2805793"/>
          <a:ext cx="580279" cy="205115"/>
        </a:xfrm>
        <a:prstGeom xmlns:a="http://schemas.openxmlformats.org/drawingml/2006/main" prst="roundRect">
          <a:avLst/>
        </a:prstGeom>
        <a:solidFill xmlns:a="http://schemas.openxmlformats.org/drawingml/2006/main">
          <a:schemeClr val="bg1"/>
        </a:solidFill>
        <a:ln xmlns:a="http://schemas.openxmlformats.org/drawingml/2006/main" w="12700">
          <a:solidFill>
            <a:srgbClr val="002060"/>
          </a:solidFill>
          <a:prstDash val="sysDash"/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defPPr>
            <a:defRPr lang="es-PE"/>
          </a:defPPr>
          <a:lvl1pPr marL="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s-PE" sz="1300" dirty="0" smtClean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1.8M</a:t>
          </a:r>
          <a:endParaRPr lang="es-PE" sz="1300" dirty="0">
            <a:solidFill>
              <a:schemeClr val="bg1">
                <a:lumMod val="50000"/>
              </a:schemeClr>
            </a:solidFill>
            <a:latin typeface="Arial" panose="020B0604020202020204" pitchFamily="34" charset="0"/>
            <a:cs typeface="Arial" panose="020B0604020202020204" pitchFamily="34" charset="0"/>
          </a:endParaRPr>
        </a:p>
      </cdr:txBody>
    </cdr:sp>
  </cdr:relSizeAnchor>
  <cdr:relSizeAnchor xmlns:cdr="http://schemas.openxmlformats.org/drawingml/2006/chartDrawing">
    <cdr:from>
      <cdr:x>0.81982</cdr:x>
      <cdr:y>0.86277</cdr:y>
    </cdr:from>
    <cdr:to>
      <cdr:x>0.89242</cdr:x>
      <cdr:y>0.92108</cdr:y>
    </cdr:to>
    <cdr:sp macro="" textlink="">
      <cdr:nvSpPr>
        <cdr:cNvPr id="20" name="15 Rectángulo redondeado"/>
        <cdr:cNvSpPr/>
      </cdr:nvSpPr>
      <cdr:spPr>
        <a:xfrm xmlns:a="http://schemas.openxmlformats.org/drawingml/2006/main">
          <a:off x="6552728" y="3034668"/>
          <a:ext cx="580279" cy="205115"/>
        </a:xfrm>
        <a:prstGeom xmlns:a="http://schemas.openxmlformats.org/drawingml/2006/main" prst="roundRect">
          <a:avLst/>
        </a:prstGeom>
        <a:solidFill xmlns:a="http://schemas.openxmlformats.org/drawingml/2006/main">
          <a:schemeClr val="bg1"/>
        </a:solidFill>
        <a:ln xmlns:a="http://schemas.openxmlformats.org/drawingml/2006/main" w="12700">
          <a:solidFill>
            <a:srgbClr val="002060"/>
          </a:solidFill>
          <a:prstDash val="sysDash"/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defPPr>
            <a:defRPr lang="es-PE"/>
          </a:defPPr>
          <a:lvl1pPr marL="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s-PE" sz="1300" dirty="0" smtClean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12%</a:t>
          </a:r>
          <a:endParaRPr lang="es-PE" sz="1300" dirty="0">
            <a:solidFill>
              <a:schemeClr val="bg1">
                <a:lumMod val="50000"/>
              </a:schemeClr>
            </a:solidFill>
            <a:latin typeface="Arial" panose="020B0604020202020204" pitchFamily="34" charset="0"/>
            <a:cs typeface="Arial" panose="020B0604020202020204" pitchFamily="34" charset="0"/>
          </a:endParaRP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27A15A-4075-4C33-B24D-81B814E130CF}" type="datetimeFigureOut">
              <a:rPr lang="es-PE" smtClean="0"/>
              <a:t>4/08/2022</a:t>
            </a:fld>
            <a:endParaRPr lang="es-PE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84851F-6FC8-462B-AACA-551F8A9DAD7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81892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 smtClean="0"/>
              <a:t>Desarrollado: Julio Quevedo</a:t>
            </a:r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C881D5-59B6-4570-BED9-0615D2189C42}" type="slidenum">
              <a:rPr lang="es-PE" smtClean="0"/>
              <a:t>1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418038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© Copyright Showeet.com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7380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C881D5-59B6-4570-BED9-0615D2189C42}" type="slidenum">
              <a:rPr lang="es-PE" smtClean="0"/>
              <a:t>5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986054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C881D5-59B6-4570-BED9-0615D2189C42}" type="slidenum">
              <a:rPr lang="es-PE" smtClean="0"/>
              <a:t>6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24103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D335D-A149-48BB-92EC-506CE62178CE}" type="datetimeFigureOut">
              <a:rPr lang="es-PE" smtClean="0"/>
              <a:t>4/08/2022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0F017-238D-46B3-AB03-DF78B47F0C8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36898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D335D-A149-48BB-92EC-506CE62178CE}" type="datetimeFigureOut">
              <a:rPr lang="es-PE" smtClean="0"/>
              <a:t>4/08/2022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0F017-238D-46B3-AB03-DF78B47F0C8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99947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D335D-A149-48BB-92EC-506CE62178CE}" type="datetimeFigureOut">
              <a:rPr lang="es-PE" smtClean="0"/>
              <a:t>4/08/2022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0F017-238D-46B3-AB03-DF78B47F0C8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992379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328170" y="6237312"/>
            <a:ext cx="439241" cy="439240"/>
            <a:chOff x="186858" y="6096003"/>
            <a:chExt cx="580550" cy="580549"/>
          </a:xfrm>
          <a:solidFill>
            <a:schemeClr val="bg1">
              <a:lumMod val="95000"/>
            </a:schemeClr>
          </a:solidFill>
        </p:grpSpPr>
        <p:sp>
          <p:nvSpPr>
            <p:cNvPr id="14" name="Rectangle 13"/>
            <p:cNvSpPr/>
            <p:nvPr userDrawn="1"/>
          </p:nvSpPr>
          <p:spPr>
            <a:xfrm>
              <a:off x="186859" y="6096003"/>
              <a:ext cx="580549" cy="58054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latin typeface="GeosansLight" panose="02000603020000020003"/>
              </a:endParaRPr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186858" y="6612049"/>
              <a:ext cx="580549" cy="645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1333"/>
            </a:p>
          </p:txBody>
        </p:sp>
      </p:grp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3887756" y="620688"/>
            <a:ext cx="7694645" cy="288032"/>
          </a:xfrm>
          <a:prstGeom prst="rect">
            <a:avLst/>
          </a:prstGeom>
        </p:spPr>
        <p:txBody>
          <a:bodyPr lIns="68580" tIns="34290" rIns="68580" bIns="34290" anchor="ctr">
            <a:noAutofit/>
          </a:bodyPr>
          <a:lstStyle>
            <a:lvl1pPr marL="0" indent="0" algn="r">
              <a:buNone/>
              <a:defRPr sz="1600" cap="small" baseline="0">
                <a:solidFill>
                  <a:srgbClr val="2F3A46"/>
                </a:solidFill>
              </a:defRPr>
            </a:lvl1pPr>
            <a:lvl2pPr marL="4571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Modifiez le style des sous-titres du masque</a:t>
            </a:r>
            <a:endParaRPr lang="en-US" dirty="0"/>
          </a:p>
        </p:txBody>
      </p:sp>
      <p:sp>
        <p:nvSpPr>
          <p:cNvPr id="7" name="Espace réservé du titre 1"/>
          <p:cNvSpPr>
            <a:spLocks noGrp="1"/>
          </p:cNvSpPr>
          <p:nvPr>
            <p:ph type="title"/>
          </p:nvPr>
        </p:nvSpPr>
        <p:spPr>
          <a:xfrm>
            <a:off x="3887756" y="3078"/>
            <a:ext cx="7694645" cy="61761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>
              <a:defRPr>
                <a:solidFill>
                  <a:srgbClr val="2F3A46"/>
                </a:solidFill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00" b="19391"/>
          <a:stretch/>
        </p:blipFill>
        <p:spPr>
          <a:xfrm>
            <a:off x="11096512" y="5774480"/>
            <a:ext cx="1095488" cy="108352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56796" y="100101"/>
            <a:ext cx="1627773" cy="451143"/>
          </a:xfrm>
          <a:prstGeom prst="rect">
            <a:avLst/>
          </a:prstGeom>
        </p:spPr>
      </p:pic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28170" y="6237312"/>
            <a:ext cx="439241" cy="390437"/>
          </a:xfrm>
          <a:prstGeom prst="rect">
            <a:avLst/>
          </a:prstGeom>
        </p:spPr>
        <p:txBody>
          <a:bodyPr lIns="68580" tIns="34290" rIns="68580" bIns="34290" anchor="ctr"/>
          <a:lstStyle>
            <a:lvl1pPr algn="ctr">
              <a:defRPr sz="1467">
                <a:solidFill>
                  <a:srgbClr val="2F3A46"/>
                </a:solidFill>
              </a:defRPr>
            </a:lvl1pPr>
          </a:lstStyle>
          <a:p>
            <a:fld id="{F68327C5-B821-4FE9-A59A-A60D9EB59A9A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2254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D335D-A149-48BB-92EC-506CE62178CE}" type="datetimeFigureOut">
              <a:rPr lang="es-PE" smtClean="0"/>
              <a:t>4/08/2022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0F017-238D-46B3-AB03-DF78B47F0C8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72089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D335D-A149-48BB-92EC-506CE62178CE}" type="datetimeFigureOut">
              <a:rPr lang="es-PE" smtClean="0"/>
              <a:t>4/08/2022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0F017-238D-46B3-AB03-DF78B47F0C8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32189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D335D-A149-48BB-92EC-506CE62178CE}" type="datetimeFigureOut">
              <a:rPr lang="es-PE" smtClean="0"/>
              <a:t>4/08/2022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0F017-238D-46B3-AB03-DF78B47F0C8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79298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D335D-A149-48BB-92EC-506CE62178CE}" type="datetimeFigureOut">
              <a:rPr lang="es-PE" smtClean="0"/>
              <a:t>4/08/2022</a:t>
            </a:fld>
            <a:endParaRPr lang="es-PE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0F017-238D-46B3-AB03-DF78B47F0C8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20141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D335D-A149-48BB-92EC-506CE62178CE}" type="datetimeFigureOut">
              <a:rPr lang="es-PE" smtClean="0"/>
              <a:t>4/08/2022</a:t>
            </a:fld>
            <a:endParaRPr lang="es-P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0F017-238D-46B3-AB03-DF78B47F0C8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0617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D335D-A149-48BB-92EC-506CE62178CE}" type="datetimeFigureOut">
              <a:rPr lang="es-PE" smtClean="0"/>
              <a:t>4/08/2022</a:t>
            </a:fld>
            <a:endParaRPr lang="es-PE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0F017-238D-46B3-AB03-DF78B47F0C8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27516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D335D-A149-48BB-92EC-506CE62178CE}" type="datetimeFigureOut">
              <a:rPr lang="es-PE" smtClean="0"/>
              <a:t>4/08/2022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0F017-238D-46B3-AB03-DF78B47F0C8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77192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D335D-A149-48BB-92EC-506CE62178CE}" type="datetimeFigureOut">
              <a:rPr lang="es-PE" smtClean="0"/>
              <a:t>4/08/2022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0F017-238D-46B3-AB03-DF78B47F0C8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12159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AD335D-A149-48BB-92EC-506CE62178CE}" type="datetimeFigureOut">
              <a:rPr lang="es-PE" smtClean="0"/>
              <a:t>4/08/2022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0F017-238D-46B3-AB03-DF78B47F0C8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24591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>
                <a:solidFill>
                  <a:srgbClr val="0039A6"/>
                </a:solidFill>
                <a:latin typeface="Omnes Semibold"/>
              </a:rPr>
              <a:t>Modelo</a:t>
            </a:r>
            <a:r>
              <a:rPr lang="es-PE" dirty="0"/>
              <a:t> </a:t>
            </a:r>
            <a:r>
              <a:rPr lang="es-PE" dirty="0" err="1">
                <a:solidFill>
                  <a:srgbClr val="0039A6"/>
                </a:solidFill>
                <a:latin typeface="Omnes Semibold"/>
              </a:rPr>
              <a:t>Contactabilidad</a:t>
            </a:r>
            <a:endParaRPr lang="es-PE" dirty="0">
              <a:solidFill>
                <a:srgbClr val="0039A6"/>
              </a:solidFill>
              <a:latin typeface="Omnes Semibold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0"/>
          </p:nvPr>
        </p:nvSpPr>
        <p:spPr>
          <a:xfrm>
            <a:off x="2447595" y="3813043"/>
            <a:ext cx="3072341" cy="864096"/>
          </a:xfrm>
        </p:spPr>
        <p:txBody>
          <a:bodyPr/>
          <a:lstStyle/>
          <a:p>
            <a:r>
              <a:rPr lang="es-PE" sz="1867" dirty="0" smtClean="0">
                <a:solidFill>
                  <a:srgbClr val="009B3A"/>
                </a:solidFill>
                <a:latin typeface="Omnes Semibold"/>
                <a:ea typeface="+mj-ea"/>
                <a:cs typeface="+mj-cs"/>
              </a:rPr>
              <a:t>Mayo </a:t>
            </a:r>
            <a:r>
              <a:rPr lang="es-PE" sz="1867" dirty="0">
                <a:solidFill>
                  <a:srgbClr val="009B3A"/>
                </a:solidFill>
                <a:latin typeface="Omnes Semibold"/>
                <a:ea typeface="+mj-ea"/>
                <a:cs typeface="+mj-cs"/>
              </a:rPr>
              <a:t>2018</a:t>
            </a:r>
          </a:p>
          <a:p>
            <a:endParaRPr lang="es-PE" dirty="0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52" t="16570" r="21875" b="7439"/>
          <a:stretch/>
        </p:blipFill>
        <p:spPr bwMode="auto">
          <a:xfrm>
            <a:off x="10345017" y="2489803"/>
            <a:ext cx="1092529" cy="11717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33401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0" y="164637"/>
            <a:ext cx="11343051" cy="960107"/>
          </a:xfrm>
        </p:spPr>
        <p:txBody>
          <a:bodyPr>
            <a:noAutofit/>
          </a:bodyPr>
          <a:lstStyle/>
          <a:p>
            <a:r>
              <a:rPr lang="es-PE" sz="2667" dirty="0">
                <a:latin typeface="Omnes Bold" pitchFamily="50" charset="0"/>
              </a:rPr>
              <a:t/>
            </a:r>
            <a:br>
              <a:rPr lang="es-PE" sz="2667" dirty="0">
                <a:latin typeface="Omnes Bold" pitchFamily="50" charset="0"/>
              </a:rPr>
            </a:br>
            <a:r>
              <a:rPr lang="es-PE" sz="2667" dirty="0">
                <a:latin typeface="Omnes Bold" pitchFamily="50" charset="0"/>
              </a:rPr>
              <a:t/>
            </a:r>
            <a:br>
              <a:rPr lang="es-PE" sz="2667" dirty="0">
                <a:latin typeface="Omnes Bold" pitchFamily="50" charset="0"/>
              </a:rPr>
            </a:br>
            <a:r>
              <a:rPr lang="es-PE" dirty="0" smtClean="0">
                <a:solidFill>
                  <a:srgbClr val="0039A6"/>
                </a:solidFill>
                <a:latin typeface="Omnes Semibold"/>
              </a:rPr>
              <a:t>¿</a:t>
            </a:r>
            <a:r>
              <a:rPr lang="es-PE" dirty="0">
                <a:solidFill>
                  <a:srgbClr val="0039A6"/>
                </a:solidFill>
                <a:latin typeface="Omnes Semibold"/>
              </a:rPr>
              <a:t>Qué esperamos comercialmente en </a:t>
            </a:r>
            <a:r>
              <a:rPr lang="es-PE" dirty="0" smtClean="0">
                <a:solidFill>
                  <a:srgbClr val="0039A6"/>
                </a:solidFill>
                <a:latin typeface="Omnes Semibold"/>
              </a:rPr>
              <a:t>TLV?</a:t>
            </a:r>
            <a:r>
              <a:rPr lang="es-PE" dirty="0">
                <a:solidFill>
                  <a:srgbClr val="0039A6"/>
                </a:solidFill>
                <a:latin typeface="Omnes Semibold"/>
              </a:rPr>
              <a:t/>
            </a:r>
            <a:br>
              <a:rPr lang="es-PE" dirty="0">
                <a:solidFill>
                  <a:srgbClr val="0039A6"/>
                </a:solidFill>
                <a:latin typeface="Omnes Semibold"/>
              </a:rPr>
            </a:br>
            <a:r>
              <a:rPr lang="es-PE" dirty="0">
                <a:solidFill>
                  <a:srgbClr val="0039A6"/>
                </a:solidFill>
                <a:latin typeface="Omnes Semibold"/>
              </a:rPr>
              <a:t/>
            </a:r>
            <a:br>
              <a:rPr lang="es-PE" dirty="0">
                <a:solidFill>
                  <a:srgbClr val="0039A6"/>
                </a:solidFill>
                <a:latin typeface="Omnes Semibold"/>
              </a:rPr>
            </a:br>
            <a:endParaRPr lang="es-PE" dirty="0">
              <a:solidFill>
                <a:srgbClr val="0039A6"/>
              </a:solidFill>
              <a:latin typeface="Omnes Semibold"/>
            </a:endParaRPr>
          </a:p>
        </p:txBody>
      </p:sp>
      <p:sp>
        <p:nvSpPr>
          <p:cNvPr id="10" name="9 CuadroTexto"/>
          <p:cNvSpPr txBox="1"/>
          <p:nvPr/>
        </p:nvSpPr>
        <p:spPr>
          <a:xfrm>
            <a:off x="719403" y="5571432"/>
            <a:ext cx="8256917" cy="995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0990" indent="-380990" algn="just">
              <a:buFont typeface="Arial" pitchFamily="34" charset="0"/>
              <a:buChar char="•"/>
            </a:pPr>
            <a:r>
              <a:rPr lang="es-PE" sz="1867" dirty="0">
                <a:solidFill>
                  <a:srgbClr val="009B3A"/>
                </a:solidFill>
                <a:latin typeface="Omnes Medium" pitchFamily="50" charset="0"/>
              </a:rPr>
              <a:t>Predecir los números telefónicos con mayor probabilidad de contacto efectivo</a:t>
            </a:r>
          </a:p>
          <a:p>
            <a:endParaRPr lang="es-PE" sz="2133" dirty="0"/>
          </a:p>
        </p:txBody>
      </p:sp>
      <p:pic>
        <p:nvPicPr>
          <p:cNvPr id="11" name="Pictur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02"/>
          <a:stretch/>
        </p:blipFill>
        <p:spPr bwMode="auto">
          <a:xfrm>
            <a:off x="8974740" y="5253203"/>
            <a:ext cx="2327051" cy="1096919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11 Rectángulo redondeado"/>
          <p:cNvSpPr/>
          <p:nvPr/>
        </p:nvSpPr>
        <p:spPr>
          <a:xfrm>
            <a:off x="335361" y="4920686"/>
            <a:ext cx="4117241" cy="621071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2400" dirty="0">
                <a:solidFill>
                  <a:srgbClr val="0039A6"/>
                </a:solidFill>
                <a:latin typeface="Omnes Semibold"/>
              </a:rPr>
              <a:t>Objetivo</a:t>
            </a:r>
            <a:endParaRPr lang="es-PE" sz="2400" b="1" dirty="0">
              <a:solidFill>
                <a:schemeClr val="tx1"/>
              </a:solidFill>
              <a:latin typeface="Omnes Regular" pitchFamily="50" charset="0"/>
            </a:endParaRPr>
          </a:p>
        </p:txBody>
      </p:sp>
      <p:sp>
        <p:nvSpPr>
          <p:cNvPr id="17" name="16 Rectángulo redondeado"/>
          <p:cNvSpPr/>
          <p:nvPr/>
        </p:nvSpPr>
        <p:spPr>
          <a:xfrm>
            <a:off x="297428" y="1064062"/>
            <a:ext cx="4117241" cy="621071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2400" dirty="0">
                <a:solidFill>
                  <a:srgbClr val="0039A6"/>
                </a:solidFill>
                <a:latin typeface="Omnes Semibold"/>
              </a:rPr>
              <a:t>Situación</a:t>
            </a:r>
            <a:r>
              <a:rPr lang="es-PE" sz="2400" b="1" dirty="0">
                <a:solidFill>
                  <a:schemeClr val="tx1"/>
                </a:solidFill>
                <a:latin typeface="Omnes Regular" pitchFamily="50" charset="0"/>
              </a:rPr>
              <a:t> </a:t>
            </a:r>
            <a:r>
              <a:rPr lang="es-PE" sz="2400" dirty="0">
                <a:solidFill>
                  <a:srgbClr val="0039A6"/>
                </a:solidFill>
                <a:latin typeface="Omnes Semibold"/>
              </a:rPr>
              <a:t>Actual</a:t>
            </a:r>
          </a:p>
        </p:txBody>
      </p:sp>
      <p:sp>
        <p:nvSpPr>
          <p:cNvPr id="18" name="17 CuadroTexto"/>
          <p:cNvSpPr txBox="1"/>
          <p:nvPr/>
        </p:nvSpPr>
        <p:spPr>
          <a:xfrm>
            <a:off x="712676" y="1980320"/>
            <a:ext cx="8407245" cy="2185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0990" indent="-380990" algn="just">
              <a:buFont typeface="Arial" pitchFamily="34" charset="0"/>
              <a:buChar char="•"/>
            </a:pPr>
            <a:r>
              <a:rPr lang="es-PE" sz="1867" dirty="0">
                <a:solidFill>
                  <a:srgbClr val="009B3A"/>
                </a:solidFill>
                <a:latin typeface="Omnes Medium" pitchFamily="50" charset="0"/>
              </a:rPr>
              <a:t>Mensualmente se gestionan 450K Leads de los cuales 170K terminan en CE (37% de la base)</a:t>
            </a:r>
          </a:p>
          <a:p>
            <a:pPr marL="380990" indent="-380990" algn="just">
              <a:buFont typeface="Arial" pitchFamily="34" charset="0"/>
              <a:buChar char="•"/>
            </a:pPr>
            <a:r>
              <a:rPr lang="es-PE" sz="1867" dirty="0">
                <a:solidFill>
                  <a:srgbClr val="009B3A"/>
                </a:solidFill>
                <a:latin typeface="Omnes Medium" pitchFamily="50" charset="0"/>
              </a:rPr>
              <a:t>Mensualmente se gestionan 23K nuevos celulares de los cuales 13K terminan en CE (59% de la base )</a:t>
            </a:r>
          </a:p>
          <a:p>
            <a:pPr marL="380990" indent="-380990" algn="just">
              <a:buFont typeface="Arial" pitchFamily="34" charset="0"/>
              <a:buChar char="•"/>
            </a:pPr>
            <a:r>
              <a:rPr lang="es-PE" sz="1867" dirty="0">
                <a:solidFill>
                  <a:srgbClr val="009B3A"/>
                </a:solidFill>
                <a:latin typeface="Omnes Medium" pitchFamily="50" charset="0"/>
              </a:rPr>
              <a:t>Los Leads gestionados  por productos son</a:t>
            </a:r>
          </a:p>
          <a:p>
            <a:pPr marL="380990" indent="-380990" algn="just">
              <a:buFont typeface="Arial" pitchFamily="34" charset="0"/>
              <a:buChar char="•"/>
            </a:pPr>
            <a:endParaRPr lang="es-PE" sz="1867" dirty="0">
              <a:solidFill>
                <a:srgbClr val="009B3A"/>
              </a:solidFill>
              <a:latin typeface="Omnes Semibold" pitchFamily="50" charset="0"/>
            </a:endParaRPr>
          </a:p>
          <a:p>
            <a:endParaRPr lang="es-PE" sz="2400" dirty="0"/>
          </a:p>
        </p:txBody>
      </p:sp>
      <p:pic>
        <p:nvPicPr>
          <p:cNvPr id="19" name="Picture 2" descr="Imagen relacionada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19"/>
          <a:stretch/>
        </p:blipFill>
        <p:spPr bwMode="auto">
          <a:xfrm>
            <a:off x="9215933" y="1796819"/>
            <a:ext cx="2256665" cy="1821269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8 Grupo"/>
          <p:cNvGrpSpPr/>
          <p:nvPr/>
        </p:nvGrpSpPr>
        <p:grpSpPr>
          <a:xfrm>
            <a:off x="5143931" y="3579704"/>
            <a:ext cx="3256325" cy="1577488"/>
            <a:chOff x="1280145" y="2348880"/>
            <a:chExt cx="3491611" cy="2438932"/>
          </a:xfrm>
        </p:grpSpPr>
        <p:sp>
          <p:nvSpPr>
            <p:cNvPr id="13" name="12 Rectángulo redondeado"/>
            <p:cNvSpPr/>
            <p:nvPr/>
          </p:nvSpPr>
          <p:spPr>
            <a:xfrm>
              <a:off x="1286153" y="2949533"/>
              <a:ext cx="791108" cy="422833"/>
            </a:xfrm>
            <a:prstGeom prst="roundRect">
              <a:avLst/>
            </a:prstGeom>
            <a:solidFill>
              <a:srgbClr val="00ADD0"/>
            </a:solidFill>
            <a:ln w="19050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P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s-PE" sz="1733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TC</a:t>
              </a:r>
            </a:p>
          </p:txBody>
        </p:sp>
        <p:sp>
          <p:nvSpPr>
            <p:cNvPr id="14" name="13 Rectángulo redondeado"/>
            <p:cNvSpPr/>
            <p:nvPr/>
          </p:nvSpPr>
          <p:spPr>
            <a:xfrm>
              <a:off x="2147819" y="2949534"/>
              <a:ext cx="829609" cy="422833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accent5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P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s-PE" sz="1733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233k</a:t>
              </a:r>
            </a:p>
          </p:txBody>
        </p:sp>
        <p:sp>
          <p:nvSpPr>
            <p:cNvPr id="15" name="14 Rectángulo redondeado"/>
            <p:cNvSpPr/>
            <p:nvPr/>
          </p:nvSpPr>
          <p:spPr>
            <a:xfrm>
              <a:off x="1292539" y="3430236"/>
              <a:ext cx="791108" cy="422833"/>
            </a:xfrm>
            <a:prstGeom prst="roundRect">
              <a:avLst/>
            </a:prstGeom>
            <a:solidFill>
              <a:srgbClr val="00ADD0"/>
            </a:solidFill>
            <a:ln w="19050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sz="1733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EC</a:t>
              </a:r>
            </a:p>
          </p:txBody>
        </p:sp>
        <p:sp>
          <p:nvSpPr>
            <p:cNvPr id="16" name="15 Rectángulo redondeado"/>
            <p:cNvSpPr/>
            <p:nvPr/>
          </p:nvSpPr>
          <p:spPr>
            <a:xfrm>
              <a:off x="2147819" y="3421349"/>
              <a:ext cx="829609" cy="422833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accent5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P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s-PE" sz="1733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76k</a:t>
              </a:r>
            </a:p>
          </p:txBody>
        </p:sp>
        <p:sp>
          <p:nvSpPr>
            <p:cNvPr id="20" name="19 Rectángulo redondeado"/>
            <p:cNvSpPr/>
            <p:nvPr/>
          </p:nvSpPr>
          <p:spPr>
            <a:xfrm>
              <a:off x="1280145" y="3893163"/>
              <a:ext cx="791108" cy="422833"/>
            </a:xfrm>
            <a:prstGeom prst="roundRect">
              <a:avLst/>
            </a:prstGeom>
            <a:solidFill>
              <a:srgbClr val="00ADD0"/>
            </a:solidFill>
            <a:ln w="19050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sz="16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</a:t>
              </a:r>
              <a:endParaRPr lang="es-PE" sz="1733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20 Rectángulo redondeado"/>
            <p:cNvSpPr/>
            <p:nvPr/>
          </p:nvSpPr>
          <p:spPr>
            <a:xfrm>
              <a:off x="2147819" y="3893164"/>
              <a:ext cx="829609" cy="422833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accent5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P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s-PE" sz="1733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18k</a:t>
              </a:r>
            </a:p>
          </p:txBody>
        </p:sp>
        <p:sp>
          <p:nvSpPr>
            <p:cNvPr id="22" name="21 Rectángulo redondeado"/>
            <p:cNvSpPr/>
            <p:nvPr/>
          </p:nvSpPr>
          <p:spPr>
            <a:xfrm>
              <a:off x="1286153" y="4364978"/>
              <a:ext cx="791108" cy="422833"/>
            </a:xfrm>
            <a:prstGeom prst="roundRect">
              <a:avLst/>
            </a:prstGeom>
            <a:solidFill>
              <a:srgbClr val="00ADD0"/>
            </a:solidFill>
            <a:ln w="19050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sz="1733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PP</a:t>
              </a:r>
            </a:p>
          </p:txBody>
        </p:sp>
        <p:sp>
          <p:nvSpPr>
            <p:cNvPr id="23" name="22 Rectángulo redondeado"/>
            <p:cNvSpPr/>
            <p:nvPr/>
          </p:nvSpPr>
          <p:spPr>
            <a:xfrm>
              <a:off x="2147819" y="4364979"/>
              <a:ext cx="829609" cy="422833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accent5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P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s-PE" sz="1733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61k</a:t>
              </a:r>
            </a:p>
          </p:txBody>
        </p:sp>
        <p:sp>
          <p:nvSpPr>
            <p:cNvPr id="25" name="24 Rectángulo redondeado"/>
            <p:cNvSpPr/>
            <p:nvPr/>
          </p:nvSpPr>
          <p:spPr>
            <a:xfrm>
              <a:off x="3047986" y="2949534"/>
              <a:ext cx="829609" cy="422833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accent5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P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s-PE" sz="1733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78k</a:t>
              </a:r>
            </a:p>
          </p:txBody>
        </p:sp>
        <p:sp>
          <p:nvSpPr>
            <p:cNvPr id="26" name="25 Rectángulo redondeado"/>
            <p:cNvSpPr/>
            <p:nvPr/>
          </p:nvSpPr>
          <p:spPr>
            <a:xfrm>
              <a:off x="3047986" y="3421349"/>
              <a:ext cx="829609" cy="422833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accent5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P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s-PE" sz="1733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44k</a:t>
              </a:r>
            </a:p>
          </p:txBody>
        </p:sp>
        <p:sp>
          <p:nvSpPr>
            <p:cNvPr id="27" name="26 Rectángulo redondeado"/>
            <p:cNvSpPr/>
            <p:nvPr/>
          </p:nvSpPr>
          <p:spPr>
            <a:xfrm>
              <a:off x="3047986" y="3893164"/>
              <a:ext cx="829609" cy="422833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accent5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P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s-PE" sz="1733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5k</a:t>
              </a:r>
            </a:p>
          </p:txBody>
        </p:sp>
        <p:sp>
          <p:nvSpPr>
            <p:cNvPr id="28" name="27 Rectángulo redondeado"/>
            <p:cNvSpPr/>
            <p:nvPr/>
          </p:nvSpPr>
          <p:spPr>
            <a:xfrm>
              <a:off x="3047986" y="4364979"/>
              <a:ext cx="829609" cy="422833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accent5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P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s-PE" sz="1733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30k</a:t>
              </a:r>
            </a:p>
          </p:txBody>
        </p:sp>
        <p:sp>
          <p:nvSpPr>
            <p:cNvPr id="29" name="28 Rectángulo redondeado"/>
            <p:cNvSpPr/>
            <p:nvPr/>
          </p:nvSpPr>
          <p:spPr>
            <a:xfrm>
              <a:off x="2141811" y="2348881"/>
              <a:ext cx="835617" cy="542783"/>
            </a:xfrm>
            <a:prstGeom prst="roundRect">
              <a:avLst/>
            </a:prstGeom>
            <a:solidFill>
              <a:srgbClr val="009B3A"/>
            </a:solidFill>
            <a:ln w="19050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P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s-PE" sz="1733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GES</a:t>
              </a:r>
            </a:p>
          </p:txBody>
        </p:sp>
        <p:sp>
          <p:nvSpPr>
            <p:cNvPr id="30" name="29 Rectángulo redondeado"/>
            <p:cNvSpPr/>
            <p:nvPr/>
          </p:nvSpPr>
          <p:spPr>
            <a:xfrm>
              <a:off x="3041979" y="2348880"/>
              <a:ext cx="829609" cy="542783"/>
            </a:xfrm>
            <a:prstGeom prst="roundRect">
              <a:avLst/>
            </a:prstGeom>
            <a:solidFill>
              <a:srgbClr val="009B3A"/>
            </a:solidFill>
            <a:ln w="19050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P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s-PE" sz="1733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C.E</a:t>
              </a:r>
            </a:p>
          </p:txBody>
        </p:sp>
        <p:sp>
          <p:nvSpPr>
            <p:cNvPr id="31" name="30 Rectángulo redondeado"/>
            <p:cNvSpPr/>
            <p:nvPr/>
          </p:nvSpPr>
          <p:spPr>
            <a:xfrm>
              <a:off x="3942147" y="2949533"/>
              <a:ext cx="829609" cy="422833"/>
            </a:xfrm>
            <a:prstGeom prst="roundRect">
              <a:avLst/>
            </a:prstGeom>
            <a:solidFill>
              <a:srgbClr val="0039A6"/>
            </a:solidFill>
            <a:ln w="19050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sz="1733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33%</a:t>
              </a:r>
            </a:p>
          </p:txBody>
        </p:sp>
        <p:sp>
          <p:nvSpPr>
            <p:cNvPr id="32" name="31 Rectángulo redondeado"/>
            <p:cNvSpPr/>
            <p:nvPr/>
          </p:nvSpPr>
          <p:spPr>
            <a:xfrm>
              <a:off x="3942147" y="3421349"/>
              <a:ext cx="829609" cy="422833"/>
            </a:xfrm>
            <a:prstGeom prst="roundRect">
              <a:avLst/>
            </a:prstGeom>
            <a:solidFill>
              <a:srgbClr val="0039A6"/>
            </a:solidFill>
            <a:ln w="19050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sz="1733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57%</a:t>
              </a:r>
            </a:p>
          </p:txBody>
        </p:sp>
        <p:sp>
          <p:nvSpPr>
            <p:cNvPr id="33" name="32 Rectángulo redondeado"/>
            <p:cNvSpPr/>
            <p:nvPr/>
          </p:nvSpPr>
          <p:spPr>
            <a:xfrm>
              <a:off x="3942147" y="3893164"/>
              <a:ext cx="829609" cy="422833"/>
            </a:xfrm>
            <a:prstGeom prst="roundRect">
              <a:avLst/>
            </a:prstGeom>
            <a:solidFill>
              <a:srgbClr val="0039A6"/>
            </a:solidFill>
            <a:ln w="19050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sz="1733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27%</a:t>
              </a:r>
            </a:p>
          </p:txBody>
        </p:sp>
        <p:sp>
          <p:nvSpPr>
            <p:cNvPr id="34" name="33 Rectángulo redondeado"/>
            <p:cNvSpPr/>
            <p:nvPr/>
          </p:nvSpPr>
          <p:spPr>
            <a:xfrm>
              <a:off x="3942147" y="4364979"/>
              <a:ext cx="829609" cy="422833"/>
            </a:xfrm>
            <a:prstGeom prst="roundRect">
              <a:avLst/>
            </a:prstGeom>
            <a:solidFill>
              <a:srgbClr val="0039A6"/>
            </a:solidFill>
            <a:ln w="19050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sz="1733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50%</a:t>
              </a:r>
            </a:p>
          </p:txBody>
        </p:sp>
        <p:sp>
          <p:nvSpPr>
            <p:cNvPr id="35" name="34 Rectángulo redondeado"/>
            <p:cNvSpPr/>
            <p:nvPr/>
          </p:nvSpPr>
          <p:spPr>
            <a:xfrm>
              <a:off x="3936139" y="2348880"/>
              <a:ext cx="829609" cy="542783"/>
            </a:xfrm>
            <a:prstGeom prst="roundRect">
              <a:avLst/>
            </a:prstGeom>
            <a:solidFill>
              <a:srgbClr val="009B3A"/>
            </a:solidFill>
            <a:ln w="19050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P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s-PE" sz="1733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%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30306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1 Título"/>
          <p:cNvSpPr txBox="1">
            <a:spLocks/>
          </p:cNvSpPr>
          <p:nvPr/>
        </p:nvSpPr>
        <p:spPr>
          <a:xfrm>
            <a:off x="622052" y="330226"/>
            <a:ext cx="10654208" cy="794519"/>
          </a:xfrm>
          <a:prstGeom prst="rect">
            <a:avLst/>
          </a:prstGeom>
        </p:spPr>
        <p:txBody>
          <a:bodyPr vert="horz" lIns="121920" tIns="60960" rIns="121920" bIns="6096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Omnes Bold" pitchFamily="50" charset="0"/>
                <a:ea typeface="+mj-ea"/>
                <a:cs typeface="+mj-cs"/>
              </a:defRPr>
            </a:lvl1pPr>
          </a:lstStyle>
          <a:p>
            <a:r>
              <a:rPr lang="es-PE" sz="3467" dirty="0">
                <a:solidFill>
                  <a:srgbClr val="0039A6"/>
                </a:solidFill>
                <a:latin typeface="Omnes Semibold"/>
              </a:rPr>
              <a:t>Resultados</a:t>
            </a:r>
          </a:p>
        </p:txBody>
      </p:sp>
      <p:sp>
        <p:nvSpPr>
          <p:cNvPr id="7" name="6 Rectángulo"/>
          <p:cNvSpPr/>
          <p:nvPr/>
        </p:nvSpPr>
        <p:spPr>
          <a:xfrm>
            <a:off x="236244" y="56359"/>
            <a:ext cx="1573211" cy="4800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sz="2400"/>
          </a:p>
        </p:txBody>
      </p:sp>
      <p:sp>
        <p:nvSpPr>
          <p:cNvPr id="92" name="91 Rectángulo"/>
          <p:cNvSpPr/>
          <p:nvPr/>
        </p:nvSpPr>
        <p:spPr>
          <a:xfrm>
            <a:off x="439444" y="66298"/>
            <a:ext cx="1573211" cy="4800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sz="2400"/>
          </a:p>
        </p:txBody>
      </p:sp>
      <p:sp>
        <p:nvSpPr>
          <p:cNvPr id="93" name="92 Rectángulo"/>
          <p:cNvSpPr/>
          <p:nvPr/>
        </p:nvSpPr>
        <p:spPr>
          <a:xfrm>
            <a:off x="115299" y="6102146"/>
            <a:ext cx="1573211" cy="7558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sz="2400"/>
          </a:p>
        </p:txBody>
      </p:sp>
      <p:sp>
        <p:nvSpPr>
          <p:cNvPr id="94" name="2 Marcador de contenido"/>
          <p:cNvSpPr txBox="1">
            <a:spLocks/>
          </p:cNvSpPr>
          <p:nvPr/>
        </p:nvSpPr>
        <p:spPr>
          <a:xfrm>
            <a:off x="622052" y="6117299"/>
            <a:ext cx="8681853" cy="614196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Omnes Regular" pitchFamily="50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charset="0"/>
              <a:buChar char="•"/>
            </a:pPr>
            <a:r>
              <a:rPr lang="es-PE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Diferencias porcentual del contacto efectivo entre el Nuevo Modelo y el Anterior </a:t>
            </a:r>
          </a:p>
          <a:p>
            <a:pPr>
              <a:buFont typeface="Arial" charset="0"/>
              <a:buChar char="•"/>
            </a:pPr>
            <a:r>
              <a:rPr lang="es-PE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Tamaños de muestra de las gestiones TC 45%, EC 60%, CON 50%, PP 60% y CD 65% </a:t>
            </a:r>
          </a:p>
          <a:p>
            <a:pPr>
              <a:buFont typeface="Arial" charset="0"/>
              <a:buChar char="•"/>
            </a:pPr>
            <a:r>
              <a:rPr lang="es-PE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Este es el escenario mas ácido porque la gestión actual está con el modelo anterior.</a:t>
            </a:r>
          </a:p>
          <a:p>
            <a:pPr>
              <a:buFont typeface="Arial" charset="0"/>
              <a:buChar char="•"/>
            </a:pPr>
            <a:endParaRPr lang="es-PE" sz="12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5" name="Group 24"/>
          <p:cNvGrpSpPr/>
          <p:nvPr/>
        </p:nvGrpSpPr>
        <p:grpSpPr>
          <a:xfrm>
            <a:off x="2116853" y="1572286"/>
            <a:ext cx="2506663" cy="4035425"/>
            <a:chOff x="2924175" y="1682750"/>
            <a:chExt cx="2506663" cy="4035425"/>
          </a:xfrm>
        </p:grpSpPr>
        <p:sp>
          <p:nvSpPr>
            <p:cNvPr id="66" name="Freeform 90"/>
            <p:cNvSpPr>
              <a:spLocks/>
            </p:cNvSpPr>
            <p:nvPr/>
          </p:nvSpPr>
          <p:spPr bwMode="auto">
            <a:xfrm>
              <a:off x="3730625" y="5511800"/>
              <a:ext cx="276225" cy="206375"/>
            </a:xfrm>
            <a:custGeom>
              <a:avLst/>
              <a:gdLst>
                <a:gd name="T0" fmla="*/ 0 w 699"/>
                <a:gd name="T1" fmla="*/ 2 h 520"/>
                <a:gd name="T2" fmla="*/ 0 w 699"/>
                <a:gd name="T3" fmla="*/ 520 h 520"/>
                <a:gd name="T4" fmla="*/ 691 w 699"/>
                <a:gd name="T5" fmla="*/ 520 h 520"/>
                <a:gd name="T6" fmla="*/ 694 w 699"/>
                <a:gd name="T7" fmla="*/ 516 h 520"/>
                <a:gd name="T8" fmla="*/ 699 w 699"/>
                <a:gd name="T9" fmla="*/ 492 h 520"/>
                <a:gd name="T10" fmla="*/ 696 w 699"/>
                <a:gd name="T11" fmla="*/ 466 h 520"/>
                <a:gd name="T12" fmla="*/ 684 w 699"/>
                <a:gd name="T13" fmla="*/ 433 h 520"/>
                <a:gd name="T14" fmla="*/ 657 w 699"/>
                <a:gd name="T15" fmla="*/ 394 h 520"/>
                <a:gd name="T16" fmla="*/ 612 w 699"/>
                <a:gd name="T17" fmla="*/ 353 h 520"/>
                <a:gd name="T18" fmla="*/ 543 w 699"/>
                <a:gd name="T19" fmla="*/ 306 h 520"/>
                <a:gd name="T20" fmla="*/ 497 w 699"/>
                <a:gd name="T21" fmla="*/ 282 h 520"/>
                <a:gd name="T22" fmla="*/ 237 w 699"/>
                <a:gd name="T23" fmla="*/ 152 h 520"/>
                <a:gd name="T24" fmla="*/ 230 w 699"/>
                <a:gd name="T25" fmla="*/ 0 h 520"/>
                <a:gd name="T26" fmla="*/ 0 w 699"/>
                <a:gd name="T27" fmla="*/ 2 h 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99" h="520">
                  <a:moveTo>
                    <a:pt x="0" y="2"/>
                  </a:moveTo>
                  <a:lnTo>
                    <a:pt x="0" y="520"/>
                  </a:lnTo>
                  <a:lnTo>
                    <a:pt x="691" y="520"/>
                  </a:lnTo>
                  <a:lnTo>
                    <a:pt x="694" y="516"/>
                  </a:lnTo>
                  <a:lnTo>
                    <a:pt x="699" y="492"/>
                  </a:lnTo>
                  <a:lnTo>
                    <a:pt x="696" y="466"/>
                  </a:lnTo>
                  <a:lnTo>
                    <a:pt x="684" y="433"/>
                  </a:lnTo>
                  <a:lnTo>
                    <a:pt x="657" y="394"/>
                  </a:lnTo>
                  <a:lnTo>
                    <a:pt x="612" y="353"/>
                  </a:lnTo>
                  <a:lnTo>
                    <a:pt x="543" y="306"/>
                  </a:lnTo>
                  <a:lnTo>
                    <a:pt x="497" y="282"/>
                  </a:lnTo>
                  <a:lnTo>
                    <a:pt x="237" y="152"/>
                  </a:lnTo>
                  <a:lnTo>
                    <a:pt x="230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j-lt"/>
              </a:endParaRPr>
            </a:p>
          </p:txBody>
        </p:sp>
        <p:sp>
          <p:nvSpPr>
            <p:cNvPr id="70" name="Freeform 91"/>
            <p:cNvSpPr>
              <a:spLocks/>
            </p:cNvSpPr>
            <p:nvPr/>
          </p:nvSpPr>
          <p:spPr bwMode="auto">
            <a:xfrm>
              <a:off x="3309938" y="5511800"/>
              <a:ext cx="277813" cy="206375"/>
            </a:xfrm>
            <a:custGeom>
              <a:avLst/>
              <a:gdLst>
                <a:gd name="T0" fmla="*/ 699 w 699"/>
                <a:gd name="T1" fmla="*/ 2 h 520"/>
                <a:gd name="T2" fmla="*/ 699 w 699"/>
                <a:gd name="T3" fmla="*/ 520 h 520"/>
                <a:gd name="T4" fmla="*/ 8 w 699"/>
                <a:gd name="T5" fmla="*/ 520 h 520"/>
                <a:gd name="T6" fmla="*/ 5 w 699"/>
                <a:gd name="T7" fmla="*/ 516 h 520"/>
                <a:gd name="T8" fmla="*/ 0 w 699"/>
                <a:gd name="T9" fmla="*/ 492 h 520"/>
                <a:gd name="T10" fmla="*/ 3 w 699"/>
                <a:gd name="T11" fmla="*/ 466 h 520"/>
                <a:gd name="T12" fmla="*/ 14 w 699"/>
                <a:gd name="T13" fmla="*/ 433 h 520"/>
                <a:gd name="T14" fmla="*/ 42 w 699"/>
                <a:gd name="T15" fmla="*/ 394 h 520"/>
                <a:gd name="T16" fmla="*/ 87 w 699"/>
                <a:gd name="T17" fmla="*/ 353 h 520"/>
                <a:gd name="T18" fmla="*/ 156 w 699"/>
                <a:gd name="T19" fmla="*/ 306 h 520"/>
                <a:gd name="T20" fmla="*/ 202 w 699"/>
                <a:gd name="T21" fmla="*/ 282 h 520"/>
                <a:gd name="T22" fmla="*/ 462 w 699"/>
                <a:gd name="T23" fmla="*/ 152 h 520"/>
                <a:gd name="T24" fmla="*/ 469 w 699"/>
                <a:gd name="T25" fmla="*/ 0 h 520"/>
                <a:gd name="T26" fmla="*/ 699 w 699"/>
                <a:gd name="T27" fmla="*/ 2 h 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99" h="520">
                  <a:moveTo>
                    <a:pt x="699" y="2"/>
                  </a:moveTo>
                  <a:lnTo>
                    <a:pt x="699" y="520"/>
                  </a:lnTo>
                  <a:lnTo>
                    <a:pt x="8" y="520"/>
                  </a:lnTo>
                  <a:lnTo>
                    <a:pt x="5" y="516"/>
                  </a:lnTo>
                  <a:lnTo>
                    <a:pt x="0" y="492"/>
                  </a:lnTo>
                  <a:lnTo>
                    <a:pt x="3" y="466"/>
                  </a:lnTo>
                  <a:lnTo>
                    <a:pt x="14" y="433"/>
                  </a:lnTo>
                  <a:lnTo>
                    <a:pt x="42" y="394"/>
                  </a:lnTo>
                  <a:lnTo>
                    <a:pt x="87" y="353"/>
                  </a:lnTo>
                  <a:lnTo>
                    <a:pt x="156" y="306"/>
                  </a:lnTo>
                  <a:lnTo>
                    <a:pt x="202" y="282"/>
                  </a:lnTo>
                  <a:lnTo>
                    <a:pt x="462" y="152"/>
                  </a:lnTo>
                  <a:lnTo>
                    <a:pt x="469" y="0"/>
                  </a:lnTo>
                  <a:lnTo>
                    <a:pt x="699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j-lt"/>
              </a:endParaRPr>
            </a:p>
          </p:txBody>
        </p:sp>
        <p:sp>
          <p:nvSpPr>
            <p:cNvPr id="73" name="Freeform 92"/>
            <p:cNvSpPr>
              <a:spLocks/>
            </p:cNvSpPr>
            <p:nvPr/>
          </p:nvSpPr>
          <p:spPr bwMode="auto">
            <a:xfrm>
              <a:off x="3389313" y="3548063"/>
              <a:ext cx="542925" cy="2016125"/>
            </a:xfrm>
            <a:custGeom>
              <a:avLst/>
              <a:gdLst>
                <a:gd name="T0" fmla="*/ 0 w 1368"/>
                <a:gd name="T1" fmla="*/ 0 h 5080"/>
                <a:gd name="T2" fmla="*/ 148 w 1368"/>
                <a:gd name="T3" fmla="*/ 5080 h 5080"/>
                <a:gd name="T4" fmla="*/ 569 w 1368"/>
                <a:gd name="T5" fmla="*/ 5080 h 5080"/>
                <a:gd name="T6" fmla="*/ 697 w 1368"/>
                <a:gd name="T7" fmla="*/ 919 h 5080"/>
                <a:gd name="T8" fmla="*/ 763 w 1368"/>
                <a:gd name="T9" fmla="*/ 5080 h 5080"/>
                <a:gd name="T10" fmla="*/ 1184 w 1368"/>
                <a:gd name="T11" fmla="*/ 5080 h 5080"/>
                <a:gd name="T12" fmla="*/ 1368 w 1368"/>
                <a:gd name="T13" fmla="*/ 0 h 5080"/>
                <a:gd name="T14" fmla="*/ 0 w 1368"/>
                <a:gd name="T15" fmla="*/ 0 h 50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68" h="5080">
                  <a:moveTo>
                    <a:pt x="0" y="0"/>
                  </a:moveTo>
                  <a:lnTo>
                    <a:pt x="148" y="5080"/>
                  </a:lnTo>
                  <a:lnTo>
                    <a:pt x="569" y="5080"/>
                  </a:lnTo>
                  <a:lnTo>
                    <a:pt x="697" y="919"/>
                  </a:lnTo>
                  <a:lnTo>
                    <a:pt x="763" y="5080"/>
                  </a:lnTo>
                  <a:lnTo>
                    <a:pt x="1184" y="5080"/>
                  </a:lnTo>
                  <a:lnTo>
                    <a:pt x="136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932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j-lt"/>
              </a:endParaRPr>
            </a:p>
          </p:txBody>
        </p:sp>
        <p:sp>
          <p:nvSpPr>
            <p:cNvPr id="74" name="Freeform 93"/>
            <p:cNvSpPr>
              <a:spLocks/>
            </p:cNvSpPr>
            <p:nvPr/>
          </p:nvSpPr>
          <p:spPr bwMode="auto">
            <a:xfrm>
              <a:off x="4703763" y="2887663"/>
              <a:ext cx="1588" cy="141288"/>
            </a:xfrm>
            <a:custGeom>
              <a:avLst/>
              <a:gdLst>
                <a:gd name="T0" fmla="*/ 0 w 4"/>
                <a:gd name="T1" fmla="*/ 358 h 358"/>
                <a:gd name="T2" fmla="*/ 0 w 4"/>
                <a:gd name="T3" fmla="*/ 4 h 358"/>
                <a:gd name="T4" fmla="*/ 4 w 4"/>
                <a:gd name="T5" fmla="*/ 0 h 358"/>
                <a:gd name="T6" fmla="*/ 4 w 4"/>
                <a:gd name="T7" fmla="*/ 354 h 358"/>
                <a:gd name="T8" fmla="*/ 3 w 4"/>
                <a:gd name="T9" fmla="*/ 357 h 358"/>
                <a:gd name="T10" fmla="*/ 0 w 4"/>
                <a:gd name="T11" fmla="*/ 358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358">
                  <a:moveTo>
                    <a:pt x="0" y="358"/>
                  </a:moveTo>
                  <a:lnTo>
                    <a:pt x="0" y="4"/>
                  </a:lnTo>
                  <a:lnTo>
                    <a:pt x="4" y="0"/>
                  </a:lnTo>
                  <a:lnTo>
                    <a:pt x="4" y="354"/>
                  </a:lnTo>
                  <a:lnTo>
                    <a:pt x="3" y="357"/>
                  </a:lnTo>
                  <a:lnTo>
                    <a:pt x="0" y="358"/>
                  </a:lnTo>
                  <a:close/>
                </a:path>
              </a:pathLst>
            </a:custGeom>
            <a:solidFill>
              <a:srgbClr val="5C6D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j-lt"/>
              </a:endParaRPr>
            </a:p>
          </p:txBody>
        </p:sp>
        <p:sp>
          <p:nvSpPr>
            <p:cNvPr id="75" name="Freeform 95"/>
            <p:cNvSpPr>
              <a:spLocks/>
            </p:cNvSpPr>
            <p:nvPr/>
          </p:nvSpPr>
          <p:spPr bwMode="auto">
            <a:xfrm>
              <a:off x="3387725" y="3471863"/>
              <a:ext cx="547688" cy="76200"/>
            </a:xfrm>
            <a:custGeom>
              <a:avLst/>
              <a:gdLst>
                <a:gd name="T0" fmla="*/ 1380 w 1380"/>
                <a:gd name="T1" fmla="*/ 0 h 196"/>
                <a:gd name="T2" fmla="*/ 0 w 1380"/>
                <a:gd name="T3" fmla="*/ 0 h 196"/>
                <a:gd name="T4" fmla="*/ 5 w 1380"/>
                <a:gd name="T5" fmla="*/ 196 h 196"/>
                <a:gd name="T6" fmla="*/ 1373 w 1380"/>
                <a:gd name="T7" fmla="*/ 196 h 196"/>
                <a:gd name="T8" fmla="*/ 1380 w 1380"/>
                <a:gd name="T9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80" h="196">
                  <a:moveTo>
                    <a:pt x="1380" y="0"/>
                  </a:moveTo>
                  <a:lnTo>
                    <a:pt x="0" y="0"/>
                  </a:lnTo>
                  <a:lnTo>
                    <a:pt x="5" y="196"/>
                  </a:lnTo>
                  <a:lnTo>
                    <a:pt x="1373" y="196"/>
                  </a:lnTo>
                  <a:lnTo>
                    <a:pt x="1380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j-lt"/>
              </a:endParaRPr>
            </a:p>
          </p:txBody>
        </p:sp>
        <p:sp>
          <p:nvSpPr>
            <p:cNvPr id="76" name="Freeform 96"/>
            <p:cNvSpPr>
              <a:spLocks/>
            </p:cNvSpPr>
            <p:nvPr/>
          </p:nvSpPr>
          <p:spPr bwMode="auto">
            <a:xfrm>
              <a:off x="3308350" y="2473325"/>
              <a:ext cx="276225" cy="1401763"/>
            </a:xfrm>
            <a:custGeom>
              <a:avLst/>
              <a:gdLst>
                <a:gd name="T0" fmla="*/ 0 w 696"/>
                <a:gd name="T1" fmla="*/ 375 h 3534"/>
                <a:gd name="T2" fmla="*/ 92 w 696"/>
                <a:gd name="T3" fmla="*/ 3513 h 3534"/>
                <a:gd name="T4" fmla="*/ 626 w 696"/>
                <a:gd name="T5" fmla="*/ 3534 h 3534"/>
                <a:gd name="T6" fmla="*/ 642 w 696"/>
                <a:gd name="T7" fmla="*/ 636 h 3534"/>
                <a:gd name="T8" fmla="*/ 696 w 696"/>
                <a:gd name="T9" fmla="*/ 0 h 3534"/>
                <a:gd name="T10" fmla="*/ 0 w 696"/>
                <a:gd name="T11" fmla="*/ 375 h 35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96" h="3534">
                  <a:moveTo>
                    <a:pt x="0" y="375"/>
                  </a:moveTo>
                  <a:lnTo>
                    <a:pt x="92" y="3513"/>
                  </a:lnTo>
                  <a:lnTo>
                    <a:pt x="626" y="3534"/>
                  </a:lnTo>
                  <a:lnTo>
                    <a:pt x="642" y="636"/>
                  </a:lnTo>
                  <a:lnTo>
                    <a:pt x="696" y="0"/>
                  </a:lnTo>
                  <a:lnTo>
                    <a:pt x="0" y="375"/>
                  </a:lnTo>
                  <a:close/>
                </a:path>
              </a:pathLst>
            </a:custGeom>
            <a:solidFill>
              <a:srgbClr val="111B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j-lt"/>
              </a:endParaRPr>
            </a:p>
          </p:txBody>
        </p:sp>
        <p:sp>
          <p:nvSpPr>
            <p:cNvPr id="78" name="Freeform 97"/>
            <p:cNvSpPr>
              <a:spLocks/>
            </p:cNvSpPr>
            <p:nvPr/>
          </p:nvSpPr>
          <p:spPr bwMode="auto">
            <a:xfrm>
              <a:off x="3559175" y="2462213"/>
              <a:ext cx="223838" cy="1006475"/>
            </a:xfrm>
            <a:custGeom>
              <a:avLst/>
              <a:gdLst>
                <a:gd name="T0" fmla="*/ 262 w 565"/>
                <a:gd name="T1" fmla="*/ 0 h 2536"/>
                <a:gd name="T2" fmla="*/ 94 w 565"/>
                <a:gd name="T3" fmla="*/ 41 h 2536"/>
                <a:gd name="T4" fmla="*/ 0 w 565"/>
                <a:gd name="T5" fmla="*/ 162 h 2536"/>
                <a:gd name="T6" fmla="*/ 0 w 565"/>
                <a:gd name="T7" fmla="*/ 2536 h 2536"/>
                <a:gd name="T8" fmla="*/ 565 w 565"/>
                <a:gd name="T9" fmla="*/ 2536 h 2536"/>
                <a:gd name="T10" fmla="*/ 558 w 565"/>
                <a:gd name="T11" fmla="*/ 162 h 2536"/>
                <a:gd name="T12" fmla="*/ 437 w 565"/>
                <a:gd name="T13" fmla="*/ 35 h 2536"/>
                <a:gd name="T14" fmla="*/ 262 w 565"/>
                <a:gd name="T15" fmla="*/ 0 h 2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5" h="2536">
                  <a:moveTo>
                    <a:pt x="262" y="0"/>
                  </a:moveTo>
                  <a:lnTo>
                    <a:pt x="94" y="41"/>
                  </a:lnTo>
                  <a:lnTo>
                    <a:pt x="0" y="162"/>
                  </a:lnTo>
                  <a:lnTo>
                    <a:pt x="0" y="2536"/>
                  </a:lnTo>
                  <a:lnTo>
                    <a:pt x="565" y="2536"/>
                  </a:lnTo>
                  <a:lnTo>
                    <a:pt x="558" y="162"/>
                  </a:lnTo>
                  <a:lnTo>
                    <a:pt x="437" y="35"/>
                  </a:lnTo>
                  <a:lnTo>
                    <a:pt x="262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j-lt"/>
              </a:endParaRPr>
            </a:p>
          </p:txBody>
        </p:sp>
        <p:sp>
          <p:nvSpPr>
            <p:cNvPr id="80" name="Freeform 98"/>
            <p:cNvSpPr>
              <a:spLocks/>
            </p:cNvSpPr>
            <p:nvPr/>
          </p:nvSpPr>
          <p:spPr bwMode="auto">
            <a:xfrm>
              <a:off x="3619500" y="2489200"/>
              <a:ext cx="92075" cy="120650"/>
            </a:xfrm>
            <a:custGeom>
              <a:avLst/>
              <a:gdLst>
                <a:gd name="T0" fmla="*/ 111 w 232"/>
                <a:gd name="T1" fmla="*/ 0 h 305"/>
                <a:gd name="T2" fmla="*/ 0 w 232"/>
                <a:gd name="T3" fmla="*/ 171 h 305"/>
                <a:gd name="T4" fmla="*/ 71 w 232"/>
                <a:gd name="T5" fmla="*/ 305 h 305"/>
                <a:gd name="T6" fmla="*/ 155 w 232"/>
                <a:gd name="T7" fmla="*/ 305 h 305"/>
                <a:gd name="T8" fmla="*/ 232 w 232"/>
                <a:gd name="T9" fmla="*/ 171 h 305"/>
                <a:gd name="T10" fmla="*/ 111 w 232"/>
                <a:gd name="T11" fmla="*/ 0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2" h="305">
                  <a:moveTo>
                    <a:pt x="111" y="0"/>
                  </a:moveTo>
                  <a:lnTo>
                    <a:pt x="0" y="171"/>
                  </a:lnTo>
                  <a:lnTo>
                    <a:pt x="71" y="305"/>
                  </a:lnTo>
                  <a:lnTo>
                    <a:pt x="155" y="305"/>
                  </a:lnTo>
                  <a:lnTo>
                    <a:pt x="232" y="171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rgbClr val="FE5A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j-lt"/>
              </a:endParaRPr>
            </a:p>
          </p:txBody>
        </p:sp>
        <p:sp>
          <p:nvSpPr>
            <p:cNvPr id="85" name="Freeform 99"/>
            <p:cNvSpPr>
              <a:spLocks/>
            </p:cNvSpPr>
            <p:nvPr/>
          </p:nvSpPr>
          <p:spPr bwMode="auto">
            <a:xfrm>
              <a:off x="3573463" y="2432050"/>
              <a:ext cx="196850" cy="150813"/>
            </a:xfrm>
            <a:custGeom>
              <a:avLst/>
              <a:gdLst>
                <a:gd name="T0" fmla="*/ 85 w 499"/>
                <a:gd name="T1" fmla="*/ 0 h 380"/>
                <a:gd name="T2" fmla="*/ 387 w 499"/>
                <a:gd name="T3" fmla="*/ 0 h 380"/>
                <a:gd name="T4" fmla="*/ 499 w 499"/>
                <a:gd name="T5" fmla="*/ 203 h 380"/>
                <a:gd name="T6" fmla="*/ 345 w 499"/>
                <a:gd name="T7" fmla="*/ 373 h 380"/>
                <a:gd name="T8" fmla="*/ 232 w 499"/>
                <a:gd name="T9" fmla="*/ 190 h 380"/>
                <a:gd name="T10" fmla="*/ 113 w 499"/>
                <a:gd name="T11" fmla="*/ 380 h 380"/>
                <a:gd name="T12" fmla="*/ 0 w 499"/>
                <a:gd name="T13" fmla="*/ 218 h 380"/>
                <a:gd name="T14" fmla="*/ 85 w 499"/>
                <a:gd name="T15" fmla="*/ 0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99" h="380">
                  <a:moveTo>
                    <a:pt x="85" y="0"/>
                  </a:moveTo>
                  <a:lnTo>
                    <a:pt x="387" y="0"/>
                  </a:lnTo>
                  <a:lnTo>
                    <a:pt x="499" y="203"/>
                  </a:lnTo>
                  <a:lnTo>
                    <a:pt x="345" y="373"/>
                  </a:lnTo>
                  <a:lnTo>
                    <a:pt x="232" y="190"/>
                  </a:lnTo>
                  <a:lnTo>
                    <a:pt x="113" y="380"/>
                  </a:lnTo>
                  <a:lnTo>
                    <a:pt x="0" y="218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j-lt"/>
              </a:endParaRPr>
            </a:p>
          </p:txBody>
        </p:sp>
        <p:sp>
          <p:nvSpPr>
            <p:cNvPr id="86" name="Freeform 100"/>
            <p:cNvSpPr>
              <a:spLocks/>
            </p:cNvSpPr>
            <p:nvPr/>
          </p:nvSpPr>
          <p:spPr bwMode="auto">
            <a:xfrm>
              <a:off x="3624263" y="2351088"/>
              <a:ext cx="85725" cy="138113"/>
            </a:xfrm>
            <a:custGeom>
              <a:avLst/>
              <a:gdLst>
                <a:gd name="T0" fmla="*/ 0 w 217"/>
                <a:gd name="T1" fmla="*/ 28 h 346"/>
                <a:gd name="T2" fmla="*/ 0 w 217"/>
                <a:gd name="T3" fmla="*/ 259 h 346"/>
                <a:gd name="T4" fmla="*/ 101 w 217"/>
                <a:gd name="T5" fmla="*/ 346 h 346"/>
                <a:gd name="T6" fmla="*/ 217 w 217"/>
                <a:gd name="T7" fmla="*/ 259 h 346"/>
                <a:gd name="T8" fmla="*/ 217 w 217"/>
                <a:gd name="T9" fmla="*/ 0 h 346"/>
                <a:gd name="T10" fmla="*/ 189 w 217"/>
                <a:gd name="T11" fmla="*/ 8 h 346"/>
                <a:gd name="T12" fmla="*/ 67 w 217"/>
                <a:gd name="T13" fmla="*/ 34 h 346"/>
                <a:gd name="T14" fmla="*/ 20 w 217"/>
                <a:gd name="T15" fmla="*/ 37 h 346"/>
                <a:gd name="T16" fmla="*/ 1 w 217"/>
                <a:gd name="T17" fmla="*/ 34 h 346"/>
                <a:gd name="T18" fmla="*/ 0 w 217"/>
                <a:gd name="T19" fmla="*/ 28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" h="346">
                  <a:moveTo>
                    <a:pt x="0" y="28"/>
                  </a:moveTo>
                  <a:lnTo>
                    <a:pt x="0" y="259"/>
                  </a:lnTo>
                  <a:lnTo>
                    <a:pt x="101" y="346"/>
                  </a:lnTo>
                  <a:lnTo>
                    <a:pt x="217" y="259"/>
                  </a:lnTo>
                  <a:lnTo>
                    <a:pt x="217" y="0"/>
                  </a:lnTo>
                  <a:lnTo>
                    <a:pt x="189" y="8"/>
                  </a:lnTo>
                  <a:lnTo>
                    <a:pt x="67" y="34"/>
                  </a:lnTo>
                  <a:lnTo>
                    <a:pt x="20" y="37"/>
                  </a:lnTo>
                  <a:lnTo>
                    <a:pt x="1" y="34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rgbClr val="D9AA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j-lt"/>
              </a:endParaRPr>
            </a:p>
          </p:txBody>
        </p:sp>
        <p:sp>
          <p:nvSpPr>
            <p:cNvPr id="87" name="Freeform 101"/>
            <p:cNvSpPr>
              <a:spLocks/>
            </p:cNvSpPr>
            <p:nvPr/>
          </p:nvSpPr>
          <p:spPr bwMode="auto">
            <a:xfrm>
              <a:off x="3619500" y="2584450"/>
              <a:ext cx="84138" cy="812800"/>
            </a:xfrm>
            <a:custGeom>
              <a:avLst/>
              <a:gdLst>
                <a:gd name="T0" fmla="*/ 84 w 211"/>
                <a:gd name="T1" fmla="*/ 0 h 2045"/>
                <a:gd name="T2" fmla="*/ 0 w 211"/>
                <a:gd name="T3" fmla="*/ 1926 h 2045"/>
                <a:gd name="T4" fmla="*/ 98 w 211"/>
                <a:gd name="T5" fmla="*/ 2045 h 2045"/>
                <a:gd name="T6" fmla="*/ 211 w 211"/>
                <a:gd name="T7" fmla="*/ 1920 h 2045"/>
                <a:gd name="T8" fmla="*/ 147 w 211"/>
                <a:gd name="T9" fmla="*/ 0 h 2045"/>
                <a:gd name="T10" fmla="*/ 84 w 211"/>
                <a:gd name="T11" fmla="*/ 0 h 2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1" h="2045">
                  <a:moveTo>
                    <a:pt x="84" y="0"/>
                  </a:moveTo>
                  <a:lnTo>
                    <a:pt x="0" y="1926"/>
                  </a:lnTo>
                  <a:lnTo>
                    <a:pt x="98" y="2045"/>
                  </a:lnTo>
                  <a:lnTo>
                    <a:pt x="211" y="1920"/>
                  </a:lnTo>
                  <a:lnTo>
                    <a:pt x="147" y="0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E5A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j-lt"/>
              </a:endParaRPr>
            </a:p>
          </p:txBody>
        </p:sp>
        <p:sp>
          <p:nvSpPr>
            <p:cNvPr id="89" name="Freeform 102"/>
            <p:cNvSpPr>
              <a:spLocks/>
            </p:cNvSpPr>
            <p:nvPr/>
          </p:nvSpPr>
          <p:spPr bwMode="auto">
            <a:xfrm>
              <a:off x="3757613" y="2481263"/>
              <a:ext cx="273050" cy="1398588"/>
            </a:xfrm>
            <a:custGeom>
              <a:avLst/>
              <a:gdLst>
                <a:gd name="T0" fmla="*/ 689 w 689"/>
                <a:gd name="T1" fmla="*/ 348 h 3524"/>
                <a:gd name="T2" fmla="*/ 0 w 689"/>
                <a:gd name="T3" fmla="*/ 0 h 3524"/>
                <a:gd name="T4" fmla="*/ 55 w 689"/>
                <a:gd name="T5" fmla="*/ 621 h 3524"/>
                <a:gd name="T6" fmla="*/ 0 w 689"/>
                <a:gd name="T7" fmla="*/ 3524 h 3524"/>
                <a:gd name="T8" fmla="*/ 634 w 689"/>
                <a:gd name="T9" fmla="*/ 3480 h 3524"/>
                <a:gd name="T10" fmla="*/ 689 w 689"/>
                <a:gd name="T11" fmla="*/ 348 h 3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89" h="3524">
                  <a:moveTo>
                    <a:pt x="689" y="348"/>
                  </a:moveTo>
                  <a:lnTo>
                    <a:pt x="0" y="0"/>
                  </a:lnTo>
                  <a:lnTo>
                    <a:pt x="55" y="621"/>
                  </a:lnTo>
                  <a:lnTo>
                    <a:pt x="0" y="3524"/>
                  </a:lnTo>
                  <a:lnTo>
                    <a:pt x="634" y="3480"/>
                  </a:lnTo>
                  <a:lnTo>
                    <a:pt x="689" y="348"/>
                  </a:lnTo>
                  <a:close/>
                </a:path>
              </a:pathLst>
            </a:custGeom>
            <a:solidFill>
              <a:srgbClr val="111B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j-lt"/>
              </a:endParaRPr>
            </a:p>
          </p:txBody>
        </p:sp>
        <p:sp>
          <p:nvSpPr>
            <p:cNvPr id="90" name="Freeform 103"/>
            <p:cNvSpPr>
              <a:spLocks/>
            </p:cNvSpPr>
            <p:nvPr/>
          </p:nvSpPr>
          <p:spPr bwMode="auto">
            <a:xfrm>
              <a:off x="3451225" y="2473325"/>
              <a:ext cx="133350" cy="1073150"/>
            </a:xfrm>
            <a:custGeom>
              <a:avLst/>
              <a:gdLst>
                <a:gd name="T0" fmla="*/ 334 w 334"/>
                <a:gd name="T1" fmla="*/ 0 h 2704"/>
                <a:gd name="T2" fmla="*/ 248 w 334"/>
                <a:gd name="T3" fmla="*/ 56 h 2704"/>
                <a:gd name="T4" fmla="*/ 107 w 334"/>
                <a:gd name="T5" fmla="*/ 255 h 2704"/>
                <a:gd name="T6" fmla="*/ 140 w 334"/>
                <a:gd name="T7" fmla="*/ 462 h 2704"/>
                <a:gd name="T8" fmla="*/ 3 w 334"/>
                <a:gd name="T9" fmla="*/ 524 h 2704"/>
                <a:gd name="T10" fmla="*/ 1 w 334"/>
                <a:gd name="T11" fmla="*/ 535 h 2704"/>
                <a:gd name="T12" fmla="*/ 0 w 334"/>
                <a:gd name="T13" fmla="*/ 537 h 2704"/>
                <a:gd name="T14" fmla="*/ 267 w 334"/>
                <a:gd name="T15" fmla="*/ 2704 h 2704"/>
                <a:gd name="T16" fmla="*/ 280 w 334"/>
                <a:gd name="T17" fmla="*/ 636 h 2704"/>
                <a:gd name="T18" fmla="*/ 334 w 334"/>
                <a:gd name="T19" fmla="*/ 0 h 27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4" h="2704">
                  <a:moveTo>
                    <a:pt x="334" y="0"/>
                  </a:moveTo>
                  <a:lnTo>
                    <a:pt x="248" y="56"/>
                  </a:lnTo>
                  <a:lnTo>
                    <a:pt x="107" y="255"/>
                  </a:lnTo>
                  <a:lnTo>
                    <a:pt x="140" y="462"/>
                  </a:lnTo>
                  <a:lnTo>
                    <a:pt x="3" y="524"/>
                  </a:lnTo>
                  <a:lnTo>
                    <a:pt x="1" y="535"/>
                  </a:lnTo>
                  <a:lnTo>
                    <a:pt x="0" y="537"/>
                  </a:lnTo>
                  <a:lnTo>
                    <a:pt x="267" y="2704"/>
                  </a:lnTo>
                  <a:lnTo>
                    <a:pt x="280" y="636"/>
                  </a:lnTo>
                  <a:lnTo>
                    <a:pt x="334" y="0"/>
                  </a:lnTo>
                  <a:close/>
                </a:path>
              </a:pathLst>
            </a:custGeom>
            <a:solidFill>
              <a:srgbClr val="4148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j-lt"/>
              </a:endParaRPr>
            </a:p>
          </p:txBody>
        </p:sp>
        <p:sp>
          <p:nvSpPr>
            <p:cNvPr id="91" name="Freeform 104"/>
            <p:cNvSpPr>
              <a:spLocks/>
            </p:cNvSpPr>
            <p:nvPr/>
          </p:nvSpPr>
          <p:spPr bwMode="auto">
            <a:xfrm>
              <a:off x="3751263" y="2471738"/>
              <a:ext cx="134938" cy="1077913"/>
            </a:xfrm>
            <a:custGeom>
              <a:avLst/>
              <a:gdLst>
                <a:gd name="T0" fmla="*/ 0 w 340"/>
                <a:gd name="T1" fmla="*/ 0 h 2716"/>
                <a:gd name="T2" fmla="*/ 92 w 340"/>
                <a:gd name="T3" fmla="*/ 59 h 2716"/>
                <a:gd name="T4" fmla="*/ 232 w 340"/>
                <a:gd name="T5" fmla="*/ 258 h 2716"/>
                <a:gd name="T6" fmla="*/ 200 w 340"/>
                <a:gd name="T7" fmla="*/ 465 h 2716"/>
                <a:gd name="T8" fmla="*/ 336 w 340"/>
                <a:gd name="T9" fmla="*/ 527 h 2716"/>
                <a:gd name="T10" fmla="*/ 340 w 340"/>
                <a:gd name="T11" fmla="*/ 538 h 2716"/>
                <a:gd name="T12" fmla="*/ 340 w 340"/>
                <a:gd name="T13" fmla="*/ 540 h 2716"/>
                <a:gd name="T14" fmla="*/ 16 w 340"/>
                <a:gd name="T15" fmla="*/ 2716 h 2716"/>
                <a:gd name="T16" fmla="*/ 61 w 340"/>
                <a:gd name="T17" fmla="*/ 639 h 2716"/>
                <a:gd name="T18" fmla="*/ 0 w 340"/>
                <a:gd name="T19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0" h="2716">
                  <a:moveTo>
                    <a:pt x="0" y="0"/>
                  </a:moveTo>
                  <a:lnTo>
                    <a:pt x="92" y="59"/>
                  </a:lnTo>
                  <a:lnTo>
                    <a:pt x="232" y="258"/>
                  </a:lnTo>
                  <a:lnTo>
                    <a:pt x="200" y="465"/>
                  </a:lnTo>
                  <a:lnTo>
                    <a:pt x="336" y="527"/>
                  </a:lnTo>
                  <a:lnTo>
                    <a:pt x="340" y="538"/>
                  </a:lnTo>
                  <a:lnTo>
                    <a:pt x="340" y="540"/>
                  </a:lnTo>
                  <a:lnTo>
                    <a:pt x="16" y="2716"/>
                  </a:lnTo>
                  <a:lnTo>
                    <a:pt x="61" y="6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148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j-lt"/>
              </a:endParaRPr>
            </a:p>
          </p:txBody>
        </p:sp>
        <p:sp>
          <p:nvSpPr>
            <p:cNvPr id="96" name="Rectangle 105"/>
            <p:cNvSpPr>
              <a:spLocks noChangeArrowheads="1"/>
            </p:cNvSpPr>
            <p:nvPr/>
          </p:nvSpPr>
          <p:spPr bwMode="auto">
            <a:xfrm>
              <a:off x="3622675" y="3468688"/>
              <a:ext cx="93663" cy="7620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j-lt"/>
              </a:endParaRPr>
            </a:p>
          </p:txBody>
        </p:sp>
        <p:sp>
          <p:nvSpPr>
            <p:cNvPr id="97" name="Freeform 106"/>
            <p:cNvSpPr>
              <a:spLocks/>
            </p:cNvSpPr>
            <p:nvPr/>
          </p:nvSpPr>
          <p:spPr bwMode="auto">
            <a:xfrm>
              <a:off x="3203575" y="3549650"/>
              <a:ext cx="161925" cy="244475"/>
            </a:xfrm>
            <a:custGeom>
              <a:avLst/>
              <a:gdLst>
                <a:gd name="T0" fmla="*/ 129 w 410"/>
                <a:gd name="T1" fmla="*/ 0 h 616"/>
                <a:gd name="T2" fmla="*/ 180 w 410"/>
                <a:gd name="T3" fmla="*/ 33 h 616"/>
                <a:gd name="T4" fmla="*/ 256 w 410"/>
                <a:gd name="T5" fmla="*/ 91 h 616"/>
                <a:gd name="T6" fmla="*/ 303 w 410"/>
                <a:gd name="T7" fmla="*/ 136 h 616"/>
                <a:gd name="T8" fmla="*/ 343 w 410"/>
                <a:gd name="T9" fmla="*/ 184 h 616"/>
                <a:gd name="T10" fmla="*/ 377 w 410"/>
                <a:gd name="T11" fmla="*/ 237 h 616"/>
                <a:gd name="T12" fmla="*/ 400 w 410"/>
                <a:gd name="T13" fmla="*/ 295 h 616"/>
                <a:gd name="T14" fmla="*/ 410 w 410"/>
                <a:gd name="T15" fmla="*/ 357 h 616"/>
                <a:gd name="T16" fmla="*/ 410 w 410"/>
                <a:gd name="T17" fmla="*/ 389 h 616"/>
                <a:gd name="T18" fmla="*/ 407 w 410"/>
                <a:gd name="T19" fmla="*/ 441 h 616"/>
                <a:gd name="T20" fmla="*/ 392 w 410"/>
                <a:gd name="T21" fmla="*/ 498 h 616"/>
                <a:gd name="T22" fmla="*/ 378 w 410"/>
                <a:gd name="T23" fmla="*/ 528 h 616"/>
                <a:gd name="T24" fmla="*/ 357 w 410"/>
                <a:gd name="T25" fmla="*/ 551 h 616"/>
                <a:gd name="T26" fmla="*/ 330 w 410"/>
                <a:gd name="T27" fmla="*/ 569 h 616"/>
                <a:gd name="T28" fmla="*/ 277 w 410"/>
                <a:gd name="T29" fmla="*/ 591 h 616"/>
                <a:gd name="T30" fmla="*/ 226 w 410"/>
                <a:gd name="T31" fmla="*/ 606 h 616"/>
                <a:gd name="T32" fmla="*/ 207 w 410"/>
                <a:gd name="T33" fmla="*/ 609 h 616"/>
                <a:gd name="T34" fmla="*/ 154 w 410"/>
                <a:gd name="T35" fmla="*/ 616 h 616"/>
                <a:gd name="T36" fmla="*/ 99 w 410"/>
                <a:gd name="T37" fmla="*/ 613 h 616"/>
                <a:gd name="T38" fmla="*/ 64 w 410"/>
                <a:gd name="T39" fmla="*/ 600 h 616"/>
                <a:gd name="T40" fmla="*/ 46 w 410"/>
                <a:gd name="T41" fmla="*/ 585 h 616"/>
                <a:gd name="T42" fmla="*/ 40 w 410"/>
                <a:gd name="T43" fmla="*/ 576 h 616"/>
                <a:gd name="T44" fmla="*/ 31 w 410"/>
                <a:gd name="T45" fmla="*/ 559 h 616"/>
                <a:gd name="T46" fmla="*/ 25 w 410"/>
                <a:gd name="T47" fmla="*/ 533 h 616"/>
                <a:gd name="T48" fmla="*/ 29 w 410"/>
                <a:gd name="T49" fmla="*/ 516 h 616"/>
                <a:gd name="T50" fmla="*/ 41 w 410"/>
                <a:gd name="T51" fmla="*/ 504 h 616"/>
                <a:gd name="T52" fmla="*/ 92 w 410"/>
                <a:gd name="T53" fmla="*/ 492 h 616"/>
                <a:gd name="T54" fmla="*/ 129 w 410"/>
                <a:gd name="T55" fmla="*/ 486 h 616"/>
                <a:gd name="T56" fmla="*/ 145 w 410"/>
                <a:gd name="T57" fmla="*/ 480 h 616"/>
                <a:gd name="T58" fmla="*/ 173 w 410"/>
                <a:gd name="T59" fmla="*/ 453 h 616"/>
                <a:gd name="T60" fmla="*/ 188 w 410"/>
                <a:gd name="T61" fmla="*/ 415 h 616"/>
                <a:gd name="T62" fmla="*/ 182 w 410"/>
                <a:gd name="T63" fmla="*/ 384 h 616"/>
                <a:gd name="T64" fmla="*/ 171 w 410"/>
                <a:gd name="T65" fmla="*/ 366 h 616"/>
                <a:gd name="T66" fmla="*/ 162 w 410"/>
                <a:gd name="T67" fmla="*/ 357 h 616"/>
                <a:gd name="T68" fmla="*/ 141 w 410"/>
                <a:gd name="T69" fmla="*/ 339 h 616"/>
                <a:gd name="T70" fmla="*/ 111 w 410"/>
                <a:gd name="T71" fmla="*/ 307 h 616"/>
                <a:gd name="T72" fmla="*/ 86 w 410"/>
                <a:gd name="T73" fmla="*/ 267 h 616"/>
                <a:gd name="T74" fmla="*/ 68 w 410"/>
                <a:gd name="T75" fmla="*/ 213 h 616"/>
                <a:gd name="T76" fmla="*/ 35 w 410"/>
                <a:gd name="T77" fmla="*/ 144 h 616"/>
                <a:gd name="T78" fmla="*/ 0 w 410"/>
                <a:gd name="T79" fmla="*/ 98 h 616"/>
                <a:gd name="T80" fmla="*/ 24 w 410"/>
                <a:gd name="T81" fmla="*/ 82 h 616"/>
                <a:gd name="T82" fmla="*/ 68 w 410"/>
                <a:gd name="T83" fmla="*/ 43 h 616"/>
                <a:gd name="T84" fmla="*/ 86 w 410"/>
                <a:gd name="T85" fmla="*/ 20 h 616"/>
                <a:gd name="T86" fmla="*/ 95 w 410"/>
                <a:gd name="T87" fmla="*/ 31 h 616"/>
                <a:gd name="T88" fmla="*/ 108 w 410"/>
                <a:gd name="T89" fmla="*/ 34 h 616"/>
                <a:gd name="T90" fmla="*/ 120 w 410"/>
                <a:gd name="T91" fmla="*/ 18 h 616"/>
                <a:gd name="T92" fmla="*/ 129 w 410"/>
                <a:gd name="T93" fmla="*/ 0 h 6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10" h="616">
                  <a:moveTo>
                    <a:pt x="129" y="0"/>
                  </a:moveTo>
                  <a:lnTo>
                    <a:pt x="180" y="33"/>
                  </a:lnTo>
                  <a:lnTo>
                    <a:pt x="256" y="91"/>
                  </a:lnTo>
                  <a:lnTo>
                    <a:pt x="303" y="136"/>
                  </a:lnTo>
                  <a:lnTo>
                    <a:pt x="343" y="184"/>
                  </a:lnTo>
                  <a:lnTo>
                    <a:pt x="377" y="237"/>
                  </a:lnTo>
                  <a:lnTo>
                    <a:pt x="400" y="295"/>
                  </a:lnTo>
                  <a:lnTo>
                    <a:pt x="410" y="357"/>
                  </a:lnTo>
                  <a:lnTo>
                    <a:pt x="410" y="389"/>
                  </a:lnTo>
                  <a:lnTo>
                    <a:pt x="407" y="441"/>
                  </a:lnTo>
                  <a:lnTo>
                    <a:pt x="392" y="498"/>
                  </a:lnTo>
                  <a:lnTo>
                    <a:pt x="378" y="528"/>
                  </a:lnTo>
                  <a:lnTo>
                    <a:pt x="357" y="551"/>
                  </a:lnTo>
                  <a:lnTo>
                    <a:pt x="330" y="569"/>
                  </a:lnTo>
                  <a:lnTo>
                    <a:pt x="277" y="591"/>
                  </a:lnTo>
                  <a:lnTo>
                    <a:pt x="226" y="606"/>
                  </a:lnTo>
                  <a:lnTo>
                    <a:pt x="207" y="609"/>
                  </a:lnTo>
                  <a:lnTo>
                    <a:pt x="154" y="616"/>
                  </a:lnTo>
                  <a:lnTo>
                    <a:pt x="99" y="613"/>
                  </a:lnTo>
                  <a:lnTo>
                    <a:pt x="64" y="600"/>
                  </a:lnTo>
                  <a:lnTo>
                    <a:pt x="46" y="585"/>
                  </a:lnTo>
                  <a:lnTo>
                    <a:pt x="40" y="576"/>
                  </a:lnTo>
                  <a:lnTo>
                    <a:pt x="31" y="559"/>
                  </a:lnTo>
                  <a:lnTo>
                    <a:pt x="25" y="533"/>
                  </a:lnTo>
                  <a:lnTo>
                    <a:pt x="29" y="516"/>
                  </a:lnTo>
                  <a:lnTo>
                    <a:pt x="41" y="504"/>
                  </a:lnTo>
                  <a:lnTo>
                    <a:pt x="92" y="492"/>
                  </a:lnTo>
                  <a:lnTo>
                    <a:pt x="129" y="486"/>
                  </a:lnTo>
                  <a:lnTo>
                    <a:pt x="145" y="480"/>
                  </a:lnTo>
                  <a:lnTo>
                    <a:pt x="173" y="453"/>
                  </a:lnTo>
                  <a:lnTo>
                    <a:pt x="188" y="415"/>
                  </a:lnTo>
                  <a:lnTo>
                    <a:pt x="182" y="384"/>
                  </a:lnTo>
                  <a:lnTo>
                    <a:pt x="171" y="366"/>
                  </a:lnTo>
                  <a:lnTo>
                    <a:pt x="162" y="357"/>
                  </a:lnTo>
                  <a:lnTo>
                    <a:pt x="141" y="339"/>
                  </a:lnTo>
                  <a:lnTo>
                    <a:pt x="111" y="307"/>
                  </a:lnTo>
                  <a:lnTo>
                    <a:pt x="86" y="267"/>
                  </a:lnTo>
                  <a:lnTo>
                    <a:pt x="68" y="213"/>
                  </a:lnTo>
                  <a:lnTo>
                    <a:pt x="35" y="144"/>
                  </a:lnTo>
                  <a:lnTo>
                    <a:pt x="0" y="98"/>
                  </a:lnTo>
                  <a:lnTo>
                    <a:pt x="24" y="82"/>
                  </a:lnTo>
                  <a:lnTo>
                    <a:pt x="68" y="43"/>
                  </a:lnTo>
                  <a:lnTo>
                    <a:pt x="86" y="20"/>
                  </a:lnTo>
                  <a:lnTo>
                    <a:pt x="95" y="31"/>
                  </a:lnTo>
                  <a:lnTo>
                    <a:pt x="108" y="34"/>
                  </a:lnTo>
                  <a:lnTo>
                    <a:pt x="120" y="18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E0BB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j-lt"/>
              </a:endParaRPr>
            </a:p>
          </p:txBody>
        </p:sp>
        <p:sp>
          <p:nvSpPr>
            <p:cNvPr id="98" name="Freeform 107"/>
            <p:cNvSpPr>
              <a:spLocks/>
            </p:cNvSpPr>
            <p:nvPr/>
          </p:nvSpPr>
          <p:spPr bwMode="auto">
            <a:xfrm>
              <a:off x="3151188" y="3502025"/>
              <a:ext cx="103188" cy="115888"/>
            </a:xfrm>
            <a:custGeom>
              <a:avLst/>
              <a:gdLst>
                <a:gd name="T0" fmla="*/ 1 w 259"/>
                <a:gd name="T1" fmla="*/ 207 h 293"/>
                <a:gd name="T2" fmla="*/ 68 w 259"/>
                <a:gd name="T3" fmla="*/ 251 h 293"/>
                <a:gd name="T4" fmla="*/ 140 w 259"/>
                <a:gd name="T5" fmla="*/ 293 h 293"/>
                <a:gd name="T6" fmla="*/ 202 w 259"/>
                <a:gd name="T7" fmla="*/ 186 h 293"/>
                <a:gd name="T8" fmla="*/ 259 w 259"/>
                <a:gd name="T9" fmla="*/ 79 h 293"/>
                <a:gd name="T10" fmla="*/ 225 w 259"/>
                <a:gd name="T11" fmla="*/ 57 h 293"/>
                <a:gd name="T12" fmla="*/ 175 w 259"/>
                <a:gd name="T13" fmla="*/ 22 h 293"/>
                <a:gd name="T14" fmla="*/ 138 w 259"/>
                <a:gd name="T15" fmla="*/ 5 h 293"/>
                <a:gd name="T16" fmla="*/ 119 w 259"/>
                <a:gd name="T17" fmla="*/ 0 h 293"/>
                <a:gd name="T18" fmla="*/ 88 w 259"/>
                <a:gd name="T19" fmla="*/ 46 h 293"/>
                <a:gd name="T20" fmla="*/ 36 w 259"/>
                <a:gd name="T21" fmla="*/ 122 h 293"/>
                <a:gd name="T22" fmla="*/ 9 w 259"/>
                <a:gd name="T23" fmla="*/ 172 h 293"/>
                <a:gd name="T24" fmla="*/ 0 w 259"/>
                <a:gd name="T25" fmla="*/ 198 h 293"/>
                <a:gd name="T26" fmla="*/ 0 w 259"/>
                <a:gd name="T27" fmla="*/ 183 h 293"/>
                <a:gd name="T28" fmla="*/ 1 w 259"/>
                <a:gd name="T29" fmla="*/ 16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59" h="293">
                  <a:moveTo>
                    <a:pt x="1" y="207"/>
                  </a:moveTo>
                  <a:lnTo>
                    <a:pt x="68" y="251"/>
                  </a:lnTo>
                  <a:lnTo>
                    <a:pt x="140" y="293"/>
                  </a:lnTo>
                  <a:lnTo>
                    <a:pt x="202" y="186"/>
                  </a:lnTo>
                  <a:lnTo>
                    <a:pt x="259" y="79"/>
                  </a:lnTo>
                  <a:lnTo>
                    <a:pt x="225" y="57"/>
                  </a:lnTo>
                  <a:lnTo>
                    <a:pt x="175" y="22"/>
                  </a:lnTo>
                  <a:lnTo>
                    <a:pt x="138" y="5"/>
                  </a:lnTo>
                  <a:lnTo>
                    <a:pt x="119" y="0"/>
                  </a:lnTo>
                  <a:lnTo>
                    <a:pt x="88" y="46"/>
                  </a:lnTo>
                  <a:lnTo>
                    <a:pt x="36" y="122"/>
                  </a:lnTo>
                  <a:lnTo>
                    <a:pt x="9" y="172"/>
                  </a:lnTo>
                  <a:lnTo>
                    <a:pt x="0" y="198"/>
                  </a:lnTo>
                  <a:lnTo>
                    <a:pt x="0" y="183"/>
                  </a:lnTo>
                  <a:lnTo>
                    <a:pt x="1" y="16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j-lt"/>
              </a:endParaRPr>
            </a:p>
          </p:txBody>
        </p:sp>
        <p:sp>
          <p:nvSpPr>
            <p:cNvPr id="99" name="Freeform 108"/>
            <p:cNvSpPr>
              <a:spLocks/>
            </p:cNvSpPr>
            <p:nvPr/>
          </p:nvSpPr>
          <p:spPr bwMode="auto">
            <a:xfrm>
              <a:off x="2924175" y="2620963"/>
              <a:ext cx="395288" cy="996950"/>
            </a:xfrm>
            <a:custGeom>
              <a:avLst/>
              <a:gdLst>
                <a:gd name="T0" fmla="*/ 968 w 995"/>
                <a:gd name="T1" fmla="*/ 0 h 2511"/>
                <a:gd name="T2" fmla="*/ 938 w 995"/>
                <a:gd name="T3" fmla="*/ 21 h 2511"/>
                <a:gd name="T4" fmla="*/ 749 w 995"/>
                <a:gd name="T5" fmla="*/ 172 h 2511"/>
                <a:gd name="T6" fmla="*/ 582 w 995"/>
                <a:gd name="T7" fmla="*/ 324 h 2511"/>
                <a:gd name="T8" fmla="*/ 448 w 995"/>
                <a:gd name="T9" fmla="*/ 463 h 2511"/>
                <a:gd name="T10" fmla="*/ 359 w 995"/>
                <a:gd name="T11" fmla="*/ 564 h 2511"/>
                <a:gd name="T12" fmla="*/ 275 w 995"/>
                <a:gd name="T13" fmla="*/ 671 h 2511"/>
                <a:gd name="T14" fmla="*/ 197 w 995"/>
                <a:gd name="T15" fmla="*/ 784 h 2511"/>
                <a:gd name="T16" fmla="*/ 128 w 995"/>
                <a:gd name="T17" fmla="*/ 902 h 2511"/>
                <a:gd name="T18" fmla="*/ 71 w 995"/>
                <a:gd name="T19" fmla="*/ 1023 h 2511"/>
                <a:gd name="T20" fmla="*/ 30 w 995"/>
                <a:gd name="T21" fmla="*/ 1146 h 2511"/>
                <a:gd name="T22" fmla="*/ 5 w 995"/>
                <a:gd name="T23" fmla="*/ 1272 h 2511"/>
                <a:gd name="T24" fmla="*/ 1 w 995"/>
                <a:gd name="T25" fmla="*/ 1334 h 2511"/>
                <a:gd name="T26" fmla="*/ 0 w 995"/>
                <a:gd name="T27" fmla="*/ 1396 h 2511"/>
                <a:gd name="T28" fmla="*/ 10 w 995"/>
                <a:gd name="T29" fmla="*/ 1518 h 2511"/>
                <a:gd name="T30" fmla="*/ 32 w 995"/>
                <a:gd name="T31" fmla="*/ 1634 h 2511"/>
                <a:gd name="T32" fmla="*/ 65 w 995"/>
                <a:gd name="T33" fmla="*/ 1747 h 2511"/>
                <a:gd name="T34" fmla="*/ 106 w 995"/>
                <a:gd name="T35" fmla="*/ 1854 h 2511"/>
                <a:gd name="T36" fmla="*/ 154 w 995"/>
                <a:gd name="T37" fmla="*/ 1953 h 2511"/>
                <a:gd name="T38" fmla="*/ 233 w 995"/>
                <a:gd name="T39" fmla="*/ 2092 h 2511"/>
                <a:gd name="T40" fmla="*/ 347 w 995"/>
                <a:gd name="T41" fmla="*/ 2250 h 2511"/>
                <a:gd name="T42" fmla="*/ 453 w 995"/>
                <a:gd name="T43" fmla="*/ 2375 h 2511"/>
                <a:gd name="T44" fmla="*/ 575 w 995"/>
                <a:gd name="T45" fmla="*/ 2495 h 2511"/>
                <a:gd name="T46" fmla="*/ 595 w 995"/>
                <a:gd name="T47" fmla="*/ 2511 h 2511"/>
                <a:gd name="T48" fmla="*/ 768 w 995"/>
                <a:gd name="T49" fmla="*/ 2241 h 2511"/>
                <a:gd name="T50" fmla="*/ 750 w 995"/>
                <a:gd name="T51" fmla="*/ 2228 h 2511"/>
                <a:gd name="T52" fmla="*/ 640 w 995"/>
                <a:gd name="T53" fmla="*/ 2134 h 2511"/>
                <a:gd name="T54" fmla="*/ 545 w 995"/>
                <a:gd name="T55" fmla="*/ 2036 h 2511"/>
                <a:gd name="T56" fmla="*/ 451 w 995"/>
                <a:gd name="T57" fmla="*/ 1913 h 2511"/>
                <a:gd name="T58" fmla="*/ 389 w 995"/>
                <a:gd name="T59" fmla="*/ 1804 h 2511"/>
                <a:gd name="T60" fmla="*/ 354 w 995"/>
                <a:gd name="T61" fmla="*/ 1727 h 2511"/>
                <a:gd name="T62" fmla="*/ 328 w 995"/>
                <a:gd name="T63" fmla="*/ 1644 h 2511"/>
                <a:gd name="T64" fmla="*/ 311 w 995"/>
                <a:gd name="T65" fmla="*/ 1557 h 2511"/>
                <a:gd name="T66" fmla="*/ 306 w 995"/>
                <a:gd name="T67" fmla="*/ 1466 h 2511"/>
                <a:gd name="T68" fmla="*/ 315 w 995"/>
                <a:gd name="T69" fmla="*/ 1371 h 2511"/>
                <a:gd name="T70" fmla="*/ 325 w 995"/>
                <a:gd name="T71" fmla="*/ 1323 h 2511"/>
                <a:gd name="T72" fmla="*/ 338 w 995"/>
                <a:gd name="T73" fmla="*/ 1275 h 2511"/>
                <a:gd name="T74" fmla="*/ 372 w 995"/>
                <a:gd name="T75" fmla="*/ 1186 h 2511"/>
                <a:gd name="T76" fmla="*/ 412 w 995"/>
                <a:gd name="T77" fmla="*/ 1103 h 2511"/>
                <a:gd name="T78" fmla="*/ 459 w 995"/>
                <a:gd name="T79" fmla="*/ 1029 h 2511"/>
                <a:gd name="T80" fmla="*/ 510 w 995"/>
                <a:gd name="T81" fmla="*/ 962 h 2511"/>
                <a:gd name="T82" fmla="*/ 566 w 995"/>
                <a:gd name="T83" fmla="*/ 901 h 2511"/>
                <a:gd name="T84" fmla="*/ 652 w 995"/>
                <a:gd name="T85" fmla="*/ 821 h 2511"/>
                <a:gd name="T86" fmla="*/ 764 w 995"/>
                <a:gd name="T87" fmla="*/ 738 h 2511"/>
                <a:gd name="T88" fmla="*/ 867 w 995"/>
                <a:gd name="T89" fmla="*/ 678 h 2511"/>
                <a:gd name="T90" fmla="*/ 978 w 995"/>
                <a:gd name="T91" fmla="*/ 626 h 2511"/>
                <a:gd name="T92" fmla="*/ 995 w 995"/>
                <a:gd name="T93" fmla="*/ 621 h 2511"/>
                <a:gd name="T94" fmla="*/ 968 w 995"/>
                <a:gd name="T95" fmla="*/ 0 h 25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995" h="2511">
                  <a:moveTo>
                    <a:pt x="968" y="0"/>
                  </a:moveTo>
                  <a:lnTo>
                    <a:pt x="938" y="21"/>
                  </a:lnTo>
                  <a:lnTo>
                    <a:pt x="749" y="172"/>
                  </a:lnTo>
                  <a:lnTo>
                    <a:pt x="582" y="324"/>
                  </a:lnTo>
                  <a:lnTo>
                    <a:pt x="448" y="463"/>
                  </a:lnTo>
                  <a:lnTo>
                    <a:pt x="359" y="564"/>
                  </a:lnTo>
                  <a:lnTo>
                    <a:pt x="275" y="671"/>
                  </a:lnTo>
                  <a:lnTo>
                    <a:pt x="197" y="784"/>
                  </a:lnTo>
                  <a:lnTo>
                    <a:pt x="128" y="902"/>
                  </a:lnTo>
                  <a:lnTo>
                    <a:pt x="71" y="1023"/>
                  </a:lnTo>
                  <a:lnTo>
                    <a:pt x="30" y="1146"/>
                  </a:lnTo>
                  <a:lnTo>
                    <a:pt x="5" y="1272"/>
                  </a:lnTo>
                  <a:lnTo>
                    <a:pt x="1" y="1334"/>
                  </a:lnTo>
                  <a:lnTo>
                    <a:pt x="0" y="1396"/>
                  </a:lnTo>
                  <a:lnTo>
                    <a:pt x="10" y="1518"/>
                  </a:lnTo>
                  <a:lnTo>
                    <a:pt x="32" y="1634"/>
                  </a:lnTo>
                  <a:lnTo>
                    <a:pt x="65" y="1747"/>
                  </a:lnTo>
                  <a:lnTo>
                    <a:pt x="106" y="1854"/>
                  </a:lnTo>
                  <a:lnTo>
                    <a:pt x="154" y="1953"/>
                  </a:lnTo>
                  <a:lnTo>
                    <a:pt x="233" y="2092"/>
                  </a:lnTo>
                  <a:lnTo>
                    <a:pt x="347" y="2250"/>
                  </a:lnTo>
                  <a:lnTo>
                    <a:pt x="453" y="2375"/>
                  </a:lnTo>
                  <a:lnTo>
                    <a:pt x="575" y="2495"/>
                  </a:lnTo>
                  <a:lnTo>
                    <a:pt x="595" y="2511"/>
                  </a:lnTo>
                  <a:lnTo>
                    <a:pt x="768" y="2241"/>
                  </a:lnTo>
                  <a:lnTo>
                    <a:pt x="750" y="2228"/>
                  </a:lnTo>
                  <a:lnTo>
                    <a:pt x="640" y="2134"/>
                  </a:lnTo>
                  <a:lnTo>
                    <a:pt x="545" y="2036"/>
                  </a:lnTo>
                  <a:lnTo>
                    <a:pt x="451" y="1913"/>
                  </a:lnTo>
                  <a:lnTo>
                    <a:pt x="389" y="1804"/>
                  </a:lnTo>
                  <a:lnTo>
                    <a:pt x="354" y="1727"/>
                  </a:lnTo>
                  <a:lnTo>
                    <a:pt x="328" y="1644"/>
                  </a:lnTo>
                  <a:lnTo>
                    <a:pt x="311" y="1557"/>
                  </a:lnTo>
                  <a:lnTo>
                    <a:pt x="306" y="1466"/>
                  </a:lnTo>
                  <a:lnTo>
                    <a:pt x="315" y="1371"/>
                  </a:lnTo>
                  <a:lnTo>
                    <a:pt x="325" y="1323"/>
                  </a:lnTo>
                  <a:lnTo>
                    <a:pt x="338" y="1275"/>
                  </a:lnTo>
                  <a:lnTo>
                    <a:pt x="372" y="1186"/>
                  </a:lnTo>
                  <a:lnTo>
                    <a:pt x="412" y="1103"/>
                  </a:lnTo>
                  <a:lnTo>
                    <a:pt x="459" y="1029"/>
                  </a:lnTo>
                  <a:lnTo>
                    <a:pt x="510" y="962"/>
                  </a:lnTo>
                  <a:lnTo>
                    <a:pt x="566" y="901"/>
                  </a:lnTo>
                  <a:lnTo>
                    <a:pt x="652" y="821"/>
                  </a:lnTo>
                  <a:lnTo>
                    <a:pt x="764" y="738"/>
                  </a:lnTo>
                  <a:lnTo>
                    <a:pt x="867" y="678"/>
                  </a:lnTo>
                  <a:lnTo>
                    <a:pt x="978" y="626"/>
                  </a:lnTo>
                  <a:lnTo>
                    <a:pt x="995" y="621"/>
                  </a:lnTo>
                  <a:lnTo>
                    <a:pt x="968" y="0"/>
                  </a:lnTo>
                  <a:close/>
                </a:path>
              </a:pathLst>
            </a:custGeom>
            <a:solidFill>
              <a:srgbClr val="111B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j-lt"/>
              </a:endParaRPr>
            </a:p>
          </p:txBody>
        </p:sp>
        <p:sp>
          <p:nvSpPr>
            <p:cNvPr id="100" name="Freeform 109"/>
            <p:cNvSpPr>
              <a:spLocks/>
            </p:cNvSpPr>
            <p:nvPr/>
          </p:nvSpPr>
          <p:spPr bwMode="auto">
            <a:xfrm>
              <a:off x="4730750" y="2605088"/>
              <a:ext cx="177800" cy="180975"/>
            </a:xfrm>
            <a:custGeom>
              <a:avLst/>
              <a:gdLst>
                <a:gd name="T0" fmla="*/ 93 w 451"/>
                <a:gd name="T1" fmla="*/ 255 h 457"/>
                <a:gd name="T2" fmla="*/ 48 w 451"/>
                <a:gd name="T3" fmla="*/ 304 h 457"/>
                <a:gd name="T4" fmla="*/ 0 w 451"/>
                <a:gd name="T5" fmla="*/ 356 h 457"/>
                <a:gd name="T6" fmla="*/ 27 w 451"/>
                <a:gd name="T7" fmla="*/ 379 h 457"/>
                <a:gd name="T8" fmla="*/ 81 w 451"/>
                <a:gd name="T9" fmla="*/ 434 h 457"/>
                <a:gd name="T10" fmla="*/ 107 w 451"/>
                <a:gd name="T11" fmla="*/ 457 h 457"/>
                <a:gd name="T12" fmla="*/ 146 w 451"/>
                <a:gd name="T13" fmla="*/ 423 h 457"/>
                <a:gd name="T14" fmla="*/ 207 w 451"/>
                <a:gd name="T15" fmla="*/ 373 h 457"/>
                <a:gd name="T16" fmla="*/ 240 w 451"/>
                <a:gd name="T17" fmla="*/ 360 h 457"/>
                <a:gd name="T18" fmla="*/ 262 w 451"/>
                <a:gd name="T19" fmla="*/ 356 h 457"/>
                <a:gd name="T20" fmla="*/ 273 w 451"/>
                <a:gd name="T21" fmla="*/ 357 h 457"/>
                <a:gd name="T22" fmla="*/ 281 w 451"/>
                <a:gd name="T23" fmla="*/ 360 h 457"/>
                <a:gd name="T24" fmla="*/ 307 w 451"/>
                <a:gd name="T25" fmla="*/ 356 h 457"/>
                <a:gd name="T26" fmla="*/ 347 w 451"/>
                <a:gd name="T27" fmla="*/ 339 h 457"/>
                <a:gd name="T28" fmla="*/ 407 w 451"/>
                <a:gd name="T29" fmla="*/ 304 h 457"/>
                <a:gd name="T30" fmla="*/ 444 w 451"/>
                <a:gd name="T31" fmla="*/ 277 h 457"/>
                <a:gd name="T32" fmla="*/ 451 w 451"/>
                <a:gd name="T33" fmla="*/ 245 h 457"/>
                <a:gd name="T34" fmla="*/ 448 w 451"/>
                <a:gd name="T35" fmla="*/ 169 h 457"/>
                <a:gd name="T36" fmla="*/ 433 w 451"/>
                <a:gd name="T37" fmla="*/ 92 h 457"/>
                <a:gd name="T38" fmla="*/ 411 w 451"/>
                <a:gd name="T39" fmla="*/ 28 h 457"/>
                <a:gd name="T40" fmla="*/ 399 w 451"/>
                <a:gd name="T41" fmla="*/ 9 h 457"/>
                <a:gd name="T42" fmla="*/ 395 w 451"/>
                <a:gd name="T43" fmla="*/ 3 h 457"/>
                <a:gd name="T44" fmla="*/ 377 w 451"/>
                <a:gd name="T45" fmla="*/ 0 h 457"/>
                <a:gd name="T46" fmla="*/ 335 w 451"/>
                <a:gd name="T47" fmla="*/ 5 h 457"/>
                <a:gd name="T48" fmla="*/ 271 w 451"/>
                <a:gd name="T49" fmla="*/ 28 h 457"/>
                <a:gd name="T50" fmla="*/ 218 w 451"/>
                <a:gd name="T51" fmla="*/ 55 h 457"/>
                <a:gd name="T52" fmla="*/ 207 w 451"/>
                <a:gd name="T53" fmla="*/ 68 h 457"/>
                <a:gd name="T54" fmla="*/ 93 w 451"/>
                <a:gd name="T55" fmla="*/ 255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51" h="457">
                  <a:moveTo>
                    <a:pt x="93" y="255"/>
                  </a:moveTo>
                  <a:lnTo>
                    <a:pt x="48" y="304"/>
                  </a:lnTo>
                  <a:lnTo>
                    <a:pt x="0" y="356"/>
                  </a:lnTo>
                  <a:lnTo>
                    <a:pt x="27" y="379"/>
                  </a:lnTo>
                  <a:lnTo>
                    <a:pt x="81" y="434"/>
                  </a:lnTo>
                  <a:lnTo>
                    <a:pt x="107" y="457"/>
                  </a:lnTo>
                  <a:lnTo>
                    <a:pt x="146" y="423"/>
                  </a:lnTo>
                  <a:lnTo>
                    <a:pt x="207" y="373"/>
                  </a:lnTo>
                  <a:lnTo>
                    <a:pt x="240" y="360"/>
                  </a:lnTo>
                  <a:lnTo>
                    <a:pt x="262" y="356"/>
                  </a:lnTo>
                  <a:lnTo>
                    <a:pt x="273" y="357"/>
                  </a:lnTo>
                  <a:lnTo>
                    <a:pt x="281" y="360"/>
                  </a:lnTo>
                  <a:lnTo>
                    <a:pt x="307" y="356"/>
                  </a:lnTo>
                  <a:lnTo>
                    <a:pt x="347" y="339"/>
                  </a:lnTo>
                  <a:lnTo>
                    <a:pt x="407" y="304"/>
                  </a:lnTo>
                  <a:lnTo>
                    <a:pt x="444" y="277"/>
                  </a:lnTo>
                  <a:lnTo>
                    <a:pt x="451" y="245"/>
                  </a:lnTo>
                  <a:lnTo>
                    <a:pt x="448" y="169"/>
                  </a:lnTo>
                  <a:lnTo>
                    <a:pt x="433" y="92"/>
                  </a:lnTo>
                  <a:lnTo>
                    <a:pt x="411" y="28"/>
                  </a:lnTo>
                  <a:lnTo>
                    <a:pt x="399" y="9"/>
                  </a:lnTo>
                  <a:lnTo>
                    <a:pt x="395" y="3"/>
                  </a:lnTo>
                  <a:lnTo>
                    <a:pt x="377" y="0"/>
                  </a:lnTo>
                  <a:lnTo>
                    <a:pt x="335" y="5"/>
                  </a:lnTo>
                  <a:lnTo>
                    <a:pt x="271" y="28"/>
                  </a:lnTo>
                  <a:lnTo>
                    <a:pt x="218" y="55"/>
                  </a:lnTo>
                  <a:lnTo>
                    <a:pt x="207" y="68"/>
                  </a:lnTo>
                  <a:lnTo>
                    <a:pt x="93" y="255"/>
                  </a:lnTo>
                  <a:close/>
                </a:path>
              </a:pathLst>
            </a:custGeom>
            <a:solidFill>
              <a:srgbClr val="D9AA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j-lt"/>
              </a:endParaRPr>
            </a:p>
          </p:txBody>
        </p:sp>
        <p:sp>
          <p:nvSpPr>
            <p:cNvPr id="101" name="Freeform 110"/>
            <p:cNvSpPr>
              <a:spLocks/>
            </p:cNvSpPr>
            <p:nvPr/>
          </p:nvSpPr>
          <p:spPr bwMode="auto">
            <a:xfrm>
              <a:off x="4751388" y="2595563"/>
              <a:ext cx="112713" cy="139700"/>
            </a:xfrm>
            <a:custGeom>
              <a:avLst/>
              <a:gdLst>
                <a:gd name="T0" fmla="*/ 0 w 286"/>
                <a:gd name="T1" fmla="*/ 350 h 350"/>
                <a:gd name="T2" fmla="*/ 7 w 286"/>
                <a:gd name="T3" fmla="*/ 325 h 350"/>
                <a:gd name="T4" fmla="*/ 18 w 286"/>
                <a:gd name="T5" fmla="*/ 272 h 350"/>
                <a:gd name="T6" fmla="*/ 27 w 286"/>
                <a:gd name="T7" fmla="*/ 186 h 350"/>
                <a:gd name="T8" fmla="*/ 35 w 286"/>
                <a:gd name="T9" fmla="*/ 134 h 350"/>
                <a:gd name="T10" fmla="*/ 42 w 286"/>
                <a:gd name="T11" fmla="*/ 86 h 350"/>
                <a:gd name="T12" fmla="*/ 54 w 286"/>
                <a:gd name="T13" fmla="*/ 63 h 350"/>
                <a:gd name="T14" fmla="*/ 76 w 286"/>
                <a:gd name="T15" fmla="*/ 55 h 350"/>
                <a:gd name="T16" fmla="*/ 96 w 286"/>
                <a:gd name="T17" fmla="*/ 49 h 350"/>
                <a:gd name="T18" fmla="*/ 119 w 286"/>
                <a:gd name="T19" fmla="*/ 44 h 350"/>
                <a:gd name="T20" fmla="*/ 171 w 286"/>
                <a:gd name="T21" fmla="*/ 40 h 350"/>
                <a:gd name="T22" fmla="*/ 193 w 286"/>
                <a:gd name="T23" fmla="*/ 35 h 350"/>
                <a:gd name="T24" fmla="*/ 269 w 286"/>
                <a:gd name="T25" fmla="*/ 3 h 350"/>
                <a:gd name="T26" fmla="*/ 283 w 286"/>
                <a:gd name="T27" fmla="*/ 0 h 350"/>
                <a:gd name="T28" fmla="*/ 286 w 286"/>
                <a:gd name="T29" fmla="*/ 5 h 350"/>
                <a:gd name="T30" fmla="*/ 285 w 286"/>
                <a:gd name="T31" fmla="*/ 19 h 350"/>
                <a:gd name="T32" fmla="*/ 274 w 286"/>
                <a:gd name="T33" fmla="*/ 41 h 350"/>
                <a:gd name="T34" fmla="*/ 250 w 286"/>
                <a:gd name="T35" fmla="*/ 68 h 350"/>
                <a:gd name="T36" fmla="*/ 223 w 286"/>
                <a:gd name="T37" fmla="*/ 85 h 350"/>
                <a:gd name="T38" fmla="*/ 213 w 286"/>
                <a:gd name="T39" fmla="*/ 86 h 350"/>
                <a:gd name="T40" fmla="*/ 202 w 286"/>
                <a:gd name="T41" fmla="*/ 92 h 350"/>
                <a:gd name="T42" fmla="*/ 159 w 286"/>
                <a:gd name="T43" fmla="*/ 112 h 350"/>
                <a:gd name="T44" fmla="*/ 137 w 286"/>
                <a:gd name="T45" fmla="*/ 132 h 350"/>
                <a:gd name="T46" fmla="*/ 133 w 286"/>
                <a:gd name="T47" fmla="*/ 143 h 350"/>
                <a:gd name="T48" fmla="*/ 134 w 286"/>
                <a:gd name="T49" fmla="*/ 185 h 350"/>
                <a:gd name="T50" fmla="*/ 143 w 286"/>
                <a:gd name="T51" fmla="*/ 226 h 350"/>
                <a:gd name="T52" fmla="*/ 143 w 286"/>
                <a:gd name="T53" fmla="*/ 246 h 350"/>
                <a:gd name="T54" fmla="*/ 132 w 286"/>
                <a:gd name="T55" fmla="*/ 277 h 350"/>
                <a:gd name="T56" fmla="*/ 98 w 286"/>
                <a:gd name="T57" fmla="*/ 309 h 350"/>
                <a:gd name="T58" fmla="*/ 71 w 286"/>
                <a:gd name="T59" fmla="*/ 326 h 350"/>
                <a:gd name="T60" fmla="*/ 0 w 286"/>
                <a:gd name="T61" fmla="*/ 350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86" h="350">
                  <a:moveTo>
                    <a:pt x="0" y="350"/>
                  </a:moveTo>
                  <a:lnTo>
                    <a:pt x="7" y="325"/>
                  </a:lnTo>
                  <a:lnTo>
                    <a:pt x="18" y="272"/>
                  </a:lnTo>
                  <a:lnTo>
                    <a:pt x="27" y="186"/>
                  </a:lnTo>
                  <a:lnTo>
                    <a:pt x="35" y="134"/>
                  </a:lnTo>
                  <a:lnTo>
                    <a:pt x="42" y="86"/>
                  </a:lnTo>
                  <a:lnTo>
                    <a:pt x="54" y="63"/>
                  </a:lnTo>
                  <a:lnTo>
                    <a:pt x="76" y="55"/>
                  </a:lnTo>
                  <a:lnTo>
                    <a:pt x="96" y="49"/>
                  </a:lnTo>
                  <a:lnTo>
                    <a:pt x="119" y="44"/>
                  </a:lnTo>
                  <a:lnTo>
                    <a:pt x="171" y="40"/>
                  </a:lnTo>
                  <a:lnTo>
                    <a:pt x="193" y="35"/>
                  </a:lnTo>
                  <a:lnTo>
                    <a:pt x="269" y="3"/>
                  </a:lnTo>
                  <a:lnTo>
                    <a:pt x="283" y="0"/>
                  </a:lnTo>
                  <a:lnTo>
                    <a:pt x="286" y="5"/>
                  </a:lnTo>
                  <a:lnTo>
                    <a:pt x="285" y="19"/>
                  </a:lnTo>
                  <a:lnTo>
                    <a:pt x="274" y="41"/>
                  </a:lnTo>
                  <a:lnTo>
                    <a:pt x="250" y="68"/>
                  </a:lnTo>
                  <a:lnTo>
                    <a:pt x="223" y="85"/>
                  </a:lnTo>
                  <a:lnTo>
                    <a:pt x="213" y="86"/>
                  </a:lnTo>
                  <a:lnTo>
                    <a:pt x="202" y="92"/>
                  </a:lnTo>
                  <a:lnTo>
                    <a:pt x="159" y="112"/>
                  </a:lnTo>
                  <a:lnTo>
                    <a:pt x="137" y="132"/>
                  </a:lnTo>
                  <a:lnTo>
                    <a:pt x="133" y="143"/>
                  </a:lnTo>
                  <a:lnTo>
                    <a:pt x="134" y="185"/>
                  </a:lnTo>
                  <a:lnTo>
                    <a:pt x="143" y="226"/>
                  </a:lnTo>
                  <a:lnTo>
                    <a:pt x="143" y="246"/>
                  </a:lnTo>
                  <a:lnTo>
                    <a:pt x="132" y="277"/>
                  </a:lnTo>
                  <a:lnTo>
                    <a:pt x="98" y="309"/>
                  </a:lnTo>
                  <a:lnTo>
                    <a:pt x="71" y="326"/>
                  </a:lnTo>
                  <a:lnTo>
                    <a:pt x="0" y="350"/>
                  </a:lnTo>
                  <a:close/>
                </a:path>
              </a:pathLst>
            </a:custGeom>
            <a:solidFill>
              <a:srgbClr val="E0BB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j-lt"/>
              </a:endParaRPr>
            </a:p>
          </p:txBody>
        </p:sp>
        <p:sp>
          <p:nvSpPr>
            <p:cNvPr id="102" name="Freeform 111"/>
            <p:cNvSpPr>
              <a:spLocks/>
            </p:cNvSpPr>
            <p:nvPr/>
          </p:nvSpPr>
          <p:spPr bwMode="auto">
            <a:xfrm>
              <a:off x="4814888" y="2159000"/>
              <a:ext cx="615950" cy="503238"/>
            </a:xfrm>
            <a:custGeom>
              <a:avLst/>
              <a:gdLst>
                <a:gd name="T0" fmla="*/ 41 w 1549"/>
                <a:gd name="T1" fmla="*/ 1269 h 1269"/>
                <a:gd name="T2" fmla="*/ 0 w 1549"/>
                <a:gd name="T3" fmla="*/ 1218 h 1269"/>
                <a:gd name="T4" fmla="*/ 1529 w 1549"/>
                <a:gd name="T5" fmla="*/ 0 h 1269"/>
                <a:gd name="T6" fmla="*/ 1549 w 1549"/>
                <a:gd name="T7" fmla="*/ 26 h 1269"/>
                <a:gd name="T8" fmla="*/ 41 w 1549"/>
                <a:gd name="T9" fmla="*/ 1269 h 1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269">
                  <a:moveTo>
                    <a:pt x="41" y="1269"/>
                  </a:moveTo>
                  <a:lnTo>
                    <a:pt x="0" y="1218"/>
                  </a:lnTo>
                  <a:lnTo>
                    <a:pt x="1529" y="0"/>
                  </a:lnTo>
                  <a:lnTo>
                    <a:pt x="1549" y="26"/>
                  </a:lnTo>
                  <a:lnTo>
                    <a:pt x="41" y="126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j-lt"/>
              </a:endParaRPr>
            </a:p>
          </p:txBody>
        </p:sp>
        <p:sp>
          <p:nvSpPr>
            <p:cNvPr id="103" name="Freeform 112"/>
            <p:cNvSpPr>
              <a:spLocks/>
            </p:cNvSpPr>
            <p:nvPr/>
          </p:nvSpPr>
          <p:spPr bwMode="auto">
            <a:xfrm>
              <a:off x="4851400" y="2605088"/>
              <a:ext cx="57150" cy="133350"/>
            </a:xfrm>
            <a:custGeom>
              <a:avLst/>
              <a:gdLst>
                <a:gd name="T0" fmla="*/ 92 w 144"/>
                <a:gd name="T1" fmla="*/ 9 h 334"/>
                <a:gd name="T2" fmla="*/ 87 w 144"/>
                <a:gd name="T3" fmla="*/ 2 h 334"/>
                <a:gd name="T4" fmla="*/ 61 w 144"/>
                <a:gd name="T5" fmla="*/ 0 h 334"/>
                <a:gd name="T6" fmla="*/ 44 w 144"/>
                <a:gd name="T7" fmla="*/ 2 h 334"/>
                <a:gd name="T8" fmla="*/ 28 w 144"/>
                <a:gd name="T9" fmla="*/ 15 h 334"/>
                <a:gd name="T10" fmla="*/ 9 w 144"/>
                <a:gd name="T11" fmla="*/ 46 h 334"/>
                <a:gd name="T12" fmla="*/ 1 w 144"/>
                <a:gd name="T13" fmla="*/ 81 h 334"/>
                <a:gd name="T14" fmla="*/ 0 w 144"/>
                <a:gd name="T15" fmla="*/ 121 h 334"/>
                <a:gd name="T16" fmla="*/ 8 w 144"/>
                <a:gd name="T17" fmla="*/ 185 h 334"/>
                <a:gd name="T18" fmla="*/ 22 w 144"/>
                <a:gd name="T19" fmla="*/ 268 h 334"/>
                <a:gd name="T20" fmla="*/ 25 w 144"/>
                <a:gd name="T21" fmla="*/ 305 h 334"/>
                <a:gd name="T22" fmla="*/ 26 w 144"/>
                <a:gd name="T23" fmla="*/ 317 h 334"/>
                <a:gd name="T24" fmla="*/ 40 w 144"/>
                <a:gd name="T25" fmla="*/ 330 h 334"/>
                <a:gd name="T26" fmla="*/ 51 w 144"/>
                <a:gd name="T27" fmla="*/ 334 h 334"/>
                <a:gd name="T28" fmla="*/ 88 w 144"/>
                <a:gd name="T29" fmla="*/ 312 h 334"/>
                <a:gd name="T30" fmla="*/ 137 w 144"/>
                <a:gd name="T31" fmla="*/ 277 h 334"/>
                <a:gd name="T32" fmla="*/ 144 w 144"/>
                <a:gd name="T33" fmla="*/ 245 h 334"/>
                <a:gd name="T34" fmla="*/ 141 w 144"/>
                <a:gd name="T35" fmla="*/ 169 h 334"/>
                <a:gd name="T36" fmla="*/ 126 w 144"/>
                <a:gd name="T37" fmla="*/ 92 h 334"/>
                <a:gd name="T38" fmla="*/ 104 w 144"/>
                <a:gd name="T39" fmla="*/ 28 h 334"/>
                <a:gd name="T40" fmla="*/ 92 w 144"/>
                <a:gd name="T41" fmla="*/ 9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44" h="334">
                  <a:moveTo>
                    <a:pt x="92" y="9"/>
                  </a:moveTo>
                  <a:lnTo>
                    <a:pt x="87" y="2"/>
                  </a:lnTo>
                  <a:lnTo>
                    <a:pt x="61" y="0"/>
                  </a:lnTo>
                  <a:lnTo>
                    <a:pt x="44" y="2"/>
                  </a:lnTo>
                  <a:lnTo>
                    <a:pt x="28" y="15"/>
                  </a:lnTo>
                  <a:lnTo>
                    <a:pt x="9" y="46"/>
                  </a:lnTo>
                  <a:lnTo>
                    <a:pt x="1" y="81"/>
                  </a:lnTo>
                  <a:lnTo>
                    <a:pt x="0" y="121"/>
                  </a:lnTo>
                  <a:lnTo>
                    <a:pt x="8" y="185"/>
                  </a:lnTo>
                  <a:lnTo>
                    <a:pt x="22" y="268"/>
                  </a:lnTo>
                  <a:lnTo>
                    <a:pt x="25" y="305"/>
                  </a:lnTo>
                  <a:lnTo>
                    <a:pt x="26" y="317"/>
                  </a:lnTo>
                  <a:lnTo>
                    <a:pt x="40" y="330"/>
                  </a:lnTo>
                  <a:lnTo>
                    <a:pt x="51" y="334"/>
                  </a:lnTo>
                  <a:lnTo>
                    <a:pt x="88" y="312"/>
                  </a:lnTo>
                  <a:lnTo>
                    <a:pt x="137" y="277"/>
                  </a:lnTo>
                  <a:lnTo>
                    <a:pt x="144" y="245"/>
                  </a:lnTo>
                  <a:lnTo>
                    <a:pt x="141" y="169"/>
                  </a:lnTo>
                  <a:lnTo>
                    <a:pt x="126" y="92"/>
                  </a:lnTo>
                  <a:lnTo>
                    <a:pt x="104" y="28"/>
                  </a:lnTo>
                  <a:lnTo>
                    <a:pt x="92" y="9"/>
                  </a:lnTo>
                  <a:close/>
                </a:path>
              </a:pathLst>
            </a:custGeom>
            <a:solidFill>
              <a:srgbClr val="DDB3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j-lt"/>
              </a:endParaRPr>
            </a:p>
          </p:txBody>
        </p:sp>
        <p:sp>
          <p:nvSpPr>
            <p:cNvPr id="104" name="Freeform 113"/>
            <p:cNvSpPr>
              <a:spLocks/>
            </p:cNvSpPr>
            <p:nvPr/>
          </p:nvSpPr>
          <p:spPr bwMode="auto">
            <a:xfrm>
              <a:off x="4703763" y="2698750"/>
              <a:ext cx="111125" cy="122238"/>
            </a:xfrm>
            <a:custGeom>
              <a:avLst/>
              <a:gdLst>
                <a:gd name="T0" fmla="*/ 0 w 281"/>
                <a:gd name="T1" fmla="*/ 146 h 308"/>
                <a:gd name="T2" fmla="*/ 135 w 281"/>
                <a:gd name="T3" fmla="*/ 0 h 308"/>
                <a:gd name="T4" fmla="*/ 281 w 281"/>
                <a:gd name="T5" fmla="*/ 157 h 308"/>
                <a:gd name="T6" fmla="*/ 135 w 281"/>
                <a:gd name="T7" fmla="*/ 308 h 308"/>
                <a:gd name="T8" fmla="*/ 0 w 281"/>
                <a:gd name="T9" fmla="*/ 146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1" h="308">
                  <a:moveTo>
                    <a:pt x="0" y="146"/>
                  </a:moveTo>
                  <a:lnTo>
                    <a:pt x="135" y="0"/>
                  </a:lnTo>
                  <a:lnTo>
                    <a:pt x="281" y="157"/>
                  </a:lnTo>
                  <a:lnTo>
                    <a:pt x="135" y="308"/>
                  </a:lnTo>
                  <a:lnTo>
                    <a:pt x="0" y="146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j-lt"/>
              </a:endParaRPr>
            </a:p>
          </p:txBody>
        </p:sp>
        <p:sp>
          <p:nvSpPr>
            <p:cNvPr id="105" name="Freeform 114"/>
            <p:cNvSpPr>
              <a:spLocks/>
            </p:cNvSpPr>
            <p:nvPr/>
          </p:nvSpPr>
          <p:spPr bwMode="auto">
            <a:xfrm>
              <a:off x="4025900" y="2619375"/>
              <a:ext cx="766763" cy="450850"/>
            </a:xfrm>
            <a:custGeom>
              <a:avLst/>
              <a:gdLst>
                <a:gd name="T0" fmla="*/ 11 w 1933"/>
                <a:gd name="T1" fmla="*/ 0 h 1138"/>
                <a:gd name="T2" fmla="*/ 24 w 1933"/>
                <a:gd name="T3" fmla="*/ 16 h 1138"/>
                <a:gd name="T4" fmla="*/ 122 w 1933"/>
                <a:gd name="T5" fmla="*/ 129 h 1138"/>
                <a:gd name="T6" fmla="*/ 223 w 1933"/>
                <a:gd name="T7" fmla="*/ 233 h 1138"/>
                <a:gd name="T8" fmla="*/ 348 w 1933"/>
                <a:gd name="T9" fmla="*/ 350 h 1138"/>
                <a:gd name="T10" fmla="*/ 493 w 1933"/>
                <a:gd name="T11" fmla="*/ 469 h 1138"/>
                <a:gd name="T12" fmla="*/ 655 w 1933"/>
                <a:gd name="T13" fmla="*/ 579 h 1138"/>
                <a:gd name="T14" fmla="*/ 785 w 1933"/>
                <a:gd name="T15" fmla="*/ 648 h 1138"/>
                <a:gd name="T16" fmla="*/ 873 w 1933"/>
                <a:gd name="T17" fmla="*/ 687 h 1138"/>
                <a:gd name="T18" fmla="*/ 918 w 1933"/>
                <a:gd name="T19" fmla="*/ 702 h 1138"/>
                <a:gd name="T20" fmla="*/ 949 w 1933"/>
                <a:gd name="T21" fmla="*/ 711 h 1138"/>
                <a:gd name="T22" fmla="*/ 1014 w 1933"/>
                <a:gd name="T23" fmla="*/ 716 h 1138"/>
                <a:gd name="T24" fmla="*/ 1081 w 1933"/>
                <a:gd name="T25" fmla="*/ 710 h 1138"/>
                <a:gd name="T26" fmla="*/ 1151 w 1933"/>
                <a:gd name="T27" fmla="*/ 690 h 1138"/>
                <a:gd name="T28" fmla="*/ 1221 w 1933"/>
                <a:gd name="T29" fmla="*/ 662 h 1138"/>
                <a:gd name="T30" fmla="*/ 1293 w 1933"/>
                <a:gd name="T31" fmla="*/ 627 h 1138"/>
                <a:gd name="T32" fmla="*/ 1396 w 1933"/>
                <a:gd name="T33" fmla="*/ 563 h 1138"/>
                <a:gd name="T34" fmla="*/ 1523 w 1933"/>
                <a:gd name="T35" fmla="*/ 469 h 1138"/>
                <a:gd name="T36" fmla="*/ 1631 w 1933"/>
                <a:gd name="T37" fmla="*/ 375 h 1138"/>
                <a:gd name="T38" fmla="*/ 1744 w 1933"/>
                <a:gd name="T39" fmla="*/ 267 h 1138"/>
                <a:gd name="T40" fmla="*/ 1761 w 1933"/>
                <a:gd name="T41" fmla="*/ 248 h 1138"/>
                <a:gd name="T42" fmla="*/ 1933 w 1933"/>
                <a:gd name="T43" fmla="*/ 443 h 1138"/>
                <a:gd name="T44" fmla="*/ 1915 w 1933"/>
                <a:gd name="T45" fmla="*/ 466 h 1138"/>
                <a:gd name="T46" fmla="*/ 1785 w 1933"/>
                <a:gd name="T47" fmla="*/ 611 h 1138"/>
                <a:gd name="T48" fmla="*/ 1657 w 1933"/>
                <a:gd name="T49" fmla="*/ 738 h 1138"/>
                <a:gd name="T50" fmla="*/ 1504 w 1933"/>
                <a:gd name="T51" fmla="*/ 872 h 1138"/>
                <a:gd name="T52" fmla="*/ 1376 w 1933"/>
                <a:gd name="T53" fmla="*/ 965 h 1138"/>
                <a:gd name="T54" fmla="*/ 1286 w 1933"/>
                <a:gd name="T55" fmla="*/ 1021 h 1138"/>
                <a:gd name="T56" fmla="*/ 1195 w 1933"/>
                <a:gd name="T57" fmla="*/ 1068 h 1138"/>
                <a:gd name="T58" fmla="*/ 1103 w 1933"/>
                <a:gd name="T59" fmla="*/ 1104 h 1138"/>
                <a:gd name="T60" fmla="*/ 1011 w 1933"/>
                <a:gd name="T61" fmla="*/ 1129 h 1138"/>
                <a:gd name="T62" fmla="*/ 919 w 1933"/>
                <a:gd name="T63" fmla="*/ 1138 h 1138"/>
                <a:gd name="T64" fmla="*/ 875 w 1933"/>
                <a:gd name="T65" fmla="*/ 1135 h 1138"/>
                <a:gd name="T66" fmla="*/ 830 w 1933"/>
                <a:gd name="T67" fmla="*/ 1130 h 1138"/>
                <a:gd name="T68" fmla="*/ 743 w 1933"/>
                <a:gd name="T69" fmla="*/ 1113 h 1138"/>
                <a:gd name="T70" fmla="*/ 659 w 1933"/>
                <a:gd name="T71" fmla="*/ 1087 h 1138"/>
                <a:gd name="T72" fmla="*/ 577 w 1933"/>
                <a:gd name="T73" fmla="*/ 1055 h 1138"/>
                <a:gd name="T74" fmla="*/ 461 w 1933"/>
                <a:gd name="T75" fmla="*/ 998 h 1138"/>
                <a:gd name="T76" fmla="*/ 321 w 1933"/>
                <a:gd name="T77" fmla="*/ 911 h 1138"/>
                <a:gd name="T78" fmla="*/ 201 w 1933"/>
                <a:gd name="T79" fmla="*/ 819 h 1138"/>
                <a:gd name="T80" fmla="*/ 105 w 1933"/>
                <a:gd name="T81" fmla="*/ 736 h 1138"/>
                <a:gd name="T82" fmla="*/ 12 w 1933"/>
                <a:gd name="T83" fmla="*/ 641 h 1138"/>
                <a:gd name="T84" fmla="*/ 0 w 1933"/>
                <a:gd name="T85" fmla="*/ 627 h 1138"/>
                <a:gd name="T86" fmla="*/ 11 w 1933"/>
                <a:gd name="T87" fmla="*/ 0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933" h="1138">
                  <a:moveTo>
                    <a:pt x="11" y="0"/>
                  </a:moveTo>
                  <a:lnTo>
                    <a:pt x="24" y="16"/>
                  </a:lnTo>
                  <a:lnTo>
                    <a:pt x="122" y="129"/>
                  </a:lnTo>
                  <a:lnTo>
                    <a:pt x="223" y="233"/>
                  </a:lnTo>
                  <a:lnTo>
                    <a:pt x="348" y="350"/>
                  </a:lnTo>
                  <a:lnTo>
                    <a:pt x="493" y="469"/>
                  </a:lnTo>
                  <a:lnTo>
                    <a:pt x="655" y="579"/>
                  </a:lnTo>
                  <a:lnTo>
                    <a:pt x="785" y="648"/>
                  </a:lnTo>
                  <a:lnTo>
                    <a:pt x="873" y="687"/>
                  </a:lnTo>
                  <a:lnTo>
                    <a:pt x="918" y="702"/>
                  </a:lnTo>
                  <a:lnTo>
                    <a:pt x="949" y="711"/>
                  </a:lnTo>
                  <a:lnTo>
                    <a:pt x="1014" y="716"/>
                  </a:lnTo>
                  <a:lnTo>
                    <a:pt x="1081" y="710"/>
                  </a:lnTo>
                  <a:lnTo>
                    <a:pt x="1151" y="690"/>
                  </a:lnTo>
                  <a:lnTo>
                    <a:pt x="1221" y="662"/>
                  </a:lnTo>
                  <a:lnTo>
                    <a:pt x="1293" y="627"/>
                  </a:lnTo>
                  <a:lnTo>
                    <a:pt x="1396" y="563"/>
                  </a:lnTo>
                  <a:lnTo>
                    <a:pt x="1523" y="469"/>
                  </a:lnTo>
                  <a:lnTo>
                    <a:pt x="1631" y="375"/>
                  </a:lnTo>
                  <a:lnTo>
                    <a:pt x="1744" y="267"/>
                  </a:lnTo>
                  <a:lnTo>
                    <a:pt x="1761" y="248"/>
                  </a:lnTo>
                  <a:lnTo>
                    <a:pt x="1933" y="443"/>
                  </a:lnTo>
                  <a:lnTo>
                    <a:pt x="1915" y="466"/>
                  </a:lnTo>
                  <a:lnTo>
                    <a:pt x="1785" y="611"/>
                  </a:lnTo>
                  <a:lnTo>
                    <a:pt x="1657" y="738"/>
                  </a:lnTo>
                  <a:lnTo>
                    <a:pt x="1504" y="872"/>
                  </a:lnTo>
                  <a:lnTo>
                    <a:pt x="1376" y="965"/>
                  </a:lnTo>
                  <a:lnTo>
                    <a:pt x="1286" y="1021"/>
                  </a:lnTo>
                  <a:lnTo>
                    <a:pt x="1195" y="1068"/>
                  </a:lnTo>
                  <a:lnTo>
                    <a:pt x="1103" y="1104"/>
                  </a:lnTo>
                  <a:lnTo>
                    <a:pt x="1011" y="1129"/>
                  </a:lnTo>
                  <a:lnTo>
                    <a:pt x="919" y="1138"/>
                  </a:lnTo>
                  <a:lnTo>
                    <a:pt x="875" y="1135"/>
                  </a:lnTo>
                  <a:lnTo>
                    <a:pt x="830" y="1130"/>
                  </a:lnTo>
                  <a:lnTo>
                    <a:pt x="743" y="1113"/>
                  </a:lnTo>
                  <a:lnTo>
                    <a:pt x="659" y="1087"/>
                  </a:lnTo>
                  <a:lnTo>
                    <a:pt x="577" y="1055"/>
                  </a:lnTo>
                  <a:lnTo>
                    <a:pt x="461" y="998"/>
                  </a:lnTo>
                  <a:lnTo>
                    <a:pt x="321" y="911"/>
                  </a:lnTo>
                  <a:lnTo>
                    <a:pt x="201" y="819"/>
                  </a:lnTo>
                  <a:lnTo>
                    <a:pt x="105" y="736"/>
                  </a:lnTo>
                  <a:lnTo>
                    <a:pt x="12" y="641"/>
                  </a:lnTo>
                  <a:lnTo>
                    <a:pt x="0" y="627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111B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j-lt"/>
              </a:endParaRPr>
            </a:p>
          </p:txBody>
        </p:sp>
        <p:sp>
          <p:nvSpPr>
            <p:cNvPr id="106" name="Freeform 115"/>
            <p:cNvSpPr>
              <a:spLocks/>
            </p:cNvSpPr>
            <p:nvPr/>
          </p:nvSpPr>
          <p:spPr bwMode="auto">
            <a:xfrm>
              <a:off x="3421063" y="1746250"/>
              <a:ext cx="490538" cy="657225"/>
            </a:xfrm>
            <a:custGeom>
              <a:avLst/>
              <a:gdLst>
                <a:gd name="T0" fmla="*/ 1222 w 1238"/>
                <a:gd name="T1" fmla="*/ 695 h 1657"/>
                <a:gd name="T2" fmla="*/ 1191 w 1238"/>
                <a:gd name="T3" fmla="*/ 657 h 1657"/>
                <a:gd name="T4" fmla="*/ 1160 w 1238"/>
                <a:gd name="T5" fmla="*/ 656 h 1657"/>
                <a:gd name="T6" fmla="*/ 1160 w 1238"/>
                <a:gd name="T7" fmla="*/ 634 h 1657"/>
                <a:gd name="T8" fmla="*/ 1137 w 1238"/>
                <a:gd name="T9" fmla="*/ 404 h 1657"/>
                <a:gd name="T10" fmla="*/ 1084 w 1238"/>
                <a:gd name="T11" fmla="*/ 258 h 1657"/>
                <a:gd name="T12" fmla="*/ 1021 w 1238"/>
                <a:gd name="T13" fmla="*/ 166 h 1657"/>
                <a:gd name="T14" fmla="*/ 881 w 1238"/>
                <a:gd name="T15" fmla="*/ 55 h 1657"/>
                <a:gd name="T16" fmla="*/ 682 w 1238"/>
                <a:gd name="T17" fmla="*/ 3 h 1657"/>
                <a:gd name="T18" fmla="*/ 573 w 1238"/>
                <a:gd name="T19" fmla="*/ 3 h 1657"/>
                <a:gd name="T20" fmla="*/ 373 w 1238"/>
                <a:gd name="T21" fmla="*/ 55 h 1657"/>
                <a:gd name="T22" fmla="*/ 233 w 1238"/>
                <a:gd name="T23" fmla="*/ 166 h 1657"/>
                <a:gd name="T24" fmla="*/ 171 w 1238"/>
                <a:gd name="T25" fmla="*/ 258 h 1657"/>
                <a:gd name="T26" fmla="*/ 118 w 1238"/>
                <a:gd name="T27" fmla="*/ 404 h 1657"/>
                <a:gd name="T28" fmla="*/ 95 w 1238"/>
                <a:gd name="T29" fmla="*/ 634 h 1657"/>
                <a:gd name="T30" fmla="*/ 95 w 1238"/>
                <a:gd name="T31" fmla="*/ 670 h 1657"/>
                <a:gd name="T32" fmla="*/ 57 w 1238"/>
                <a:gd name="T33" fmla="*/ 653 h 1657"/>
                <a:gd name="T34" fmla="*/ 16 w 1238"/>
                <a:gd name="T35" fmla="*/ 692 h 1657"/>
                <a:gd name="T36" fmla="*/ 4 w 1238"/>
                <a:gd name="T37" fmla="*/ 727 h 1657"/>
                <a:gd name="T38" fmla="*/ 8 w 1238"/>
                <a:gd name="T39" fmla="*/ 835 h 1657"/>
                <a:gd name="T40" fmla="*/ 27 w 1238"/>
                <a:gd name="T41" fmla="*/ 906 h 1657"/>
                <a:gd name="T42" fmla="*/ 74 w 1238"/>
                <a:gd name="T43" fmla="*/ 972 h 1657"/>
                <a:gd name="T44" fmla="*/ 99 w 1238"/>
                <a:gd name="T45" fmla="*/ 983 h 1657"/>
                <a:gd name="T46" fmla="*/ 135 w 1238"/>
                <a:gd name="T47" fmla="*/ 983 h 1657"/>
                <a:gd name="T48" fmla="*/ 192 w 1238"/>
                <a:gd name="T49" fmla="*/ 1177 h 1657"/>
                <a:gd name="T50" fmla="*/ 297 w 1238"/>
                <a:gd name="T51" fmla="*/ 1404 h 1657"/>
                <a:gd name="T52" fmla="*/ 432 w 1238"/>
                <a:gd name="T53" fmla="*/ 1572 h 1657"/>
                <a:gd name="T54" fmla="*/ 567 w 1238"/>
                <a:gd name="T55" fmla="*/ 1649 h 1657"/>
                <a:gd name="T56" fmla="*/ 627 w 1238"/>
                <a:gd name="T57" fmla="*/ 1657 h 1657"/>
                <a:gd name="T58" fmla="*/ 688 w 1238"/>
                <a:gd name="T59" fmla="*/ 1649 h 1657"/>
                <a:gd name="T60" fmla="*/ 823 w 1238"/>
                <a:gd name="T61" fmla="*/ 1572 h 1657"/>
                <a:gd name="T62" fmla="*/ 957 w 1238"/>
                <a:gd name="T63" fmla="*/ 1405 h 1657"/>
                <a:gd name="T64" fmla="*/ 1063 w 1238"/>
                <a:gd name="T65" fmla="*/ 1178 h 1657"/>
                <a:gd name="T66" fmla="*/ 1119 w 1238"/>
                <a:gd name="T67" fmla="*/ 985 h 1657"/>
                <a:gd name="T68" fmla="*/ 1150 w 1238"/>
                <a:gd name="T69" fmla="*/ 979 h 1657"/>
                <a:gd name="T70" fmla="*/ 1186 w 1238"/>
                <a:gd name="T71" fmla="*/ 949 h 1657"/>
                <a:gd name="T72" fmla="*/ 1218 w 1238"/>
                <a:gd name="T73" fmla="*/ 876 h 1657"/>
                <a:gd name="T74" fmla="*/ 1238 w 1238"/>
                <a:gd name="T75" fmla="*/ 770 h 1657"/>
                <a:gd name="T76" fmla="*/ 1228 w 1238"/>
                <a:gd name="T77" fmla="*/ 706 h 16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238" h="1657">
                  <a:moveTo>
                    <a:pt x="1228" y="706"/>
                  </a:moveTo>
                  <a:lnTo>
                    <a:pt x="1222" y="695"/>
                  </a:lnTo>
                  <a:lnTo>
                    <a:pt x="1208" y="673"/>
                  </a:lnTo>
                  <a:lnTo>
                    <a:pt x="1191" y="657"/>
                  </a:lnTo>
                  <a:lnTo>
                    <a:pt x="1171" y="652"/>
                  </a:lnTo>
                  <a:lnTo>
                    <a:pt x="1160" y="656"/>
                  </a:lnTo>
                  <a:lnTo>
                    <a:pt x="1160" y="646"/>
                  </a:lnTo>
                  <a:lnTo>
                    <a:pt x="1160" y="634"/>
                  </a:lnTo>
                  <a:lnTo>
                    <a:pt x="1159" y="551"/>
                  </a:lnTo>
                  <a:lnTo>
                    <a:pt x="1137" y="404"/>
                  </a:lnTo>
                  <a:lnTo>
                    <a:pt x="1108" y="312"/>
                  </a:lnTo>
                  <a:lnTo>
                    <a:pt x="1084" y="258"/>
                  </a:lnTo>
                  <a:lnTo>
                    <a:pt x="1055" y="209"/>
                  </a:lnTo>
                  <a:lnTo>
                    <a:pt x="1021" y="166"/>
                  </a:lnTo>
                  <a:lnTo>
                    <a:pt x="967" y="110"/>
                  </a:lnTo>
                  <a:lnTo>
                    <a:pt x="881" y="55"/>
                  </a:lnTo>
                  <a:lnTo>
                    <a:pt x="787" y="20"/>
                  </a:lnTo>
                  <a:lnTo>
                    <a:pt x="682" y="3"/>
                  </a:lnTo>
                  <a:lnTo>
                    <a:pt x="627" y="0"/>
                  </a:lnTo>
                  <a:lnTo>
                    <a:pt x="573" y="3"/>
                  </a:lnTo>
                  <a:lnTo>
                    <a:pt x="468" y="20"/>
                  </a:lnTo>
                  <a:lnTo>
                    <a:pt x="373" y="55"/>
                  </a:lnTo>
                  <a:lnTo>
                    <a:pt x="288" y="110"/>
                  </a:lnTo>
                  <a:lnTo>
                    <a:pt x="233" y="166"/>
                  </a:lnTo>
                  <a:lnTo>
                    <a:pt x="200" y="209"/>
                  </a:lnTo>
                  <a:lnTo>
                    <a:pt x="171" y="258"/>
                  </a:lnTo>
                  <a:lnTo>
                    <a:pt x="147" y="312"/>
                  </a:lnTo>
                  <a:lnTo>
                    <a:pt x="118" y="404"/>
                  </a:lnTo>
                  <a:lnTo>
                    <a:pt x="96" y="551"/>
                  </a:lnTo>
                  <a:lnTo>
                    <a:pt x="95" y="634"/>
                  </a:lnTo>
                  <a:lnTo>
                    <a:pt x="95" y="652"/>
                  </a:lnTo>
                  <a:lnTo>
                    <a:pt x="95" y="670"/>
                  </a:lnTo>
                  <a:lnTo>
                    <a:pt x="82" y="657"/>
                  </a:lnTo>
                  <a:lnTo>
                    <a:pt x="57" y="653"/>
                  </a:lnTo>
                  <a:lnTo>
                    <a:pt x="34" y="666"/>
                  </a:lnTo>
                  <a:lnTo>
                    <a:pt x="16" y="692"/>
                  </a:lnTo>
                  <a:lnTo>
                    <a:pt x="10" y="706"/>
                  </a:lnTo>
                  <a:lnTo>
                    <a:pt x="4" y="727"/>
                  </a:lnTo>
                  <a:lnTo>
                    <a:pt x="0" y="770"/>
                  </a:lnTo>
                  <a:lnTo>
                    <a:pt x="8" y="835"/>
                  </a:lnTo>
                  <a:lnTo>
                    <a:pt x="18" y="876"/>
                  </a:lnTo>
                  <a:lnTo>
                    <a:pt x="27" y="906"/>
                  </a:lnTo>
                  <a:lnTo>
                    <a:pt x="51" y="949"/>
                  </a:lnTo>
                  <a:lnTo>
                    <a:pt x="74" y="972"/>
                  </a:lnTo>
                  <a:lnTo>
                    <a:pt x="87" y="979"/>
                  </a:lnTo>
                  <a:lnTo>
                    <a:pt x="99" y="983"/>
                  </a:lnTo>
                  <a:lnTo>
                    <a:pt x="125" y="985"/>
                  </a:lnTo>
                  <a:lnTo>
                    <a:pt x="135" y="983"/>
                  </a:lnTo>
                  <a:lnTo>
                    <a:pt x="152" y="1049"/>
                  </a:lnTo>
                  <a:lnTo>
                    <a:pt x="192" y="1177"/>
                  </a:lnTo>
                  <a:lnTo>
                    <a:pt x="240" y="1296"/>
                  </a:lnTo>
                  <a:lnTo>
                    <a:pt x="297" y="1404"/>
                  </a:lnTo>
                  <a:lnTo>
                    <a:pt x="360" y="1497"/>
                  </a:lnTo>
                  <a:lnTo>
                    <a:pt x="432" y="1572"/>
                  </a:lnTo>
                  <a:lnTo>
                    <a:pt x="507" y="1625"/>
                  </a:lnTo>
                  <a:lnTo>
                    <a:pt x="567" y="1649"/>
                  </a:lnTo>
                  <a:lnTo>
                    <a:pt x="607" y="1657"/>
                  </a:lnTo>
                  <a:lnTo>
                    <a:pt x="627" y="1657"/>
                  </a:lnTo>
                  <a:lnTo>
                    <a:pt x="648" y="1657"/>
                  </a:lnTo>
                  <a:lnTo>
                    <a:pt x="688" y="1649"/>
                  </a:lnTo>
                  <a:lnTo>
                    <a:pt x="748" y="1627"/>
                  </a:lnTo>
                  <a:lnTo>
                    <a:pt x="823" y="1572"/>
                  </a:lnTo>
                  <a:lnTo>
                    <a:pt x="893" y="1498"/>
                  </a:lnTo>
                  <a:lnTo>
                    <a:pt x="957" y="1405"/>
                  </a:lnTo>
                  <a:lnTo>
                    <a:pt x="1014" y="1297"/>
                  </a:lnTo>
                  <a:lnTo>
                    <a:pt x="1063" y="1178"/>
                  </a:lnTo>
                  <a:lnTo>
                    <a:pt x="1103" y="1051"/>
                  </a:lnTo>
                  <a:lnTo>
                    <a:pt x="1119" y="985"/>
                  </a:lnTo>
                  <a:lnTo>
                    <a:pt x="1136" y="984"/>
                  </a:lnTo>
                  <a:lnTo>
                    <a:pt x="1150" y="979"/>
                  </a:lnTo>
                  <a:lnTo>
                    <a:pt x="1164" y="972"/>
                  </a:lnTo>
                  <a:lnTo>
                    <a:pt x="1186" y="949"/>
                  </a:lnTo>
                  <a:lnTo>
                    <a:pt x="1209" y="906"/>
                  </a:lnTo>
                  <a:lnTo>
                    <a:pt x="1218" y="876"/>
                  </a:lnTo>
                  <a:lnTo>
                    <a:pt x="1230" y="835"/>
                  </a:lnTo>
                  <a:lnTo>
                    <a:pt x="1238" y="770"/>
                  </a:lnTo>
                  <a:lnTo>
                    <a:pt x="1233" y="727"/>
                  </a:lnTo>
                  <a:lnTo>
                    <a:pt x="1228" y="706"/>
                  </a:lnTo>
                  <a:close/>
                </a:path>
              </a:pathLst>
            </a:custGeom>
            <a:solidFill>
              <a:srgbClr val="E0BB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j-lt"/>
              </a:endParaRPr>
            </a:p>
          </p:txBody>
        </p:sp>
        <p:sp>
          <p:nvSpPr>
            <p:cNvPr id="107" name="Freeform 116"/>
            <p:cNvSpPr>
              <a:spLocks/>
            </p:cNvSpPr>
            <p:nvPr/>
          </p:nvSpPr>
          <p:spPr bwMode="auto">
            <a:xfrm>
              <a:off x="3543300" y="1682750"/>
              <a:ext cx="373063" cy="363538"/>
            </a:xfrm>
            <a:custGeom>
              <a:avLst/>
              <a:gdLst>
                <a:gd name="T0" fmla="*/ 69 w 940"/>
                <a:gd name="T1" fmla="*/ 411 h 915"/>
                <a:gd name="T2" fmla="*/ 78 w 940"/>
                <a:gd name="T3" fmla="*/ 435 h 915"/>
                <a:gd name="T4" fmla="*/ 107 w 940"/>
                <a:gd name="T5" fmla="*/ 473 h 915"/>
                <a:gd name="T6" fmla="*/ 149 w 940"/>
                <a:gd name="T7" fmla="*/ 497 h 915"/>
                <a:gd name="T8" fmla="*/ 200 w 940"/>
                <a:gd name="T9" fmla="*/ 512 h 915"/>
                <a:gd name="T10" fmla="*/ 288 w 940"/>
                <a:gd name="T11" fmla="*/ 519 h 915"/>
                <a:gd name="T12" fmla="*/ 420 w 940"/>
                <a:gd name="T13" fmla="*/ 518 h 915"/>
                <a:gd name="T14" fmla="*/ 524 w 940"/>
                <a:gd name="T15" fmla="*/ 521 h 915"/>
                <a:gd name="T16" fmla="*/ 590 w 940"/>
                <a:gd name="T17" fmla="*/ 530 h 915"/>
                <a:gd name="T18" fmla="*/ 652 w 940"/>
                <a:gd name="T19" fmla="*/ 548 h 915"/>
                <a:gd name="T20" fmla="*/ 709 w 940"/>
                <a:gd name="T21" fmla="*/ 576 h 915"/>
                <a:gd name="T22" fmla="*/ 758 w 940"/>
                <a:gd name="T23" fmla="*/ 618 h 915"/>
                <a:gd name="T24" fmla="*/ 798 w 940"/>
                <a:gd name="T25" fmla="*/ 678 h 915"/>
                <a:gd name="T26" fmla="*/ 827 w 940"/>
                <a:gd name="T27" fmla="*/ 755 h 915"/>
                <a:gd name="T28" fmla="*/ 844 w 940"/>
                <a:gd name="T29" fmla="*/ 855 h 915"/>
                <a:gd name="T30" fmla="*/ 845 w 940"/>
                <a:gd name="T31" fmla="*/ 915 h 915"/>
                <a:gd name="T32" fmla="*/ 862 w 940"/>
                <a:gd name="T33" fmla="*/ 885 h 915"/>
                <a:gd name="T34" fmla="*/ 892 w 940"/>
                <a:gd name="T35" fmla="*/ 824 h 915"/>
                <a:gd name="T36" fmla="*/ 914 w 940"/>
                <a:gd name="T37" fmla="*/ 763 h 915"/>
                <a:gd name="T38" fmla="*/ 929 w 940"/>
                <a:gd name="T39" fmla="*/ 700 h 915"/>
                <a:gd name="T40" fmla="*/ 937 w 940"/>
                <a:gd name="T41" fmla="*/ 637 h 915"/>
                <a:gd name="T42" fmla="*/ 940 w 940"/>
                <a:gd name="T43" fmla="*/ 575 h 915"/>
                <a:gd name="T44" fmla="*/ 936 w 940"/>
                <a:gd name="T45" fmla="*/ 514 h 915"/>
                <a:gd name="T46" fmla="*/ 925 w 940"/>
                <a:gd name="T47" fmla="*/ 453 h 915"/>
                <a:gd name="T48" fmla="*/ 907 w 940"/>
                <a:gd name="T49" fmla="*/ 394 h 915"/>
                <a:gd name="T50" fmla="*/ 884 w 940"/>
                <a:gd name="T51" fmla="*/ 337 h 915"/>
                <a:gd name="T52" fmla="*/ 855 w 940"/>
                <a:gd name="T53" fmla="*/ 281 h 915"/>
                <a:gd name="T54" fmla="*/ 819 w 940"/>
                <a:gd name="T55" fmla="*/ 228 h 915"/>
                <a:gd name="T56" fmla="*/ 778 w 940"/>
                <a:gd name="T57" fmla="*/ 177 h 915"/>
                <a:gd name="T58" fmla="*/ 730 w 940"/>
                <a:gd name="T59" fmla="*/ 131 h 915"/>
                <a:gd name="T60" fmla="*/ 676 w 940"/>
                <a:gd name="T61" fmla="*/ 88 h 915"/>
                <a:gd name="T62" fmla="*/ 616 w 940"/>
                <a:gd name="T63" fmla="*/ 48 h 915"/>
                <a:gd name="T64" fmla="*/ 584 w 940"/>
                <a:gd name="T65" fmla="*/ 29 h 915"/>
                <a:gd name="T66" fmla="*/ 566 w 940"/>
                <a:gd name="T67" fmla="*/ 22 h 915"/>
                <a:gd name="T68" fmla="*/ 511 w 940"/>
                <a:gd name="T69" fmla="*/ 10 h 915"/>
                <a:gd name="T70" fmla="*/ 399 w 940"/>
                <a:gd name="T71" fmla="*/ 0 h 915"/>
                <a:gd name="T72" fmla="*/ 271 w 940"/>
                <a:gd name="T73" fmla="*/ 2 h 915"/>
                <a:gd name="T74" fmla="*/ 188 w 940"/>
                <a:gd name="T75" fmla="*/ 13 h 915"/>
                <a:gd name="T76" fmla="*/ 114 w 940"/>
                <a:gd name="T77" fmla="*/ 28 h 915"/>
                <a:gd name="T78" fmla="*/ 57 w 940"/>
                <a:gd name="T79" fmla="*/ 51 h 915"/>
                <a:gd name="T80" fmla="*/ 37 w 940"/>
                <a:gd name="T81" fmla="*/ 66 h 915"/>
                <a:gd name="T82" fmla="*/ 21 w 940"/>
                <a:gd name="T83" fmla="*/ 83 h 915"/>
                <a:gd name="T84" fmla="*/ 4 w 940"/>
                <a:gd name="T85" fmla="*/ 129 h 915"/>
                <a:gd name="T86" fmla="*/ 0 w 940"/>
                <a:gd name="T87" fmla="*/ 185 h 915"/>
                <a:gd name="T88" fmla="*/ 8 w 940"/>
                <a:gd name="T89" fmla="*/ 245 h 915"/>
                <a:gd name="T90" fmla="*/ 30 w 940"/>
                <a:gd name="T91" fmla="*/ 331 h 915"/>
                <a:gd name="T92" fmla="*/ 61 w 940"/>
                <a:gd name="T93" fmla="*/ 407 h 915"/>
                <a:gd name="T94" fmla="*/ 69 w 940"/>
                <a:gd name="T95" fmla="*/ 411 h 9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940" h="915">
                  <a:moveTo>
                    <a:pt x="69" y="411"/>
                  </a:moveTo>
                  <a:lnTo>
                    <a:pt x="78" y="435"/>
                  </a:lnTo>
                  <a:lnTo>
                    <a:pt x="107" y="473"/>
                  </a:lnTo>
                  <a:lnTo>
                    <a:pt x="149" y="497"/>
                  </a:lnTo>
                  <a:lnTo>
                    <a:pt x="200" y="512"/>
                  </a:lnTo>
                  <a:lnTo>
                    <a:pt x="288" y="519"/>
                  </a:lnTo>
                  <a:lnTo>
                    <a:pt x="420" y="518"/>
                  </a:lnTo>
                  <a:lnTo>
                    <a:pt x="524" y="521"/>
                  </a:lnTo>
                  <a:lnTo>
                    <a:pt x="590" y="530"/>
                  </a:lnTo>
                  <a:lnTo>
                    <a:pt x="652" y="548"/>
                  </a:lnTo>
                  <a:lnTo>
                    <a:pt x="709" y="576"/>
                  </a:lnTo>
                  <a:lnTo>
                    <a:pt x="758" y="618"/>
                  </a:lnTo>
                  <a:lnTo>
                    <a:pt x="798" y="678"/>
                  </a:lnTo>
                  <a:lnTo>
                    <a:pt x="827" y="755"/>
                  </a:lnTo>
                  <a:lnTo>
                    <a:pt x="844" y="855"/>
                  </a:lnTo>
                  <a:lnTo>
                    <a:pt x="845" y="915"/>
                  </a:lnTo>
                  <a:lnTo>
                    <a:pt x="862" y="885"/>
                  </a:lnTo>
                  <a:lnTo>
                    <a:pt x="892" y="824"/>
                  </a:lnTo>
                  <a:lnTo>
                    <a:pt x="914" y="763"/>
                  </a:lnTo>
                  <a:lnTo>
                    <a:pt x="929" y="700"/>
                  </a:lnTo>
                  <a:lnTo>
                    <a:pt x="937" y="637"/>
                  </a:lnTo>
                  <a:lnTo>
                    <a:pt x="940" y="575"/>
                  </a:lnTo>
                  <a:lnTo>
                    <a:pt x="936" y="514"/>
                  </a:lnTo>
                  <a:lnTo>
                    <a:pt x="925" y="453"/>
                  </a:lnTo>
                  <a:lnTo>
                    <a:pt x="907" y="394"/>
                  </a:lnTo>
                  <a:lnTo>
                    <a:pt x="884" y="337"/>
                  </a:lnTo>
                  <a:lnTo>
                    <a:pt x="855" y="281"/>
                  </a:lnTo>
                  <a:lnTo>
                    <a:pt x="819" y="228"/>
                  </a:lnTo>
                  <a:lnTo>
                    <a:pt x="778" y="177"/>
                  </a:lnTo>
                  <a:lnTo>
                    <a:pt x="730" y="131"/>
                  </a:lnTo>
                  <a:lnTo>
                    <a:pt x="676" y="88"/>
                  </a:lnTo>
                  <a:lnTo>
                    <a:pt x="616" y="48"/>
                  </a:lnTo>
                  <a:lnTo>
                    <a:pt x="584" y="29"/>
                  </a:lnTo>
                  <a:lnTo>
                    <a:pt x="566" y="22"/>
                  </a:lnTo>
                  <a:lnTo>
                    <a:pt x="511" y="10"/>
                  </a:lnTo>
                  <a:lnTo>
                    <a:pt x="399" y="0"/>
                  </a:lnTo>
                  <a:lnTo>
                    <a:pt x="271" y="2"/>
                  </a:lnTo>
                  <a:lnTo>
                    <a:pt x="188" y="13"/>
                  </a:lnTo>
                  <a:lnTo>
                    <a:pt x="114" y="28"/>
                  </a:lnTo>
                  <a:lnTo>
                    <a:pt x="57" y="51"/>
                  </a:lnTo>
                  <a:lnTo>
                    <a:pt x="37" y="66"/>
                  </a:lnTo>
                  <a:lnTo>
                    <a:pt x="21" y="83"/>
                  </a:lnTo>
                  <a:lnTo>
                    <a:pt x="4" y="129"/>
                  </a:lnTo>
                  <a:lnTo>
                    <a:pt x="0" y="185"/>
                  </a:lnTo>
                  <a:lnTo>
                    <a:pt x="8" y="245"/>
                  </a:lnTo>
                  <a:lnTo>
                    <a:pt x="30" y="331"/>
                  </a:lnTo>
                  <a:lnTo>
                    <a:pt x="61" y="407"/>
                  </a:lnTo>
                  <a:lnTo>
                    <a:pt x="69" y="4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j-lt"/>
              </a:endParaRPr>
            </a:p>
          </p:txBody>
        </p:sp>
        <p:sp>
          <p:nvSpPr>
            <p:cNvPr id="108" name="Freeform 117"/>
            <p:cNvSpPr>
              <a:spLocks/>
            </p:cNvSpPr>
            <p:nvPr/>
          </p:nvSpPr>
          <p:spPr bwMode="auto">
            <a:xfrm>
              <a:off x="3419475" y="1712913"/>
              <a:ext cx="153988" cy="330200"/>
            </a:xfrm>
            <a:custGeom>
              <a:avLst/>
              <a:gdLst>
                <a:gd name="T0" fmla="*/ 92 w 384"/>
                <a:gd name="T1" fmla="*/ 835 h 835"/>
                <a:gd name="T2" fmla="*/ 77 w 384"/>
                <a:gd name="T3" fmla="*/ 814 h 835"/>
                <a:gd name="T4" fmla="*/ 53 w 384"/>
                <a:gd name="T5" fmla="*/ 767 h 835"/>
                <a:gd name="T6" fmla="*/ 25 w 384"/>
                <a:gd name="T7" fmla="*/ 688 h 835"/>
                <a:gd name="T8" fmla="*/ 6 w 384"/>
                <a:gd name="T9" fmla="*/ 561 h 835"/>
                <a:gd name="T10" fmla="*/ 0 w 384"/>
                <a:gd name="T11" fmla="*/ 416 h 835"/>
                <a:gd name="T12" fmla="*/ 0 w 384"/>
                <a:gd name="T13" fmla="*/ 336 h 835"/>
                <a:gd name="T14" fmla="*/ 1 w 384"/>
                <a:gd name="T15" fmla="*/ 310 h 835"/>
                <a:gd name="T16" fmla="*/ 14 w 384"/>
                <a:gd name="T17" fmla="*/ 250 h 835"/>
                <a:gd name="T18" fmla="*/ 40 w 384"/>
                <a:gd name="T19" fmla="*/ 188 h 835"/>
                <a:gd name="T20" fmla="*/ 76 w 384"/>
                <a:gd name="T21" fmla="*/ 127 h 835"/>
                <a:gd name="T22" fmla="*/ 121 w 384"/>
                <a:gd name="T23" fmla="*/ 74 h 835"/>
                <a:gd name="T24" fmla="*/ 173 w 384"/>
                <a:gd name="T25" fmla="*/ 31 h 835"/>
                <a:gd name="T26" fmla="*/ 230 w 384"/>
                <a:gd name="T27" fmla="*/ 5 h 835"/>
                <a:gd name="T28" fmla="*/ 276 w 384"/>
                <a:gd name="T29" fmla="*/ 0 h 835"/>
                <a:gd name="T30" fmla="*/ 308 w 384"/>
                <a:gd name="T31" fmla="*/ 2 h 835"/>
                <a:gd name="T32" fmla="*/ 324 w 384"/>
                <a:gd name="T33" fmla="*/ 6 h 835"/>
                <a:gd name="T34" fmla="*/ 334 w 384"/>
                <a:gd name="T35" fmla="*/ 10 h 835"/>
                <a:gd name="T36" fmla="*/ 352 w 384"/>
                <a:gd name="T37" fmla="*/ 34 h 835"/>
                <a:gd name="T38" fmla="*/ 372 w 384"/>
                <a:gd name="T39" fmla="*/ 93 h 835"/>
                <a:gd name="T40" fmla="*/ 384 w 384"/>
                <a:gd name="T41" fmla="*/ 205 h 835"/>
                <a:gd name="T42" fmla="*/ 384 w 384"/>
                <a:gd name="T43" fmla="*/ 321 h 835"/>
                <a:gd name="T44" fmla="*/ 381 w 384"/>
                <a:gd name="T45" fmla="*/ 372 h 835"/>
                <a:gd name="T46" fmla="*/ 377 w 384"/>
                <a:gd name="T47" fmla="*/ 391 h 835"/>
                <a:gd name="T48" fmla="*/ 359 w 384"/>
                <a:gd name="T49" fmla="*/ 417 h 835"/>
                <a:gd name="T50" fmla="*/ 312 w 384"/>
                <a:gd name="T51" fmla="*/ 442 h 835"/>
                <a:gd name="T52" fmla="*/ 251 w 384"/>
                <a:gd name="T53" fmla="*/ 468 h 835"/>
                <a:gd name="T54" fmla="*/ 210 w 384"/>
                <a:gd name="T55" fmla="*/ 492 h 835"/>
                <a:gd name="T56" fmla="*/ 171 w 384"/>
                <a:gd name="T57" fmla="*/ 531 h 835"/>
                <a:gd name="T58" fmla="*/ 140 w 384"/>
                <a:gd name="T59" fmla="*/ 590 h 835"/>
                <a:gd name="T60" fmla="*/ 128 w 384"/>
                <a:gd name="T61" fmla="*/ 628 h 835"/>
                <a:gd name="T62" fmla="*/ 116 w 384"/>
                <a:gd name="T63" fmla="*/ 647 h 835"/>
                <a:gd name="T64" fmla="*/ 103 w 384"/>
                <a:gd name="T65" fmla="*/ 693 h 835"/>
                <a:gd name="T66" fmla="*/ 95 w 384"/>
                <a:gd name="T67" fmla="*/ 779 h 835"/>
                <a:gd name="T68" fmla="*/ 92 w 384"/>
                <a:gd name="T69" fmla="*/ 835 h 8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84" h="835">
                  <a:moveTo>
                    <a:pt x="92" y="835"/>
                  </a:moveTo>
                  <a:lnTo>
                    <a:pt x="77" y="814"/>
                  </a:lnTo>
                  <a:lnTo>
                    <a:pt x="53" y="767"/>
                  </a:lnTo>
                  <a:lnTo>
                    <a:pt x="25" y="688"/>
                  </a:lnTo>
                  <a:lnTo>
                    <a:pt x="6" y="561"/>
                  </a:lnTo>
                  <a:lnTo>
                    <a:pt x="0" y="416"/>
                  </a:lnTo>
                  <a:lnTo>
                    <a:pt x="0" y="336"/>
                  </a:lnTo>
                  <a:lnTo>
                    <a:pt x="1" y="310"/>
                  </a:lnTo>
                  <a:lnTo>
                    <a:pt x="14" y="250"/>
                  </a:lnTo>
                  <a:lnTo>
                    <a:pt x="40" y="188"/>
                  </a:lnTo>
                  <a:lnTo>
                    <a:pt x="76" y="127"/>
                  </a:lnTo>
                  <a:lnTo>
                    <a:pt x="121" y="74"/>
                  </a:lnTo>
                  <a:lnTo>
                    <a:pt x="173" y="31"/>
                  </a:lnTo>
                  <a:lnTo>
                    <a:pt x="230" y="5"/>
                  </a:lnTo>
                  <a:lnTo>
                    <a:pt x="276" y="0"/>
                  </a:lnTo>
                  <a:lnTo>
                    <a:pt x="308" y="2"/>
                  </a:lnTo>
                  <a:lnTo>
                    <a:pt x="324" y="6"/>
                  </a:lnTo>
                  <a:lnTo>
                    <a:pt x="334" y="10"/>
                  </a:lnTo>
                  <a:lnTo>
                    <a:pt x="352" y="34"/>
                  </a:lnTo>
                  <a:lnTo>
                    <a:pt x="372" y="93"/>
                  </a:lnTo>
                  <a:lnTo>
                    <a:pt x="384" y="205"/>
                  </a:lnTo>
                  <a:lnTo>
                    <a:pt x="384" y="321"/>
                  </a:lnTo>
                  <a:lnTo>
                    <a:pt x="381" y="372"/>
                  </a:lnTo>
                  <a:lnTo>
                    <a:pt x="377" y="391"/>
                  </a:lnTo>
                  <a:lnTo>
                    <a:pt x="359" y="417"/>
                  </a:lnTo>
                  <a:lnTo>
                    <a:pt x="312" y="442"/>
                  </a:lnTo>
                  <a:lnTo>
                    <a:pt x="251" y="468"/>
                  </a:lnTo>
                  <a:lnTo>
                    <a:pt x="210" y="492"/>
                  </a:lnTo>
                  <a:lnTo>
                    <a:pt x="171" y="531"/>
                  </a:lnTo>
                  <a:lnTo>
                    <a:pt x="140" y="590"/>
                  </a:lnTo>
                  <a:lnTo>
                    <a:pt x="128" y="628"/>
                  </a:lnTo>
                  <a:lnTo>
                    <a:pt x="116" y="647"/>
                  </a:lnTo>
                  <a:lnTo>
                    <a:pt x="103" y="693"/>
                  </a:lnTo>
                  <a:lnTo>
                    <a:pt x="95" y="779"/>
                  </a:lnTo>
                  <a:lnTo>
                    <a:pt x="92" y="8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j-lt"/>
              </a:endParaRPr>
            </a:p>
          </p:txBody>
        </p:sp>
        <p:sp>
          <p:nvSpPr>
            <p:cNvPr id="109" name="Freeform 118"/>
            <p:cNvSpPr>
              <a:spLocks/>
            </p:cNvSpPr>
            <p:nvPr/>
          </p:nvSpPr>
          <p:spPr bwMode="auto">
            <a:xfrm>
              <a:off x="3606800" y="2249488"/>
              <a:ext cx="125413" cy="68263"/>
            </a:xfrm>
            <a:custGeom>
              <a:avLst/>
              <a:gdLst>
                <a:gd name="T0" fmla="*/ 158 w 317"/>
                <a:gd name="T1" fmla="*/ 173 h 173"/>
                <a:gd name="T2" fmla="*/ 171 w 317"/>
                <a:gd name="T3" fmla="*/ 172 h 173"/>
                <a:gd name="T4" fmla="*/ 199 w 317"/>
                <a:gd name="T5" fmla="*/ 166 h 173"/>
                <a:gd name="T6" fmla="*/ 239 w 317"/>
                <a:gd name="T7" fmla="*/ 144 h 173"/>
                <a:gd name="T8" fmla="*/ 285 w 317"/>
                <a:gd name="T9" fmla="*/ 97 h 173"/>
                <a:gd name="T10" fmla="*/ 309 w 317"/>
                <a:gd name="T11" fmla="*/ 52 h 173"/>
                <a:gd name="T12" fmla="*/ 317 w 317"/>
                <a:gd name="T13" fmla="*/ 18 h 173"/>
                <a:gd name="T14" fmla="*/ 317 w 317"/>
                <a:gd name="T15" fmla="*/ 0 h 173"/>
                <a:gd name="T16" fmla="*/ 0 w 317"/>
                <a:gd name="T17" fmla="*/ 0 h 173"/>
                <a:gd name="T18" fmla="*/ 0 w 317"/>
                <a:gd name="T19" fmla="*/ 18 h 173"/>
                <a:gd name="T20" fmla="*/ 8 w 317"/>
                <a:gd name="T21" fmla="*/ 52 h 173"/>
                <a:gd name="T22" fmla="*/ 31 w 317"/>
                <a:gd name="T23" fmla="*/ 97 h 173"/>
                <a:gd name="T24" fmla="*/ 78 w 317"/>
                <a:gd name="T25" fmla="*/ 144 h 173"/>
                <a:gd name="T26" fmla="*/ 118 w 317"/>
                <a:gd name="T27" fmla="*/ 166 h 173"/>
                <a:gd name="T28" fmla="*/ 145 w 317"/>
                <a:gd name="T29" fmla="*/ 172 h 173"/>
                <a:gd name="T30" fmla="*/ 158 w 317"/>
                <a:gd name="T31" fmla="*/ 173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17" h="173">
                  <a:moveTo>
                    <a:pt x="158" y="173"/>
                  </a:moveTo>
                  <a:lnTo>
                    <a:pt x="171" y="172"/>
                  </a:lnTo>
                  <a:lnTo>
                    <a:pt x="199" y="166"/>
                  </a:lnTo>
                  <a:lnTo>
                    <a:pt x="239" y="144"/>
                  </a:lnTo>
                  <a:lnTo>
                    <a:pt x="285" y="97"/>
                  </a:lnTo>
                  <a:lnTo>
                    <a:pt x="309" y="52"/>
                  </a:lnTo>
                  <a:lnTo>
                    <a:pt x="317" y="18"/>
                  </a:lnTo>
                  <a:lnTo>
                    <a:pt x="317" y="0"/>
                  </a:lnTo>
                  <a:lnTo>
                    <a:pt x="0" y="0"/>
                  </a:lnTo>
                  <a:lnTo>
                    <a:pt x="0" y="18"/>
                  </a:lnTo>
                  <a:lnTo>
                    <a:pt x="8" y="52"/>
                  </a:lnTo>
                  <a:lnTo>
                    <a:pt x="31" y="97"/>
                  </a:lnTo>
                  <a:lnTo>
                    <a:pt x="78" y="144"/>
                  </a:lnTo>
                  <a:lnTo>
                    <a:pt x="118" y="166"/>
                  </a:lnTo>
                  <a:lnTo>
                    <a:pt x="145" y="172"/>
                  </a:lnTo>
                  <a:lnTo>
                    <a:pt x="158" y="173"/>
                  </a:lnTo>
                  <a:close/>
                </a:path>
              </a:pathLst>
            </a:custGeom>
            <a:solidFill>
              <a:srgbClr val="E3E3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j-lt"/>
              </a:endParaRPr>
            </a:p>
          </p:txBody>
        </p:sp>
        <p:sp>
          <p:nvSpPr>
            <p:cNvPr id="110" name="Freeform 306"/>
            <p:cNvSpPr>
              <a:spLocks/>
            </p:cNvSpPr>
            <p:nvPr/>
          </p:nvSpPr>
          <p:spPr bwMode="auto">
            <a:xfrm>
              <a:off x="4818063" y="2746375"/>
              <a:ext cx="12700" cy="4763"/>
            </a:xfrm>
            <a:custGeom>
              <a:avLst/>
              <a:gdLst>
                <a:gd name="T0" fmla="*/ 0 w 33"/>
                <a:gd name="T1" fmla="*/ 9 h 9"/>
                <a:gd name="T2" fmla="*/ 16 w 33"/>
                <a:gd name="T3" fmla="*/ 3 h 9"/>
                <a:gd name="T4" fmla="*/ 33 w 33"/>
                <a:gd name="T5" fmla="*/ 0 h 9"/>
                <a:gd name="T6" fmla="*/ 29 w 33"/>
                <a:gd name="T7" fmla="*/ 2 h 9"/>
                <a:gd name="T8" fmla="*/ 24 w 33"/>
                <a:gd name="T9" fmla="*/ 3 h 9"/>
                <a:gd name="T10" fmla="*/ 13 w 33"/>
                <a:gd name="T11" fmla="*/ 7 h 9"/>
                <a:gd name="T12" fmla="*/ 0 w 33"/>
                <a:gd name="T1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" h="9">
                  <a:moveTo>
                    <a:pt x="0" y="9"/>
                  </a:moveTo>
                  <a:lnTo>
                    <a:pt x="16" y="3"/>
                  </a:lnTo>
                  <a:lnTo>
                    <a:pt x="33" y="0"/>
                  </a:lnTo>
                  <a:lnTo>
                    <a:pt x="29" y="2"/>
                  </a:lnTo>
                  <a:lnTo>
                    <a:pt x="24" y="3"/>
                  </a:lnTo>
                  <a:lnTo>
                    <a:pt x="13" y="7"/>
                  </a:lnTo>
                  <a:lnTo>
                    <a:pt x="0" y="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j-lt"/>
              </a:endParaRPr>
            </a:p>
          </p:txBody>
        </p:sp>
        <p:sp>
          <p:nvSpPr>
            <p:cNvPr id="111" name="Freeform 307"/>
            <p:cNvSpPr>
              <a:spLocks/>
            </p:cNvSpPr>
            <p:nvPr/>
          </p:nvSpPr>
          <p:spPr bwMode="auto">
            <a:xfrm>
              <a:off x="4864100" y="2740025"/>
              <a:ext cx="3175" cy="3175"/>
            </a:xfrm>
            <a:custGeom>
              <a:avLst/>
              <a:gdLst>
                <a:gd name="T0" fmla="*/ 0 w 6"/>
                <a:gd name="T1" fmla="*/ 7 h 7"/>
                <a:gd name="T2" fmla="*/ 0 w 6"/>
                <a:gd name="T3" fmla="*/ 6 h 7"/>
                <a:gd name="T4" fmla="*/ 0 w 6"/>
                <a:gd name="T5" fmla="*/ 4 h 7"/>
                <a:gd name="T6" fmla="*/ 4 w 6"/>
                <a:gd name="T7" fmla="*/ 2 h 7"/>
                <a:gd name="T8" fmla="*/ 6 w 6"/>
                <a:gd name="T9" fmla="*/ 0 h 7"/>
                <a:gd name="T10" fmla="*/ 0 w 6"/>
                <a:gd name="T11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7">
                  <a:moveTo>
                    <a:pt x="0" y="7"/>
                  </a:moveTo>
                  <a:lnTo>
                    <a:pt x="0" y="6"/>
                  </a:lnTo>
                  <a:lnTo>
                    <a:pt x="0" y="4"/>
                  </a:lnTo>
                  <a:lnTo>
                    <a:pt x="4" y="2"/>
                  </a:lnTo>
                  <a:lnTo>
                    <a:pt x="6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j-lt"/>
              </a:endParaRPr>
            </a:p>
          </p:txBody>
        </p:sp>
        <p:sp>
          <p:nvSpPr>
            <p:cNvPr id="112" name="Freeform 313"/>
            <p:cNvSpPr>
              <a:spLocks/>
            </p:cNvSpPr>
            <p:nvPr/>
          </p:nvSpPr>
          <p:spPr bwMode="auto">
            <a:xfrm>
              <a:off x="4818063" y="2317750"/>
              <a:ext cx="577850" cy="571500"/>
            </a:xfrm>
            <a:custGeom>
              <a:avLst/>
              <a:gdLst>
                <a:gd name="T0" fmla="*/ 0 w 1456"/>
                <a:gd name="T1" fmla="*/ 1437 h 1437"/>
                <a:gd name="T2" fmla="*/ 0 w 1456"/>
                <a:gd name="T3" fmla="*/ 1088 h 1437"/>
                <a:gd name="T4" fmla="*/ 1 w 1456"/>
                <a:gd name="T5" fmla="*/ 1088 h 1437"/>
                <a:gd name="T6" fmla="*/ 14 w 1456"/>
                <a:gd name="T7" fmla="*/ 1086 h 1437"/>
                <a:gd name="T8" fmla="*/ 25 w 1456"/>
                <a:gd name="T9" fmla="*/ 1082 h 1437"/>
                <a:gd name="T10" fmla="*/ 30 w 1456"/>
                <a:gd name="T11" fmla="*/ 1081 h 1437"/>
                <a:gd name="T12" fmla="*/ 34 w 1456"/>
                <a:gd name="T13" fmla="*/ 1079 h 1437"/>
                <a:gd name="T14" fmla="*/ 38 w 1456"/>
                <a:gd name="T15" fmla="*/ 1078 h 1437"/>
                <a:gd name="T16" fmla="*/ 40 w 1456"/>
                <a:gd name="T17" fmla="*/ 1078 h 1437"/>
                <a:gd name="T18" fmla="*/ 47 w 1456"/>
                <a:gd name="T19" fmla="*/ 1079 h 1437"/>
                <a:gd name="T20" fmla="*/ 53 w 1456"/>
                <a:gd name="T21" fmla="*/ 1079 h 1437"/>
                <a:gd name="T22" fmla="*/ 58 w 1456"/>
                <a:gd name="T23" fmla="*/ 1081 h 1437"/>
                <a:gd name="T24" fmla="*/ 64 w 1456"/>
                <a:gd name="T25" fmla="*/ 1081 h 1437"/>
                <a:gd name="T26" fmla="*/ 84 w 1456"/>
                <a:gd name="T27" fmla="*/ 1079 h 1437"/>
                <a:gd name="T28" fmla="*/ 117 w 1456"/>
                <a:gd name="T29" fmla="*/ 1066 h 1437"/>
                <a:gd name="T30" fmla="*/ 117 w 1456"/>
                <a:gd name="T31" fmla="*/ 1068 h 1437"/>
                <a:gd name="T32" fmla="*/ 117 w 1456"/>
                <a:gd name="T33" fmla="*/ 1069 h 1437"/>
                <a:gd name="T34" fmla="*/ 123 w 1456"/>
                <a:gd name="T35" fmla="*/ 1062 h 1437"/>
                <a:gd name="T36" fmla="*/ 166 w 1456"/>
                <a:gd name="T37" fmla="*/ 1040 h 1437"/>
                <a:gd name="T38" fmla="*/ 224 w 1456"/>
                <a:gd name="T39" fmla="*/ 999 h 1437"/>
                <a:gd name="T40" fmla="*/ 227 w 1456"/>
                <a:gd name="T41" fmla="*/ 990 h 1437"/>
                <a:gd name="T42" fmla="*/ 228 w 1456"/>
                <a:gd name="T43" fmla="*/ 980 h 1437"/>
                <a:gd name="T44" fmla="*/ 1456 w 1456"/>
                <a:gd name="T45" fmla="*/ 0 h 1437"/>
                <a:gd name="T46" fmla="*/ 1456 w 1456"/>
                <a:gd name="T47" fmla="*/ 44 h 1437"/>
                <a:gd name="T48" fmla="*/ 187 w 1456"/>
                <a:gd name="T49" fmla="*/ 1091 h 1437"/>
                <a:gd name="T50" fmla="*/ 197 w 1456"/>
                <a:gd name="T51" fmla="*/ 1114 h 1437"/>
                <a:gd name="T52" fmla="*/ 217 w 1456"/>
                <a:gd name="T53" fmla="*/ 1177 h 1437"/>
                <a:gd name="T54" fmla="*/ 230 w 1456"/>
                <a:gd name="T55" fmla="*/ 1249 h 1437"/>
                <a:gd name="T56" fmla="*/ 231 w 1456"/>
                <a:gd name="T57" fmla="*/ 1318 h 1437"/>
                <a:gd name="T58" fmla="*/ 224 w 1456"/>
                <a:gd name="T59" fmla="*/ 1348 h 1437"/>
                <a:gd name="T60" fmla="*/ 213 w 1456"/>
                <a:gd name="T61" fmla="*/ 1355 h 1437"/>
                <a:gd name="T62" fmla="*/ 201 w 1456"/>
                <a:gd name="T63" fmla="*/ 1363 h 1437"/>
                <a:gd name="T64" fmla="*/ 196 w 1456"/>
                <a:gd name="T65" fmla="*/ 1367 h 1437"/>
                <a:gd name="T66" fmla="*/ 187 w 1456"/>
                <a:gd name="T67" fmla="*/ 1374 h 1437"/>
                <a:gd name="T68" fmla="*/ 179 w 1456"/>
                <a:gd name="T69" fmla="*/ 1379 h 1437"/>
                <a:gd name="T70" fmla="*/ 175 w 1456"/>
                <a:gd name="T71" fmla="*/ 1381 h 1437"/>
                <a:gd name="T72" fmla="*/ 154 w 1456"/>
                <a:gd name="T73" fmla="*/ 1394 h 1437"/>
                <a:gd name="T74" fmla="*/ 138 w 1456"/>
                <a:gd name="T75" fmla="*/ 1403 h 1437"/>
                <a:gd name="T76" fmla="*/ 112 w 1456"/>
                <a:gd name="T77" fmla="*/ 1416 h 1437"/>
                <a:gd name="T78" fmla="*/ 75 w 1456"/>
                <a:gd name="T79" fmla="*/ 1429 h 1437"/>
                <a:gd name="T80" fmla="*/ 64 w 1456"/>
                <a:gd name="T81" fmla="*/ 1429 h 1437"/>
                <a:gd name="T82" fmla="*/ 58 w 1456"/>
                <a:gd name="T83" fmla="*/ 1429 h 1437"/>
                <a:gd name="T84" fmla="*/ 53 w 1456"/>
                <a:gd name="T85" fmla="*/ 1428 h 1437"/>
                <a:gd name="T86" fmla="*/ 47 w 1456"/>
                <a:gd name="T87" fmla="*/ 1427 h 1437"/>
                <a:gd name="T88" fmla="*/ 40 w 1456"/>
                <a:gd name="T89" fmla="*/ 1427 h 1437"/>
                <a:gd name="T90" fmla="*/ 20 w 1456"/>
                <a:gd name="T91" fmla="*/ 1429 h 1437"/>
                <a:gd name="T92" fmla="*/ 0 w 1456"/>
                <a:gd name="T93" fmla="*/ 1437 h 14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456" h="1437">
                  <a:moveTo>
                    <a:pt x="0" y="1437"/>
                  </a:moveTo>
                  <a:lnTo>
                    <a:pt x="0" y="1088"/>
                  </a:lnTo>
                  <a:lnTo>
                    <a:pt x="1" y="1088"/>
                  </a:lnTo>
                  <a:lnTo>
                    <a:pt x="14" y="1086"/>
                  </a:lnTo>
                  <a:lnTo>
                    <a:pt x="25" y="1082"/>
                  </a:lnTo>
                  <a:lnTo>
                    <a:pt x="30" y="1081"/>
                  </a:lnTo>
                  <a:lnTo>
                    <a:pt x="34" y="1079"/>
                  </a:lnTo>
                  <a:lnTo>
                    <a:pt x="38" y="1078"/>
                  </a:lnTo>
                  <a:lnTo>
                    <a:pt x="40" y="1078"/>
                  </a:lnTo>
                  <a:lnTo>
                    <a:pt x="47" y="1079"/>
                  </a:lnTo>
                  <a:lnTo>
                    <a:pt x="53" y="1079"/>
                  </a:lnTo>
                  <a:lnTo>
                    <a:pt x="58" y="1081"/>
                  </a:lnTo>
                  <a:lnTo>
                    <a:pt x="64" y="1081"/>
                  </a:lnTo>
                  <a:lnTo>
                    <a:pt x="84" y="1079"/>
                  </a:lnTo>
                  <a:lnTo>
                    <a:pt x="117" y="1066"/>
                  </a:lnTo>
                  <a:lnTo>
                    <a:pt x="117" y="1068"/>
                  </a:lnTo>
                  <a:lnTo>
                    <a:pt x="117" y="1069"/>
                  </a:lnTo>
                  <a:lnTo>
                    <a:pt x="123" y="1062"/>
                  </a:lnTo>
                  <a:lnTo>
                    <a:pt x="166" y="1040"/>
                  </a:lnTo>
                  <a:lnTo>
                    <a:pt x="224" y="999"/>
                  </a:lnTo>
                  <a:lnTo>
                    <a:pt x="227" y="990"/>
                  </a:lnTo>
                  <a:lnTo>
                    <a:pt x="228" y="980"/>
                  </a:lnTo>
                  <a:lnTo>
                    <a:pt x="1456" y="0"/>
                  </a:lnTo>
                  <a:lnTo>
                    <a:pt x="1456" y="44"/>
                  </a:lnTo>
                  <a:lnTo>
                    <a:pt x="187" y="1091"/>
                  </a:lnTo>
                  <a:lnTo>
                    <a:pt x="197" y="1114"/>
                  </a:lnTo>
                  <a:lnTo>
                    <a:pt x="217" y="1177"/>
                  </a:lnTo>
                  <a:lnTo>
                    <a:pt x="230" y="1249"/>
                  </a:lnTo>
                  <a:lnTo>
                    <a:pt x="231" y="1318"/>
                  </a:lnTo>
                  <a:lnTo>
                    <a:pt x="224" y="1348"/>
                  </a:lnTo>
                  <a:lnTo>
                    <a:pt x="213" y="1355"/>
                  </a:lnTo>
                  <a:lnTo>
                    <a:pt x="201" y="1363"/>
                  </a:lnTo>
                  <a:lnTo>
                    <a:pt x="196" y="1367"/>
                  </a:lnTo>
                  <a:lnTo>
                    <a:pt x="187" y="1374"/>
                  </a:lnTo>
                  <a:lnTo>
                    <a:pt x="179" y="1379"/>
                  </a:lnTo>
                  <a:lnTo>
                    <a:pt x="175" y="1381"/>
                  </a:lnTo>
                  <a:lnTo>
                    <a:pt x="154" y="1394"/>
                  </a:lnTo>
                  <a:lnTo>
                    <a:pt x="138" y="1403"/>
                  </a:lnTo>
                  <a:lnTo>
                    <a:pt x="112" y="1416"/>
                  </a:lnTo>
                  <a:lnTo>
                    <a:pt x="75" y="1429"/>
                  </a:lnTo>
                  <a:lnTo>
                    <a:pt x="64" y="1429"/>
                  </a:lnTo>
                  <a:lnTo>
                    <a:pt x="58" y="1429"/>
                  </a:lnTo>
                  <a:lnTo>
                    <a:pt x="53" y="1428"/>
                  </a:lnTo>
                  <a:lnTo>
                    <a:pt x="47" y="1427"/>
                  </a:lnTo>
                  <a:lnTo>
                    <a:pt x="40" y="1427"/>
                  </a:lnTo>
                  <a:lnTo>
                    <a:pt x="20" y="1429"/>
                  </a:lnTo>
                  <a:lnTo>
                    <a:pt x="0" y="143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j-lt"/>
              </a:endParaRPr>
            </a:p>
          </p:txBody>
        </p:sp>
        <p:sp>
          <p:nvSpPr>
            <p:cNvPr id="113" name="Freeform 316"/>
            <p:cNvSpPr>
              <a:spLocks/>
            </p:cNvSpPr>
            <p:nvPr/>
          </p:nvSpPr>
          <p:spPr bwMode="auto">
            <a:xfrm>
              <a:off x="4818063" y="2644775"/>
              <a:ext cx="90488" cy="106363"/>
            </a:xfrm>
            <a:custGeom>
              <a:avLst/>
              <a:gdLst>
                <a:gd name="T0" fmla="*/ 0 w 231"/>
                <a:gd name="T1" fmla="*/ 265 h 265"/>
                <a:gd name="T2" fmla="*/ 0 w 231"/>
                <a:gd name="T3" fmla="*/ 0 h 265"/>
                <a:gd name="T4" fmla="*/ 36 w 231"/>
                <a:gd name="T5" fmla="*/ 44 h 265"/>
                <a:gd name="T6" fmla="*/ 87 w 231"/>
                <a:gd name="T7" fmla="*/ 2 h 265"/>
                <a:gd name="T8" fmla="*/ 90 w 231"/>
                <a:gd name="T9" fmla="*/ 53 h 265"/>
                <a:gd name="T10" fmla="*/ 108 w 231"/>
                <a:gd name="T11" fmla="*/ 158 h 265"/>
                <a:gd name="T12" fmla="*/ 112 w 231"/>
                <a:gd name="T13" fmla="*/ 204 h 265"/>
                <a:gd name="T14" fmla="*/ 113 w 231"/>
                <a:gd name="T15" fmla="*/ 216 h 265"/>
                <a:gd name="T16" fmla="*/ 127 w 231"/>
                <a:gd name="T17" fmla="*/ 229 h 265"/>
                <a:gd name="T18" fmla="*/ 138 w 231"/>
                <a:gd name="T19" fmla="*/ 233 h 265"/>
                <a:gd name="T20" fmla="*/ 175 w 231"/>
                <a:gd name="T21" fmla="*/ 211 h 265"/>
                <a:gd name="T22" fmla="*/ 224 w 231"/>
                <a:gd name="T23" fmla="*/ 176 h 265"/>
                <a:gd name="T24" fmla="*/ 230 w 231"/>
                <a:gd name="T25" fmla="*/ 150 h 265"/>
                <a:gd name="T26" fmla="*/ 231 w 231"/>
                <a:gd name="T27" fmla="*/ 120 h 265"/>
                <a:gd name="T28" fmla="*/ 231 w 231"/>
                <a:gd name="T29" fmla="*/ 138 h 265"/>
                <a:gd name="T30" fmla="*/ 228 w 231"/>
                <a:gd name="T31" fmla="*/ 157 h 265"/>
                <a:gd name="T32" fmla="*/ 227 w 231"/>
                <a:gd name="T33" fmla="*/ 167 h 265"/>
                <a:gd name="T34" fmla="*/ 224 w 231"/>
                <a:gd name="T35" fmla="*/ 176 h 265"/>
                <a:gd name="T36" fmla="*/ 166 w 231"/>
                <a:gd name="T37" fmla="*/ 217 h 265"/>
                <a:gd name="T38" fmla="*/ 123 w 231"/>
                <a:gd name="T39" fmla="*/ 239 h 265"/>
                <a:gd name="T40" fmla="*/ 121 w 231"/>
                <a:gd name="T41" fmla="*/ 241 h 265"/>
                <a:gd name="T42" fmla="*/ 117 w 231"/>
                <a:gd name="T43" fmla="*/ 243 h 265"/>
                <a:gd name="T44" fmla="*/ 84 w 231"/>
                <a:gd name="T45" fmla="*/ 256 h 265"/>
                <a:gd name="T46" fmla="*/ 64 w 231"/>
                <a:gd name="T47" fmla="*/ 258 h 265"/>
                <a:gd name="T48" fmla="*/ 58 w 231"/>
                <a:gd name="T49" fmla="*/ 258 h 265"/>
                <a:gd name="T50" fmla="*/ 53 w 231"/>
                <a:gd name="T51" fmla="*/ 256 h 265"/>
                <a:gd name="T52" fmla="*/ 47 w 231"/>
                <a:gd name="T53" fmla="*/ 256 h 265"/>
                <a:gd name="T54" fmla="*/ 40 w 231"/>
                <a:gd name="T55" fmla="*/ 255 h 265"/>
                <a:gd name="T56" fmla="*/ 38 w 231"/>
                <a:gd name="T57" fmla="*/ 255 h 265"/>
                <a:gd name="T58" fmla="*/ 34 w 231"/>
                <a:gd name="T59" fmla="*/ 256 h 265"/>
                <a:gd name="T60" fmla="*/ 17 w 231"/>
                <a:gd name="T61" fmla="*/ 259 h 265"/>
                <a:gd name="T62" fmla="*/ 1 w 231"/>
                <a:gd name="T63" fmla="*/ 265 h 265"/>
                <a:gd name="T64" fmla="*/ 0 w 231"/>
                <a:gd name="T65" fmla="*/ 265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31" h="265">
                  <a:moveTo>
                    <a:pt x="0" y="265"/>
                  </a:moveTo>
                  <a:lnTo>
                    <a:pt x="0" y="0"/>
                  </a:lnTo>
                  <a:lnTo>
                    <a:pt x="36" y="44"/>
                  </a:lnTo>
                  <a:lnTo>
                    <a:pt x="87" y="2"/>
                  </a:lnTo>
                  <a:lnTo>
                    <a:pt x="90" y="53"/>
                  </a:lnTo>
                  <a:lnTo>
                    <a:pt x="108" y="158"/>
                  </a:lnTo>
                  <a:lnTo>
                    <a:pt x="112" y="204"/>
                  </a:lnTo>
                  <a:lnTo>
                    <a:pt x="113" y="216"/>
                  </a:lnTo>
                  <a:lnTo>
                    <a:pt x="127" y="229"/>
                  </a:lnTo>
                  <a:lnTo>
                    <a:pt x="138" y="233"/>
                  </a:lnTo>
                  <a:lnTo>
                    <a:pt x="175" y="211"/>
                  </a:lnTo>
                  <a:lnTo>
                    <a:pt x="224" y="176"/>
                  </a:lnTo>
                  <a:lnTo>
                    <a:pt x="230" y="150"/>
                  </a:lnTo>
                  <a:lnTo>
                    <a:pt x="231" y="120"/>
                  </a:lnTo>
                  <a:lnTo>
                    <a:pt x="231" y="138"/>
                  </a:lnTo>
                  <a:lnTo>
                    <a:pt x="228" y="157"/>
                  </a:lnTo>
                  <a:lnTo>
                    <a:pt x="227" y="167"/>
                  </a:lnTo>
                  <a:lnTo>
                    <a:pt x="224" y="176"/>
                  </a:lnTo>
                  <a:lnTo>
                    <a:pt x="166" y="217"/>
                  </a:lnTo>
                  <a:lnTo>
                    <a:pt x="123" y="239"/>
                  </a:lnTo>
                  <a:lnTo>
                    <a:pt x="121" y="241"/>
                  </a:lnTo>
                  <a:lnTo>
                    <a:pt x="117" y="243"/>
                  </a:lnTo>
                  <a:lnTo>
                    <a:pt x="84" y="256"/>
                  </a:lnTo>
                  <a:lnTo>
                    <a:pt x="64" y="258"/>
                  </a:lnTo>
                  <a:lnTo>
                    <a:pt x="58" y="258"/>
                  </a:lnTo>
                  <a:lnTo>
                    <a:pt x="53" y="256"/>
                  </a:lnTo>
                  <a:lnTo>
                    <a:pt x="47" y="256"/>
                  </a:lnTo>
                  <a:lnTo>
                    <a:pt x="40" y="255"/>
                  </a:lnTo>
                  <a:lnTo>
                    <a:pt x="38" y="255"/>
                  </a:lnTo>
                  <a:lnTo>
                    <a:pt x="34" y="256"/>
                  </a:lnTo>
                  <a:lnTo>
                    <a:pt x="17" y="259"/>
                  </a:lnTo>
                  <a:lnTo>
                    <a:pt x="1" y="265"/>
                  </a:lnTo>
                  <a:lnTo>
                    <a:pt x="0" y="26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j-lt"/>
              </a:endParaRPr>
            </a:p>
          </p:txBody>
        </p:sp>
        <p:sp>
          <p:nvSpPr>
            <p:cNvPr id="114" name="Freeform 317"/>
            <p:cNvSpPr>
              <a:spLocks/>
            </p:cNvSpPr>
            <p:nvPr/>
          </p:nvSpPr>
          <p:spPr bwMode="auto">
            <a:xfrm>
              <a:off x="4818063" y="2635250"/>
              <a:ext cx="7938" cy="6350"/>
            </a:xfrm>
            <a:custGeom>
              <a:avLst/>
              <a:gdLst>
                <a:gd name="T0" fmla="*/ 0 w 21"/>
                <a:gd name="T1" fmla="*/ 17 h 17"/>
                <a:gd name="T2" fmla="*/ 0 w 21"/>
                <a:gd name="T3" fmla="*/ 10 h 17"/>
                <a:gd name="T4" fmla="*/ 10 w 21"/>
                <a:gd name="T5" fmla="*/ 5 h 17"/>
                <a:gd name="T6" fmla="*/ 21 w 21"/>
                <a:gd name="T7" fmla="*/ 0 h 17"/>
                <a:gd name="T8" fmla="*/ 0 w 21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7">
                  <a:moveTo>
                    <a:pt x="0" y="17"/>
                  </a:moveTo>
                  <a:lnTo>
                    <a:pt x="0" y="10"/>
                  </a:lnTo>
                  <a:lnTo>
                    <a:pt x="10" y="5"/>
                  </a:lnTo>
                  <a:lnTo>
                    <a:pt x="21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E6C8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j-lt"/>
              </a:endParaRPr>
            </a:p>
          </p:txBody>
        </p:sp>
        <p:sp>
          <p:nvSpPr>
            <p:cNvPr id="115" name="Freeform 318"/>
            <p:cNvSpPr>
              <a:spLocks/>
            </p:cNvSpPr>
            <p:nvPr/>
          </p:nvSpPr>
          <p:spPr bwMode="auto">
            <a:xfrm>
              <a:off x="4818063" y="2595563"/>
              <a:ext cx="46038" cy="42863"/>
            </a:xfrm>
            <a:custGeom>
              <a:avLst/>
              <a:gdLst>
                <a:gd name="T0" fmla="*/ 0 w 118"/>
                <a:gd name="T1" fmla="*/ 109 h 109"/>
                <a:gd name="T2" fmla="*/ 0 w 118"/>
                <a:gd name="T3" fmla="*/ 42 h 109"/>
                <a:gd name="T4" fmla="*/ 13 w 118"/>
                <a:gd name="T5" fmla="*/ 40 h 109"/>
                <a:gd name="T6" fmla="*/ 25 w 118"/>
                <a:gd name="T7" fmla="*/ 37 h 109"/>
                <a:gd name="T8" fmla="*/ 96 w 118"/>
                <a:gd name="T9" fmla="*/ 7 h 109"/>
                <a:gd name="T10" fmla="*/ 114 w 118"/>
                <a:gd name="T11" fmla="*/ 0 h 109"/>
                <a:gd name="T12" fmla="*/ 114 w 118"/>
                <a:gd name="T13" fmla="*/ 0 h 109"/>
                <a:gd name="T14" fmla="*/ 115 w 118"/>
                <a:gd name="T15" fmla="*/ 2 h 109"/>
                <a:gd name="T16" fmla="*/ 118 w 118"/>
                <a:gd name="T17" fmla="*/ 11 h 109"/>
                <a:gd name="T18" fmla="*/ 117 w 118"/>
                <a:gd name="T19" fmla="*/ 22 h 109"/>
                <a:gd name="T20" fmla="*/ 21 w 118"/>
                <a:gd name="T21" fmla="*/ 99 h 109"/>
                <a:gd name="T22" fmla="*/ 10 w 118"/>
                <a:gd name="T23" fmla="*/ 104 h 109"/>
                <a:gd name="T24" fmla="*/ 0 w 118"/>
                <a:gd name="T25" fmla="*/ 10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8" h="109">
                  <a:moveTo>
                    <a:pt x="0" y="109"/>
                  </a:moveTo>
                  <a:lnTo>
                    <a:pt x="0" y="42"/>
                  </a:lnTo>
                  <a:lnTo>
                    <a:pt x="13" y="40"/>
                  </a:lnTo>
                  <a:lnTo>
                    <a:pt x="25" y="37"/>
                  </a:lnTo>
                  <a:lnTo>
                    <a:pt x="96" y="7"/>
                  </a:lnTo>
                  <a:lnTo>
                    <a:pt x="114" y="0"/>
                  </a:lnTo>
                  <a:lnTo>
                    <a:pt x="114" y="0"/>
                  </a:lnTo>
                  <a:lnTo>
                    <a:pt x="115" y="2"/>
                  </a:lnTo>
                  <a:lnTo>
                    <a:pt x="118" y="11"/>
                  </a:lnTo>
                  <a:lnTo>
                    <a:pt x="117" y="22"/>
                  </a:lnTo>
                  <a:lnTo>
                    <a:pt x="21" y="99"/>
                  </a:lnTo>
                  <a:lnTo>
                    <a:pt x="10" y="104"/>
                  </a:lnTo>
                  <a:lnTo>
                    <a:pt x="0" y="109"/>
                  </a:lnTo>
                  <a:close/>
                </a:path>
              </a:pathLst>
            </a:custGeom>
            <a:solidFill>
              <a:srgbClr val="EBD3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j-lt"/>
              </a:endParaRPr>
            </a:p>
          </p:txBody>
        </p:sp>
        <p:sp>
          <p:nvSpPr>
            <p:cNvPr id="116" name="Freeform 319"/>
            <p:cNvSpPr>
              <a:spLocks/>
            </p:cNvSpPr>
            <p:nvPr/>
          </p:nvSpPr>
          <p:spPr bwMode="auto">
            <a:xfrm>
              <a:off x="4818063" y="2159000"/>
              <a:ext cx="612775" cy="503238"/>
            </a:xfrm>
            <a:custGeom>
              <a:avLst/>
              <a:gdLst>
                <a:gd name="T0" fmla="*/ 36 w 1544"/>
                <a:gd name="T1" fmla="*/ 1269 h 1269"/>
                <a:gd name="T2" fmla="*/ 0 w 1544"/>
                <a:gd name="T3" fmla="*/ 1225 h 1269"/>
                <a:gd name="T4" fmla="*/ 0 w 1544"/>
                <a:gd name="T5" fmla="*/ 1216 h 1269"/>
                <a:gd name="T6" fmla="*/ 21 w 1544"/>
                <a:gd name="T7" fmla="*/ 1199 h 1269"/>
                <a:gd name="T8" fmla="*/ 117 w 1544"/>
                <a:gd name="T9" fmla="*/ 1122 h 1269"/>
                <a:gd name="T10" fmla="*/ 1456 w 1544"/>
                <a:gd name="T11" fmla="*/ 54 h 1269"/>
                <a:gd name="T12" fmla="*/ 1478 w 1544"/>
                <a:gd name="T13" fmla="*/ 36 h 1269"/>
                <a:gd name="T14" fmla="*/ 1524 w 1544"/>
                <a:gd name="T15" fmla="*/ 0 h 1269"/>
                <a:gd name="T16" fmla="*/ 1544 w 1544"/>
                <a:gd name="T17" fmla="*/ 26 h 1269"/>
                <a:gd name="T18" fmla="*/ 1478 w 1544"/>
                <a:gd name="T19" fmla="*/ 80 h 1269"/>
                <a:gd name="T20" fmla="*/ 1456 w 1544"/>
                <a:gd name="T21" fmla="*/ 98 h 1269"/>
                <a:gd name="T22" fmla="*/ 187 w 1544"/>
                <a:gd name="T23" fmla="*/ 1146 h 1269"/>
                <a:gd name="T24" fmla="*/ 183 w 1544"/>
                <a:gd name="T25" fmla="*/ 1138 h 1269"/>
                <a:gd name="T26" fmla="*/ 179 w 1544"/>
                <a:gd name="T27" fmla="*/ 1133 h 1269"/>
                <a:gd name="T28" fmla="*/ 171 w 1544"/>
                <a:gd name="T29" fmla="*/ 1125 h 1269"/>
                <a:gd name="T30" fmla="*/ 156 w 1544"/>
                <a:gd name="T31" fmla="*/ 1124 h 1269"/>
                <a:gd name="T32" fmla="*/ 144 w 1544"/>
                <a:gd name="T33" fmla="*/ 1125 h 1269"/>
                <a:gd name="T34" fmla="*/ 131 w 1544"/>
                <a:gd name="T35" fmla="*/ 1126 h 1269"/>
                <a:gd name="T36" fmla="*/ 119 w 1544"/>
                <a:gd name="T37" fmla="*/ 1137 h 1269"/>
                <a:gd name="T38" fmla="*/ 103 w 1544"/>
                <a:gd name="T39" fmla="*/ 1159 h 1269"/>
                <a:gd name="T40" fmla="*/ 88 w 1544"/>
                <a:gd name="T41" fmla="*/ 1197 h 1269"/>
                <a:gd name="T42" fmla="*/ 87 w 1544"/>
                <a:gd name="T43" fmla="*/ 1227 h 1269"/>
                <a:gd name="T44" fmla="*/ 36 w 1544"/>
                <a:gd name="T45" fmla="*/ 1269 h 1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44" h="1269">
                  <a:moveTo>
                    <a:pt x="36" y="1269"/>
                  </a:moveTo>
                  <a:lnTo>
                    <a:pt x="0" y="1225"/>
                  </a:lnTo>
                  <a:lnTo>
                    <a:pt x="0" y="1216"/>
                  </a:lnTo>
                  <a:lnTo>
                    <a:pt x="21" y="1199"/>
                  </a:lnTo>
                  <a:lnTo>
                    <a:pt x="117" y="1122"/>
                  </a:lnTo>
                  <a:lnTo>
                    <a:pt x="1456" y="54"/>
                  </a:lnTo>
                  <a:lnTo>
                    <a:pt x="1478" y="36"/>
                  </a:lnTo>
                  <a:lnTo>
                    <a:pt x="1524" y="0"/>
                  </a:lnTo>
                  <a:lnTo>
                    <a:pt x="1544" y="26"/>
                  </a:lnTo>
                  <a:lnTo>
                    <a:pt x="1478" y="80"/>
                  </a:lnTo>
                  <a:lnTo>
                    <a:pt x="1456" y="98"/>
                  </a:lnTo>
                  <a:lnTo>
                    <a:pt x="187" y="1146"/>
                  </a:lnTo>
                  <a:lnTo>
                    <a:pt x="183" y="1138"/>
                  </a:lnTo>
                  <a:lnTo>
                    <a:pt x="179" y="1133"/>
                  </a:lnTo>
                  <a:lnTo>
                    <a:pt x="171" y="1125"/>
                  </a:lnTo>
                  <a:lnTo>
                    <a:pt x="156" y="1124"/>
                  </a:lnTo>
                  <a:lnTo>
                    <a:pt x="144" y="1125"/>
                  </a:lnTo>
                  <a:lnTo>
                    <a:pt x="131" y="1126"/>
                  </a:lnTo>
                  <a:lnTo>
                    <a:pt x="119" y="1137"/>
                  </a:lnTo>
                  <a:lnTo>
                    <a:pt x="103" y="1159"/>
                  </a:lnTo>
                  <a:lnTo>
                    <a:pt x="88" y="1197"/>
                  </a:lnTo>
                  <a:lnTo>
                    <a:pt x="87" y="1227"/>
                  </a:lnTo>
                  <a:lnTo>
                    <a:pt x="36" y="126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j-lt"/>
              </a:endParaRPr>
            </a:p>
          </p:txBody>
        </p:sp>
        <p:sp>
          <p:nvSpPr>
            <p:cNvPr id="117" name="Freeform 320"/>
            <p:cNvSpPr>
              <a:spLocks/>
            </p:cNvSpPr>
            <p:nvPr/>
          </p:nvSpPr>
          <p:spPr bwMode="auto">
            <a:xfrm>
              <a:off x="4851400" y="2605088"/>
              <a:ext cx="57150" cy="133350"/>
            </a:xfrm>
            <a:custGeom>
              <a:avLst/>
              <a:gdLst>
                <a:gd name="T0" fmla="*/ 51 w 144"/>
                <a:gd name="T1" fmla="*/ 334 h 334"/>
                <a:gd name="T2" fmla="*/ 40 w 144"/>
                <a:gd name="T3" fmla="*/ 330 h 334"/>
                <a:gd name="T4" fmla="*/ 26 w 144"/>
                <a:gd name="T5" fmla="*/ 317 h 334"/>
                <a:gd name="T6" fmla="*/ 25 w 144"/>
                <a:gd name="T7" fmla="*/ 305 h 334"/>
                <a:gd name="T8" fmla="*/ 21 w 144"/>
                <a:gd name="T9" fmla="*/ 259 h 334"/>
                <a:gd name="T10" fmla="*/ 3 w 144"/>
                <a:gd name="T11" fmla="*/ 154 h 334"/>
                <a:gd name="T12" fmla="*/ 0 w 144"/>
                <a:gd name="T13" fmla="*/ 103 h 334"/>
                <a:gd name="T14" fmla="*/ 1 w 144"/>
                <a:gd name="T15" fmla="*/ 73 h 334"/>
                <a:gd name="T16" fmla="*/ 16 w 144"/>
                <a:gd name="T17" fmla="*/ 35 h 334"/>
                <a:gd name="T18" fmla="*/ 32 w 144"/>
                <a:gd name="T19" fmla="*/ 13 h 334"/>
                <a:gd name="T20" fmla="*/ 44 w 144"/>
                <a:gd name="T21" fmla="*/ 2 h 334"/>
                <a:gd name="T22" fmla="*/ 57 w 144"/>
                <a:gd name="T23" fmla="*/ 1 h 334"/>
                <a:gd name="T24" fmla="*/ 69 w 144"/>
                <a:gd name="T25" fmla="*/ 0 h 334"/>
                <a:gd name="T26" fmla="*/ 84 w 144"/>
                <a:gd name="T27" fmla="*/ 1 h 334"/>
                <a:gd name="T28" fmla="*/ 92 w 144"/>
                <a:gd name="T29" fmla="*/ 9 h 334"/>
                <a:gd name="T30" fmla="*/ 96 w 144"/>
                <a:gd name="T31" fmla="*/ 14 h 334"/>
                <a:gd name="T32" fmla="*/ 100 w 144"/>
                <a:gd name="T33" fmla="*/ 22 h 334"/>
                <a:gd name="T34" fmla="*/ 102 w 144"/>
                <a:gd name="T35" fmla="*/ 26 h 334"/>
                <a:gd name="T36" fmla="*/ 105 w 144"/>
                <a:gd name="T37" fmla="*/ 32 h 334"/>
                <a:gd name="T38" fmla="*/ 119 w 144"/>
                <a:gd name="T39" fmla="*/ 70 h 334"/>
                <a:gd name="T40" fmla="*/ 141 w 144"/>
                <a:gd name="T41" fmla="*/ 171 h 334"/>
                <a:gd name="T42" fmla="*/ 144 w 144"/>
                <a:gd name="T43" fmla="*/ 221 h 334"/>
                <a:gd name="T44" fmla="*/ 143 w 144"/>
                <a:gd name="T45" fmla="*/ 251 h 334"/>
                <a:gd name="T46" fmla="*/ 137 w 144"/>
                <a:gd name="T47" fmla="*/ 277 h 334"/>
                <a:gd name="T48" fmla="*/ 88 w 144"/>
                <a:gd name="T49" fmla="*/ 312 h 334"/>
                <a:gd name="T50" fmla="*/ 51 w 144"/>
                <a:gd name="T51" fmla="*/ 334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4" h="334">
                  <a:moveTo>
                    <a:pt x="51" y="334"/>
                  </a:moveTo>
                  <a:lnTo>
                    <a:pt x="40" y="330"/>
                  </a:lnTo>
                  <a:lnTo>
                    <a:pt x="26" y="317"/>
                  </a:lnTo>
                  <a:lnTo>
                    <a:pt x="25" y="305"/>
                  </a:lnTo>
                  <a:lnTo>
                    <a:pt x="21" y="259"/>
                  </a:lnTo>
                  <a:lnTo>
                    <a:pt x="3" y="154"/>
                  </a:lnTo>
                  <a:lnTo>
                    <a:pt x="0" y="103"/>
                  </a:lnTo>
                  <a:lnTo>
                    <a:pt x="1" y="73"/>
                  </a:lnTo>
                  <a:lnTo>
                    <a:pt x="16" y="35"/>
                  </a:lnTo>
                  <a:lnTo>
                    <a:pt x="32" y="13"/>
                  </a:lnTo>
                  <a:lnTo>
                    <a:pt x="44" y="2"/>
                  </a:lnTo>
                  <a:lnTo>
                    <a:pt x="57" y="1"/>
                  </a:lnTo>
                  <a:lnTo>
                    <a:pt x="69" y="0"/>
                  </a:lnTo>
                  <a:lnTo>
                    <a:pt x="84" y="1"/>
                  </a:lnTo>
                  <a:lnTo>
                    <a:pt x="92" y="9"/>
                  </a:lnTo>
                  <a:lnTo>
                    <a:pt x="96" y="14"/>
                  </a:lnTo>
                  <a:lnTo>
                    <a:pt x="100" y="22"/>
                  </a:lnTo>
                  <a:lnTo>
                    <a:pt x="102" y="26"/>
                  </a:lnTo>
                  <a:lnTo>
                    <a:pt x="105" y="32"/>
                  </a:lnTo>
                  <a:lnTo>
                    <a:pt x="119" y="70"/>
                  </a:lnTo>
                  <a:lnTo>
                    <a:pt x="141" y="171"/>
                  </a:lnTo>
                  <a:lnTo>
                    <a:pt x="144" y="221"/>
                  </a:lnTo>
                  <a:lnTo>
                    <a:pt x="143" y="251"/>
                  </a:lnTo>
                  <a:lnTo>
                    <a:pt x="137" y="277"/>
                  </a:lnTo>
                  <a:lnTo>
                    <a:pt x="88" y="312"/>
                  </a:lnTo>
                  <a:lnTo>
                    <a:pt x="51" y="334"/>
                  </a:lnTo>
                  <a:close/>
                </a:path>
              </a:pathLst>
            </a:custGeom>
            <a:solidFill>
              <a:srgbClr val="E9CE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latin typeface="+mj-lt"/>
              </a:endParaRPr>
            </a:p>
          </p:txBody>
        </p:sp>
      </p:grpSp>
      <p:grpSp>
        <p:nvGrpSpPr>
          <p:cNvPr id="2" name="1 Grupo"/>
          <p:cNvGrpSpPr/>
          <p:nvPr/>
        </p:nvGrpSpPr>
        <p:grpSpPr>
          <a:xfrm>
            <a:off x="4641512" y="2778786"/>
            <a:ext cx="4342749" cy="2440113"/>
            <a:chOff x="3835218" y="2185049"/>
            <a:chExt cx="1816815" cy="1416377"/>
          </a:xfrm>
        </p:grpSpPr>
        <p:sp>
          <p:nvSpPr>
            <p:cNvPr id="119" name="118 Rectángulo redondeado"/>
            <p:cNvSpPr/>
            <p:nvPr/>
          </p:nvSpPr>
          <p:spPr>
            <a:xfrm>
              <a:off x="3839421" y="2476423"/>
              <a:ext cx="553349" cy="205115"/>
            </a:xfrm>
            <a:prstGeom prst="roundRect">
              <a:avLst/>
            </a:prstGeom>
            <a:solidFill>
              <a:srgbClr val="00ADD0"/>
            </a:solidFill>
            <a:ln w="19050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P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s-PE" sz="1733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TC</a:t>
              </a:r>
            </a:p>
          </p:txBody>
        </p:sp>
        <p:sp>
          <p:nvSpPr>
            <p:cNvPr id="120" name="119 Rectángulo redondeado"/>
            <p:cNvSpPr/>
            <p:nvPr/>
          </p:nvSpPr>
          <p:spPr>
            <a:xfrm>
              <a:off x="4442123" y="2476424"/>
              <a:ext cx="580279" cy="205115"/>
            </a:xfrm>
            <a:prstGeom prst="roundRect">
              <a:avLst/>
            </a:prstGeom>
            <a:solidFill>
              <a:srgbClr val="0039A6"/>
            </a:solidFill>
            <a:ln w="19050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sz="1733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1%</a:t>
              </a:r>
            </a:p>
          </p:txBody>
        </p:sp>
        <p:sp>
          <p:nvSpPr>
            <p:cNvPr id="121" name="120 Rectángulo redondeado"/>
            <p:cNvSpPr/>
            <p:nvPr/>
          </p:nvSpPr>
          <p:spPr>
            <a:xfrm>
              <a:off x="3843888" y="2709610"/>
              <a:ext cx="553349" cy="205115"/>
            </a:xfrm>
            <a:prstGeom prst="roundRect">
              <a:avLst/>
            </a:prstGeom>
            <a:solidFill>
              <a:srgbClr val="00ADD0"/>
            </a:solidFill>
            <a:ln w="19050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sz="1733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EC</a:t>
              </a:r>
            </a:p>
          </p:txBody>
        </p:sp>
        <p:sp>
          <p:nvSpPr>
            <p:cNvPr id="122" name="121 Rectángulo redondeado"/>
            <p:cNvSpPr/>
            <p:nvPr/>
          </p:nvSpPr>
          <p:spPr>
            <a:xfrm>
              <a:off x="4442123" y="2705299"/>
              <a:ext cx="580279" cy="205115"/>
            </a:xfrm>
            <a:prstGeom prst="roundRect">
              <a:avLst/>
            </a:prstGeom>
            <a:solidFill>
              <a:srgbClr val="0039A6"/>
            </a:solidFill>
            <a:ln w="19050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sz="1733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4%</a:t>
              </a:r>
            </a:p>
          </p:txBody>
        </p:sp>
        <p:sp>
          <p:nvSpPr>
            <p:cNvPr id="123" name="122 Rectángulo redondeado"/>
            <p:cNvSpPr/>
            <p:nvPr/>
          </p:nvSpPr>
          <p:spPr>
            <a:xfrm>
              <a:off x="3835219" y="2934174"/>
              <a:ext cx="553349" cy="205115"/>
            </a:xfrm>
            <a:prstGeom prst="roundRect">
              <a:avLst/>
            </a:prstGeom>
            <a:solidFill>
              <a:srgbClr val="00ADD0"/>
            </a:solidFill>
            <a:ln w="19050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sz="16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</a:t>
              </a:r>
              <a:endParaRPr lang="es-PE" sz="1733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4" name="123 Rectángulo redondeado"/>
            <p:cNvSpPr/>
            <p:nvPr/>
          </p:nvSpPr>
          <p:spPr>
            <a:xfrm>
              <a:off x="4442123" y="2934175"/>
              <a:ext cx="580279" cy="205115"/>
            </a:xfrm>
            <a:prstGeom prst="roundRect">
              <a:avLst/>
            </a:prstGeom>
            <a:solidFill>
              <a:srgbClr val="0039A6"/>
            </a:solidFill>
            <a:ln w="19050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sz="1733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1%</a:t>
              </a:r>
            </a:p>
          </p:txBody>
        </p:sp>
        <p:sp>
          <p:nvSpPr>
            <p:cNvPr id="125" name="124 Rectángulo redondeado"/>
            <p:cNvSpPr/>
            <p:nvPr/>
          </p:nvSpPr>
          <p:spPr>
            <a:xfrm>
              <a:off x="3839421" y="3163050"/>
              <a:ext cx="553349" cy="205115"/>
            </a:xfrm>
            <a:prstGeom prst="roundRect">
              <a:avLst/>
            </a:prstGeom>
            <a:solidFill>
              <a:srgbClr val="00ADD0"/>
            </a:solidFill>
            <a:ln w="19050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sz="1733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PP</a:t>
              </a:r>
            </a:p>
          </p:txBody>
        </p:sp>
        <p:sp>
          <p:nvSpPr>
            <p:cNvPr id="126" name="125 Rectángulo redondeado"/>
            <p:cNvSpPr/>
            <p:nvPr/>
          </p:nvSpPr>
          <p:spPr>
            <a:xfrm>
              <a:off x="4442123" y="3163050"/>
              <a:ext cx="580279" cy="205115"/>
            </a:xfrm>
            <a:prstGeom prst="roundRect">
              <a:avLst/>
            </a:prstGeom>
            <a:solidFill>
              <a:srgbClr val="0039A6"/>
            </a:solidFill>
            <a:ln w="19050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sz="1733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3%</a:t>
              </a:r>
            </a:p>
          </p:txBody>
        </p:sp>
        <p:sp>
          <p:nvSpPr>
            <p:cNvPr id="127" name="126 Rectángulo redondeado"/>
            <p:cNvSpPr/>
            <p:nvPr/>
          </p:nvSpPr>
          <p:spPr>
            <a:xfrm>
              <a:off x="5071754" y="2476424"/>
              <a:ext cx="580279" cy="205115"/>
            </a:xfrm>
            <a:prstGeom prst="roundRect">
              <a:avLst/>
            </a:prstGeom>
            <a:solidFill>
              <a:srgbClr val="0039A6"/>
            </a:solidFill>
            <a:ln w="19050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sz="1733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1%</a:t>
              </a:r>
            </a:p>
          </p:txBody>
        </p:sp>
        <p:sp>
          <p:nvSpPr>
            <p:cNvPr id="128" name="127 Rectángulo redondeado"/>
            <p:cNvSpPr/>
            <p:nvPr/>
          </p:nvSpPr>
          <p:spPr>
            <a:xfrm>
              <a:off x="5071754" y="2705299"/>
              <a:ext cx="580279" cy="205115"/>
            </a:xfrm>
            <a:prstGeom prst="roundRect">
              <a:avLst/>
            </a:prstGeom>
            <a:solidFill>
              <a:srgbClr val="0039A6"/>
            </a:solidFill>
            <a:ln w="19050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sz="1733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4%</a:t>
              </a:r>
            </a:p>
          </p:txBody>
        </p:sp>
        <p:sp>
          <p:nvSpPr>
            <p:cNvPr id="129" name="128 Rectángulo redondeado"/>
            <p:cNvSpPr/>
            <p:nvPr/>
          </p:nvSpPr>
          <p:spPr>
            <a:xfrm>
              <a:off x="5071754" y="2934175"/>
              <a:ext cx="580279" cy="205115"/>
            </a:xfrm>
            <a:prstGeom prst="roundRect">
              <a:avLst/>
            </a:prstGeom>
            <a:solidFill>
              <a:srgbClr val="0039A6"/>
            </a:solidFill>
            <a:ln w="19050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sz="1733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2%</a:t>
              </a:r>
            </a:p>
          </p:txBody>
        </p:sp>
        <p:sp>
          <p:nvSpPr>
            <p:cNvPr id="130" name="129 Rectángulo redondeado"/>
            <p:cNvSpPr/>
            <p:nvPr/>
          </p:nvSpPr>
          <p:spPr>
            <a:xfrm>
              <a:off x="5071754" y="3163050"/>
              <a:ext cx="580279" cy="205115"/>
            </a:xfrm>
            <a:prstGeom prst="roundRect">
              <a:avLst/>
            </a:prstGeom>
            <a:solidFill>
              <a:srgbClr val="0039A6"/>
            </a:solidFill>
            <a:ln w="19050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sz="1733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3%</a:t>
              </a:r>
            </a:p>
          </p:txBody>
        </p:sp>
        <p:sp>
          <p:nvSpPr>
            <p:cNvPr id="131" name="130 Rectángulo redondeado"/>
            <p:cNvSpPr/>
            <p:nvPr/>
          </p:nvSpPr>
          <p:spPr>
            <a:xfrm>
              <a:off x="4437920" y="2185049"/>
              <a:ext cx="584481" cy="263302"/>
            </a:xfrm>
            <a:prstGeom prst="roundRect">
              <a:avLst/>
            </a:prstGeom>
            <a:solidFill>
              <a:srgbClr val="009B3A"/>
            </a:solidFill>
            <a:ln w="19050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P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s-PE" sz="1733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201803</a:t>
              </a:r>
            </a:p>
          </p:txBody>
        </p:sp>
        <p:sp>
          <p:nvSpPr>
            <p:cNvPr id="132" name="131 Rectángulo redondeado"/>
            <p:cNvSpPr/>
            <p:nvPr/>
          </p:nvSpPr>
          <p:spPr>
            <a:xfrm>
              <a:off x="5067552" y="2185049"/>
              <a:ext cx="580279" cy="263302"/>
            </a:xfrm>
            <a:prstGeom prst="roundRect">
              <a:avLst/>
            </a:prstGeom>
            <a:solidFill>
              <a:srgbClr val="009B3A"/>
            </a:solidFill>
            <a:ln w="19050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P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s-PE" sz="1733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201804</a:t>
              </a:r>
            </a:p>
          </p:txBody>
        </p:sp>
        <p:sp>
          <p:nvSpPr>
            <p:cNvPr id="138" name="137 Rectángulo redondeado"/>
            <p:cNvSpPr/>
            <p:nvPr/>
          </p:nvSpPr>
          <p:spPr>
            <a:xfrm>
              <a:off x="3835218" y="3396311"/>
              <a:ext cx="553349" cy="205115"/>
            </a:xfrm>
            <a:prstGeom prst="roundRect">
              <a:avLst/>
            </a:prstGeom>
            <a:solidFill>
              <a:srgbClr val="00ADD0"/>
            </a:solidFill>
            <a:ln w="19050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sz="1733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CD</a:t>
              </a:r>
            </a:p>
          </p:txBody>
        </p:sp>
        <p:sp>
          <p:nvSpPr>
            <p:cNvPr id="139" name="138 Rectángulo redondeado"/>
            <p:cNvSpPr/>
            <p:nvPr/>
          </p:nvSpPr>
          <p:spPr>
            <a:xfrm>
              <a:off x="4437920" y="3396311"/>
              <a:ext cx="580279" cy="205115"/>
            </a:xfrm>
            <a:prstGeom prst="roundRect">
              <a:avLst/>
            </a:prstGeom>
            <a:solidFill>
              <a:srgbClr val="0039A6"/>
            </a:solidFill>
            <a:ln w="19050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sz="1733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1%</a:t>
              </a:r>
            </a:p>
          </p:txBody>
        </p:sp>
        <p:sp>
          <p:nvSpPr>
            <p:cNvPr id="140" name="139 Rectángulo redondeado"/>
            <p:cNvSpPr/>
            <p:nvPr/>
          </p:nvSpPr>
          <p:spPr>
            <a:xfrm>
              <a:off x="5067551" y="3396311"/>
              <a:ext cx="580279" cy="205115"/>
            </a:xfrm>
            <a:prstGeom prst="roundRect">
              <a:avLst/>
            </a:prstGeom>
            <a:solidFill>
              <a:srgbClr val="0039A6"/>
            </a:solidFill>
            <a:ln w="19050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sz="1733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2%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34944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-1900469" y="43052"/>
            <a:ext cx="10972800" cy="1143000"/>
          </a:xfrm>
        </p:spPr>
        <p:txBody>
          <a:bodyPr/>
          <a:lstStyle/>
          <a:p>
            <a:r>
              <a:rPr lang="es-PE" dirty="0" smtClean="0">
                <a:solidFill>
                  <a:srgbClr val="0039A6"/>
                </a:solidFill>
                <a:latin typeface="Omnes Semibold"/>
              </a:rPr>
              <a:t>Resumen </a:t>
            </a:r>
            <a:r>
              <a:rPr lang="es-PE" dirty="0">
                <a:solidFill>
                  <a:srgbClr val="0039A6"/>
                </a:solidFill>
                <a:latin typeface="Omnes Semibold"/>
              </a:rPr>
              <a:t>del m</a:t>
            </a:r>
            <a:r>
              <a:rPr lang="es-PE" dirty="0" smtClean="0">
                <a:solidFill>
                  <a:srgbClr val="0039A6"/>
                </a:solidFill>
                <a:latin typeface="Omnes Semibold"/>
              </a:rPr>
              <a:t>odelo</a:t>
            </a:r>
            <a:endParaRPr lang="es-PE" dirty="0"/>
          </a:p>
        </p:txBody>
      </p:sp>
      <p:grpSp>
        <p:nvGrpSpPr>
          <p:cNvPr id="8" name="7 Grupo"/>
          <p:cNvGrpSpPr/>
          <p:nvPr/>
        </p:nvGrpSpPr>
        <p:grpSpPr>
          <a:xfrm>
            <a:off x="8693202" y="5402218"/>
            <a:ext cx="2011311" cy="427049"/>
            <a:chOff x="6375885" y="4195679"/>
            <a:chExt cx="1508483" cy="320287"/>
          </a:xfrm>
        </p:grpSpPr>
        <p:sp>
          <p:nvSpPr>
            <p:cNvPr id="4" name="29 Rectángulo redondeado"/>
            <p:cNvSpPr/>
            <p:nvPr/>
          </p:nvSpPr>
          <p:spPr>
            <a:xfrm>
              <a:off x="6375885" y="4195679"/>
              <a:ext cx="1148443" cy="320287"/>
            </a:xfrm>
            <a:prstGeom prst="roundRect">
              <a:avLst/>
            </a:prstGeom>
            <a:noFill/>
            <a:ln w="9525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120000" rIns="0" bIns="120000" anchor="ctr"/>
            <a:lstStyle/>
            <a:p>
              <a:pPr algn="ctr">
                <a:defRPr/>
              </a:pPr>
              <a:r>
                <a:rPr lang="es-PE" sz="1867" b="1" dirty="0">
                  <a:solidFill>
                    <a:srgbClr val="002060"/>
                  </a:solidFill>
                  <a:latin typeface="Omnes Regular" pitchFamily="50" charset="0"/>
                  <a:cs typeface="Arial" pitchFamily="34" charset="0"/>
                </a:rPr>
                <a:t>Gini = 70%</a:t>
              </a:r>
            </a:p>
          </p:txBody>
        </p:sp>
        <p:sp>
          <p:nvSpPr>
            <p:cNvPr id="5" name="Elipse 78"/>
            <p:cNvSpPr/>
            <p:nvPr/>
          </p:nvSpPr>
          <p:spPr>
            <a:xfrm>
              <a:off x="7629998" y="4234493"/>
              <a:ext cx="254370" cy="242658"/>
            </a:xfrm>
            <a:prstGeom prst="ellipse">
              <a:avLst/>
            </a:prstGeom>
            <a:solidFill>
              <a:srgbClr val="00B050"/>
            </a:solidFill>
            <a:ln w="95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20000" bIns="120000" rtlCol="0" anchor="ctr" anchorCtr="0"/>
            <a:lstStyle/>
            <a:p>
              <a:pPr algn="ctr"/>
              <a:endParaRPr lang="es-PE" sz="1867" dirty="0" err="1">
                <a:solidFill>
                  <a:srgbClr val="000000"/>
                </a:solidFill>
                <a:latin typeface="Calibri" pitchFamily="34" charset="0"/>
                <a:cs typeface="Arial" pitchFamily="34" charset="0"/>
              </a:endParaRPr>
            </a:p>
          </p:txBody>
        </p:sp>
      </p:grpSp>
      <p:grpSp>
        <p:nvGrpSpPr>
          <p:cNvPr id="35" name="34 Grupo"/>
          <p:cNvGrpSpPr/>
          <p:nvPr/>
        </p:nvGrpSpPr>
        <p:grpSpPr>
          <a:xfrm>
            <a:off x="8400256" y="3725663"/>
            <a:ext cx="2618317" cy="1205030"/>
            <a:chOff x="6585693" y="1707654"/>
            <a:chExt cx="1963738" cy="903772"/>
          </a:xfrm>
        </p:grpSpPr>
        <p:sp>
          <p:nvSpPr>
            <p:cNvPr id="21" name="20 Rectángulo redondeado"/>
            <p:cNvSpPr/>
            <p:nvPr/>
          </p:nvSpPr>
          <p:spPr>
            <a:xfrm>
              <a:off x="6585693" y="1929934"/>
              <a:ext cx="1963738" cy="195465"/>
            </a:xfrm>
            <a:prstGeom prst="roundRect">
              <a:avLst/>
            </a:prstGeom>
            <a:noFill/>
            <a:ln w="95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20000" bIns="120000" rtlCol="0" anchor="ctr" anchorCtr="0"/>
            <a:lstStyle/>
            <a:p>
              <a:pPr algn="ctr" defTabSz="1219170"/>
              <a:endParaRPr lang="es-PE" sz="1867" dirty="0" err="1">
                <a:solidFill>
                  <a:srgbClr val="000000"/>
                </a:solidFill>
                <a:latin typeface="Calibri" pitchFamily="34" charset="0"/>
                <a:cs typeface="Arial" pitchFamily="34" charset="0"/>
              </a:endParaRPr>
            </a:p>
          </p:txBody>
        </p:sp>
        <p:sp>
          <p:nvSpPr>
            <p:cNvPr id="22" name="Elipse 3"/>
            <p:cNvSpPr/>
            <p:nvPr/>
          </p:nvSpPr>
          <p:spPr>
            <a:xfrm>
              <a:off x="6918303" y="2081420"/>
              <a:ext cx="227976" cy="194694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D9D9D9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20000" bIns="120000" rtlCol="0" anchor="ctr" anchorCtr="0"/>
            <a:lstStyle/>
            <a:p>
              <a:pPr algn="ctr" defTabSz="1219170"/>
              <a:endParaRPr lang="es-PE" sz="1867" dirty="0" err="1">
                <a:solidFill>
                  <a:srgbClr val="000000"/>
                </a:solidFill>
                <a:latin typeface="Calibri" pitchFamily="34" charset="0"/>
                <a:cs typeface="Arial" pitchFamily="34" charset="0"/>
              </a:endParaRPr>
            </a:p>
          </p:txBody>
        </p:sp>
        <p:sp>
          <p:nvSpPr>
            <p:cNvPr id="23" name="Elipse 40"/>
            <p:cNvSpPr/>
            <p:nvPr/>
          </p:nvSpPr>
          <p:spPr>
            <a:xfrm>
              <a:off x="7272151" y="2082191"/>
              <a:ext cx="227976" cy="194694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 sz="2400" dirty="0" err="1"/>
            </a:p>
          </p:txBody>
        </p:sp>
        <p:sp>
          <p:nvSpPr>
            <p:cNvPr id="24" name="Elipse 42"/>
            <p:cNvSpPr/>
            <p:nvPr/>
          </p:nvSpPr>
          <p:spPr>
            <a:xfrm>
              <a:off x="7681741" y="2082191"/>
              <a:ext cx="227976" cy="194694"/>
            </a:xfrm>
            <a:prstGeom prst="ellipse">
              <a:avLst/>
            </a:prstGeom>
            <a:solidFill>
              <a:srgbClr val="00B050"/>
            </a:solidFill>
            <a:ln w="9525">
              <a:solidFill>
                <a:srgbClr val="D9D9D9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20000" bIns="120000" rtlCol="0" anchor="ctr" anchorCtr="0"/>
            <a:lstStyle/>
            <a:p>
              <a:pPr algn="ctr" defTabSz="1219170"/>
              <a:endParaRPr lang="es-PE" sz="1867" dirty="0" err="1">
                <a:solidFill>
                  <a:srgbClr val="000000"/>
                </a:solidFill>
                <a:latin typeface="Calibri" pitchFamily="34" charset="0"/>
                <a:cs typeface="Arial" pitchFamily="34" charset="0"/>
              </a:endParaRPr>
            </a:p>
          </p:txBody>
        </p:sp>
        <p:cxnSp>
          <p:nvCxnSpPr>
            <p:cNvPr id="25" name="Conector recto de flecha 11"/>
            <p:cNvCxnSpPr/>
            <p:nvPr/>
          </p:nvCxnSpPr>
          <p:spPr>
            <a:xfrm>
              <a:off x="6841677" y="1988853"/>
              <a:ext cx="1285703" cy="0"/>
            </a:xfrm>
            <a:prstGeom prst="straightConnector1">
              <a:avLst/>
            </a:prstGeom>
            <a:ln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25 Conector recto"/>
            <p:cNvCxnSpPr/>
            <p:nvPr/>
          </p:nvCxnSpPr>
          <p:spPr>
            <a:xfrm>
              <a:off x="7570460" y="1935012"/>
              <a:ext cx="0" cy="343491"/>
            </a:xfrm>
            <a:prstGeom prst="line">
              <a:avLst/>
            </a:prstGeom>
            <a:ln>
              <a:solidFill>
                <a:schemeClr val="bg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26 Conector recto"/>
            <p:cNvCxnSpPr/>
            <p:nvPr/>
          </p:nvCxnSpPr>
          <p:spPr>
            <a:xfrm>
              <a:off x="7201717" y="1933718"/>
              <a:ext cx="0" cy="343491"/>
            </a:xfrm>
            <a:prstGeom prst="line">
              <a:avLst/>
            </a:prstGeom>
            <a:ln>
              <a:solidFill>
                <a:schemeClr val="bg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CuadroTexto 14"/>
            <p:cNvSpPr txBox="1"/>
            <p:nvPr/>
          </p:nvSpPr>
          <p:spPr>
            <a:xfrm>
              <a:off x="6811649" y="2270859"/>
              <a:ext cx="464096" cy="335599"/>
            </a:xfrm>
            <a:prstGeom prst="rect">
              <a:avLst/>
            </a:prstGeom>
            <a:noFill/>
          </p:spPr>
          <p:txBody>
            <a:bodyPr wrap="square" tIns="120000" bIns="120000" rtlCol="0" anchor="t">
              <a:spAutoFit/>
            </a:bodyPr>
            <a:lstStyle/>
            <a:p>
              <a:pPr algn="ctr" defTabSz="1219170"/>
              <a:r>
                <a:rPr lang="es-PE" sz="1333" i="1" dirty="0">
                  <a:solidFill>
                    <a:srgbClr val="002060"/>
                  </a:solidFill>
                  <a:latin typeface="Omnes Regular" pitchFamily="50" charset="0"/>
                  <a:cs typeface="Arial" pitchFamily="34" charset="0"/>
                </a:rPr>
                <a:t>Malo</a:t>
              </a:r>
              <a:endParaRPr lang="es-PE" sz="1400" i="1" dirty="0">
                <a:solidFill>
                  <a:srgbClr val="002060"/>
                </a:solidFill>
                <a:latin typeface="Omnes Regular" pitchFamily="50" charset="0"/>
                <a:cs typeface="Arial" pitchFamily="34" charset="0"/>
              </a:endParaRPr>
            </a:p>
          </p:txBody>
        </p:sp>
        <p:sp>
          <p:nvSpPr>
            <p:cNvPr id="29" name="CuadroTexto 14"/>
            <p:cNvSpPr txBox="1"/>
            <p:nvPr/>
          </p:nvSpPr>
          <p:spPr>
            <a:xfrm>
              <a:off x="7089749" y="2270859"/>
              <a:ext cx="616243" cy="335599"/>
            </a:xfrm>
            <a:prstGeom prst="rect">
              <a:avLst/>
            </a:prstGeom>
            <a:noFill/>
          </p:spPr>
          <p:txBody>
            <a:bodyPr wrap="square" tIns="120000" bIns="120000" rtlCol="0" anchor="t">
              <a:spAutoFit/>
            </a:bodyPr>
            <a:lstStyle/>
            <a:p>
              <a:pPr algn="ctr"/>
              <a:r>
                <a:rPr lang="es-PE" sz="1333" i="1" dirty="0">
                  <a:solidFill>
                    <a:srgbClr val="002060"/>
                  </a:solidFill>
                  <a:latin typeface="Omnes Regular" pitchFamily="50" charset="0"/>
                  <a:cs typeface="Arial" pitchFamily="34" charset="0"/>
                </a:rPr>
                <a:t>Normal</a:t>
              </a:r>
              <a:endParaRPr lang="es-PE" sz="1400" i="1" dirty="0">
                <a:solidFill>
                  <a:srgbClr val="002060"/>
                </a:solidFill>
                <a:latin typeface="Omnes Regular" pitchFamily="50" charset="0"/>
                <a:cs typeface="Arial" pitchFamily="34" charset="0"/>
              </a:endParaRPr>
            </a:p>
          </p:txBody>
        </p:sp>
        <p:sp>
          <p:nvSpPr>
            <p:cNvPr id="30" name="29 Rectángulo redondeado"/>
            <p:cNvSpPr/>
            <p:nvPr/>
          </p:nvSpPr>
          <p:spPr>
            <a:xfrm>
              <a:off x="6595690" y="1725338"/>
              <a:ext cx="1720726" cy="879693"/>
            </a:xfrm>
            <a:prstGeom prst="roundRect">
              <a:avLst/>
            </a:prstGeom>
            <a:noFill/>
            <a:ln w="9525">
              <a:solidFill>
                <a:srgbClr val="D9D9D9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20000" bIns="120000" rtlCol="0" anchor="ctr" anchorCtr="0"/>
            <a:lstStyle/>
            <a:p>
              <a:pPr algn="ctr" defTabSz="1219170"/>
              <a:endParaRPr lang="es-PE" sz="1867" dirty="0" err="1">
                <a:solidFill>
                  <a:srgbClr val="000000"/>
                </a:solidFill>
                <a:latin typeface="Calibri" pitchFamily="34" charset="0"/>
                <a:cs typeface="Arial" pitchFamily="34" charset="0"/>
              </a:endParaRPr>
            </a:p>
          </p:txBody>
        </p:sp>
        <p:sp>
          <p:nvSpPr>
            <p:cNvPr id="31" name="CuadroTexto 14"/>
            <p:cNvSpPr txBox="1"/>
            <p:nvPr/>
          </p:nvSpPr>
          <p:spPr>
            <a:xfrm>
              <a:off x="6955665" y="1707654"/>
              <a:ext cx="464096" cy="335599"/>
            </a:xfrm>
            <a:prstGeom prst="rect">
              <a:avLst/>
            </a:prstGeom>
            <a:noFill/>
          </p:spPr>
          <p:txBody>
            <a:bodyPr wrap="square" tIns="120000" bIns="120000" rtlCol="0" anchor="t">
              <a:spAutoFit/>
            </a:bodyPr>
            <a:lstStyle/>
            <a:p>
              <a:pPr algn="ctr" defTabSz="1219170"/>
              <a:r>
                <a:rPr lang="es-PE" sz="1333" dirty="0">
                  <a:solidFill>
                    <a:srgbClr val="000000"/>
                  </a:solidFill>
                  <a:latin typeface="Omnes Regular" pitchFamily="50" charset="0"/>
                  <a:cs typeface="Arial" pitchFamily="34" charset="0"/>
                </a:rPr>
                <a:t>25%</a:t>
              </a:r>
            </a:p>
          </p:txBody>
        </p:sp>
        <p:sp>
          <p:nvSpPr>
            <p:cNvPr id="32" name="CuadroTexto 14"/>
            <p:cNvSpPr txBox="1"/>
            <p:nvPr/>
          </p:nvSpPr>
          <p:spPr>
            <a:xfrm>
              <a:off x="7364783" y="1712323"/>
              <a:ext cx="464096" cy="335599"/>
            </a:xfrm>
            <a:prstGeom prst="rect">
              <a:avLst/>
            </a:prstGeom>
            <a:noFill/>
          </p:spPr>
          <p:txBody>
            <a:bodyPr wrap="square" tIns="120000" bIns="120000" rtlCol="0" anchor="t">
              <a:spAutoFit/>
            </a:bodyPr>
            <a:lstStyle/>
            <a:p>
              <a:pPr algn="ctr" defTabSz="1219170"/>
              <a:r>
                <a:rPr lang="es-PE" sz="1333" dirty="0">
                  <a:solidFill>
                    <a:srgbClr val="000000"/>
                  </a:solidFill>
                  <a:latin typeface="Omnes Regular" pitchFamily="50" charset="0"/>
                  <a:cs typeface="Arial" pitchFamily="34" charset="0"/>
                </a:rPr>
                <a:t>45%</a:t>
              </a:r>
            </a:p>
          </p:txBody>
        </p:sp>
        <p:sp>
          <p:nvSpPr>
            <p:cNvPr id="33" name="CuadroTexto 14"/>
            <p:cNvSpPr txBox="1"/>
            <p:nvPr/>
          </p:nvSpPr>
          <p:spPr>
            <a:xfrm>
              <a:off x="7569748" y="2275827"/>
              <a:ext cx="557632" cy="335599"/>
            </a:xfrm>
            <a:prstGeom prst="rect">
              <a:avLst/>
            </a:prstGeom>
            <a:noFill/>
          </p:spPr>
          <p:txBody>
            <a:bodyPr wrap="square" tIns="120000" bIns="120000" rtlCol="0" anchor="t">
              <a:spAutoFit/>
            </a:bodyPr>
            <a:lstStyle/>
            <a:p>
              <a:pPr algn="ctr"/>
              <a:r>
                <a:rPr lang="es-PE" sz="1333" i="1" dirty="0">
                  <a:solidFill>
                    <a:srgbClr val="002060"/>
                  </a:solidFill>
                  <a:latin typeface="Omnes Regular" pitchFamily="50" charset="0"/>
                  <a:cs typeface="Arial" pitchFamily="34" charset="0"/>
                </a:rPr>
                <a:t>Bueno</a:t>
              </a:r>
              <a:endParaRPr lang="es-PE" sz="1400" i="1" dirty="0">
                <a:solidFill>
                  <a:srgbClr val="002060"/>
                </a:solidFill>
                <a:latin typeface="Omnes Regular" pitchFamily="50" charset="0"/>
                <a:cs typeface="Arial" pitchFamily="34" charset="0"/>
              </a:endParaRPr>
            </a:p>
          </p:txBody>
        </p:sp>
      </p:grpSp>
      <p:grpSp>
        <p:nvGrpSpPr>
          <p:cNvPr id="6" name="5 Grupo"/>
          <p:cNvGrpSpPr/>
          <p:nvPr/>
        </p:nvGrpSpPr>
        <p:grpSpPr>
          <a:xfrm>
            <a:off x="335361" y="1508788"/>
            <a:ext cx="6218631" cy="4741990"/>
            <a:chOff x="1096667" y="1059582"/>
            <a:chExt cx="4663973" cy="3556493"/>
          </a:xfrm>
        </p:grpSpPr>
        <p:grpSp>
          <p:nvGrpSpPr>
            <p:cNvPr id="34" name="33 Grupo"/>
            <p:cNvGrpSpPr/>
            <p:nvPr/>
          </p:nvGrpSpPr>
          <p:grpSpPr>
            <a:xfrm>
              <a:off x="1096667" y="1059582"/>
              <a:ext cx="4663973" cy="3556493"/>
              <a:chOff x="467544" y="2129754"/>
              <a:chExt cx="4663973" cy="3556493"/>
            </a:xfrm>
          </p:grpSpPr>
          <p:sp>
            <p:nvSpPr>
              <p:cNvPr id="40" name="74 CuadroTexto"/>
              <p:cNvSpPr txBox="1"/>
              <p:nvPr/>
            </p:nvSpPr>
            <p:spPr>
              <a:xfrm>
                <a:off x="1669543" y="2129754"/>
                <a:ext cx="2129318" cy="366424"/>
              </a:xfrm>
              <a:prstGeom prst="rect">
                <a:avLst/>
              </a:prstGeom>
              <a:noFill/>
            </p:spPr>
            <p:txBody>
              <a:bodyPr wrap="square" tIns="120000" bIns="120000" rtlCol="0" anchor="t">
                <a:spAutoFit/>
              </a:bodyPr>
              <a:lstStyle/>
              <a:p>
                <a:pPr algn="ctr"/>
                <a:r>
                  <a:rPr lang="es-PE" sz="1600" b="1" dirty="0">
                    <a:solidFill>
                      <a:srgbClr val="002060"/>
                    </a:solidFill>
                    <a:latin typeface="Omnes Regular" pitchFamily="50" charset="0"/>
                    <a:cs typeface="Arial" pitchFamily="34" charset="0"/>
                  </a:rPr>
                  <a:t>Indicadores de Eficiencia</a:t>
                </a:r>
              </a:p>
            </p:txBody>
          </p:sp>
          <p:sp>
            <p:nvSpPr>
              <p:cNvPr id="41" name="4 CuadroTexto"/>
              <p:cNvSpPr txBox="1"/>
              <p:nvPr/>
            </p:nvSpPr>
            <p:spPr>
              <a:xfrm>
                <a:off x="1566613" y="2489794"/>
                <a:ext cx="1872208" cy="504923"/>
              </a:xfrm>
              <a:prstGeom prst="rect">
                <a:avLst/>
              </a:prstGeom>
              <a:noFill/>
            </p:spPr>
            <p:txBody>
              <a:bodyPr wrap="square" tIns="120000" bIns="120000" rtlCol="0" anchor="t">
                <a:spAutoFit/>
              </a:bodyPr>
              <a:lstStyle/>
              <a:p>
                <a:pPr algn="ctr"/>
                <a:r>
                  <a:rPr lang="es-PE" sz="1400" i="1" dirty="0">
                    <a:solidFill>
                      <a:srgbClr val="002060"/>
                    </a:solidFill>
                    <a:latin typeface="Omnes Regular" pitchFamily="50" charset="0"/>
                    <a:cs typeface="Arial" pitchFamily="34" charset="0"/>
                  </a:rPr>
                  <a:t>En el </a:t>
                </a:r>
                <a:r>
                  <a:rPr lang="es-PE" sz="1400" i="1" dirty="0">
                    <a:solidFill>
                      <a:srgbClr val="0070C0"/>
                    </a:solidFill>
                    <a:latin typeface="Omnes Regular" pitchFamily="50" charset="0"/>
                    <a:cs typeface="Arial" pitchFamily="34" charset="0"/>
                  </a:rPr>
                  <a:t>primer decil</a:t>
                </a:r>
                <a:r>
                  <a:rPr lang="es-PE" sz="1400" i="1" dirty="0">
                    <a:solidFill>
                      <a:srgbClr val="002060"/>
                    </a:solidFill>
                    <a:latin typeface="Omnes Regular" pitchFamily="50" charset="0"/>
                    <a:cs typeface="Arial" pitchFamily="34" charset="0"/>
                  </a:rPr>
                  <a:t> el modelo  es 3.4</a:t>
                </a:r>
                <a:r>
                  <a:rPr lang="es-PE" sz="1400" i="1" dirty="0">
                    <a:solidFill>
                      <a:srgbClr val="0070C0"/>
                    </a:solidFill>
                    <a:latin typeface="Omnes Regular" pitchFamily="50" charset="0"/>
                    <a:cs typeface="Arial" pitchFamily="34" charset="0"/>
                  </a:rPr>
                  <a:t> veces </a:t>
                </a:r>
                <a:r>
                  <a:rPr lang="es-PE" sz="1400" i="1" dirty="0">
                    <a:solidFill>
                      <a:srgbClr val="002060"/>
                    </a:solidFill>
                    <a:latin typeface="Omnes Regular" pitchFamily="50" charset="0"/>
                    <a:cs typeface="Arial" pitchFamily="34" charset="0"/>
                  </a:rPr>
                  <a:t>más efectivo</a:t>
                </a:r>
              </a:p>
            </p:txBody>
          </p:sp>
          <p:pic>
            <p:nvPicPr>
              <p:cNvPr id="42" name="Picture 2" descr="http://1.bp.blogspot.com/-7aRhFnlWYV8/T0uBCnPU2OI/AAAAAAAAAJQ/PNqbCXHvD8M/s1600/JENNAHHS+SHITTY+ARROW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1086095" flipH="1" flipV="1">
                <a:off x="1065440" y="2583620"/>
                <a:ext cx="476168" cy="62142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3" name="Rectángulo 30"/>
              <p:cNvSpPr/>
              <p:nvPr/>
            </p:nvSpPr>
            <p:spPr>
              <a:xfrm>
                <a:off x="467544" y="2607850"/>
                <a:ext cx="471914" cy="22309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defTabSz="1219170"/>
                <a:r>
                  <a:rPr lang="es-PE" sz="1333" b="1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Omnes Regular" pitchFamily="50" charset="0"/>
                    <a:cs typeface="Arial" pitchFamily="34" charset="0"/>
                  </a:rPr>
                  <a:t>Lift</a:t>
                </a:r>
                <a:endParaRPr lang="es-PE" sz="1333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Omnes Regular" pitchFamily="50" charset="0"/>
                  <a:cs typeface="Arial" pitchFamily="34" charset="0"/>
                </a:endParaRPr>
              </a:p>
            </p:txBody>
          </p:sp>
          <p:sp>
            <p:nvSpPr>
              <p:cNvPr id="44" name="Rectángulo 30"/>
              <p:cNvSpPr/>
              <p:nvPr/>
            </p:nvSpPr>
            <p:spPr>
              <a:xfrm>
                <a:off x="4394028" y="2607850"/>
                <a:ext cx="737489" cy="22309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defTabSz="1219170"/>
                <a:r>
                  <a:rPr lang="es-PE" sz="1333" b="1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Omnes Regular" pitchFamily="50" charset="0"/>
                    <a:cs typeface="Arial" pitchFamily="34" charset="0"/>
                  </a:rPr>
                  <a:t>%C.E</a:t>
                </a:r>
                <a:endParaRPr lang="es-PE" sz="1333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Omnes Regular" pitchFamily="50" charset="0"/>
                  <a:cs typeface="Arial" pitchFamily="34" charset="0"/>
                </a:endParaRPr>
              </a:p>
            </p:txBody>
          </p:sp>
          <p:sp>
            <p:nvSpPr>
              <p:cNvPr id="45" name="Rectángulo 30"/>
              <p:cNvSpPr/>
              <p:nvPr/>
            </p:nvSpPr>
            <p:spPr>
              <a:xfrm>
                <a:off x="1823382" y="5463156"/>
                <a:ext cx="1715830" cy="22309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defTabSz="1219170"/>
                <a:r>
                  <a:rPr lang="es-PE" sz="1333" b="1" dirty="0">
                    <a:solidFill>
                      <a:srgbClr val="000000">
                        <a:lumMod val="75000"/>
                        <a:lumOff val="25000"/>
                      </a:srgbClr>
                    </a:solidFill>
                    <a:latin typeface="Omnes Regular" pitchFamily="50" charset="0"/>
                    <a:cs typeface="Arial" pitchFamily="34" charset="0"/>
                  </a:rPr>
                  <a:t>Grupos de Propensión</a:t>
                </a:r>
                <a:endParaRPr lang="es-PE" sz="1333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Omnes Regular" pitchFamily="50" charset="0"/>
                  <a:cs typeface="Arial" pitchFamily="34" charset="0"/>
                </a:endParaRPr>
              </a:p>
            </p:txBody>
          </p:sp>
        </p:grpSp>
        <p:grpSp>
          <p:nvGrpSpPr>
            <p:cNvPr id="3" name="2 Grupo"/>
            <p:cNvGrpSpPr/>
            <p:nvPr/>
          </p:nvGrpSpPr>
          <p:grpSpPr>
            <a:xfrm>
              <a:off x="1187624" y="1794237"/>
              <a:ext cx="4430086" cy="2743200"/>
              <a:chOff x="1187624" y="1794237"/>
              <a:chExt cx="4430086" cy="2743200"/>
            </a:xfrm>
          </p:grpSpPr>
          <p:graphicFrame>
            <p:nvGraphicFramePr>
              <p:cNvPr id="19" name="1 Gráfico"/>
              <p:cNvGraphicFramePr>
                <a:graphicFrameLocks/>
              </p:cNvGraphicFramePr>
              <p:nvPr>
                <p:extLst/>
              </p:nvPr>
            </p:nvGraphicFramePr>
            <p:xfrm>
              <a:off x="1187624" y="1794237"/>
              <a:ext cx="4430086" cy="2743200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3"/>
              </a:graphicData>
            </a:graphic>
          </p:graphicFrame>
          <p:cxnSp>
            <p:nvCxnSpPr>
              <p:cNvPr id="36" name="Conector recto 22"/>
              <p:cNvCxnSpPr/>
              <p:nvPr/>
            </p:nvCxnSpPr>
            <p:spPr>
              <a:xfrm>
                <a:off x="2449231" y="2591116"/>
                <a:ext cx="2399" cy="1596991"/>
              </a:xfrm>
              <a:prstGeom prst="line">
                <a:avLst/>
              </a:prstGeom>
              <a:ln w="6350">
                <a:solidFill>
                  <a:schemeClr val="accent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Conector recto 7"/>
              <p:cNvCxnSpPr/>
              <p:nvPr/>
            </p:nvCxnSpPr>
            <p:spPr>
              <a:xfrm>
                <a:off x="2449231" y="2549509"/>
                <a:ext cx="2568027" cy="22241"/>
              </a:xfrm>
              <a:prstGeom prst="line">
                <a:avLst/>
              </a:prstGeom>
              <a:ln w="6350">
                <a:solidFill>
                  <a:schemeClr val="tx2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4 CuadroTexto"/>
              <p:cNvSpPr txBox="1"/>
              <p:nvPr/>
            </p:nvSpPr>
            <p:spPr>
              <a:xfrm>
                <a:off x="3635896" y="2485092"/>
                <a:ext cx="1488720" cy="666506"/>
              </a:xfrm>
              <a:prstGeom prst="rect">
                <a:avLst/>
              </a:prstGeom>
              <a:noFill/>
            </p:spPr>
            <p:txBody>
              <a:bodyPr wrap="square" tIns="120000" bIns="120000" rtlCol="0" anchor="t">
                <a:spAutoFit/>
              </a:bodyPr>
              <a:lstStyle/>
              <a:p>
                <a:pPr algn="ctr"/>
                <a:r>
                  <a:rPr lang="es-PE" sz="1400" i="1" dirty="0">
                    <a:solidFill>
                      <a:srgbClr val="002060"/>
                    </a:solidFill>
                    <a:latin typeface="Omnes Regular" pitchFamily="50" charset="0"/>
                    <a:cs typeface="Arial" pitchFamily="34" charset="0"/>
                  </a:rPr>
                  <a:t>Con el 3</a:t>
                </a:r>
                <a:r>
                  <a:rPr lang="es-PE" sz="1400" i="1" dirty="0">
                    <a:solidFill>
                      <a:srgbClr val="0070C0"/>
                    </a:solidFill>
                    <a:latin typeface="Omnes Regular" pitchFamily="50" charset="0"/>
                    <a:cs typeface="Arial" pitchFamily="34" charset="0"/>
                  </a:rPr>
                  <a:t>0% de los teléfonos </a:t>
                </a:r>
                <a:r>
                  <a:rPr lang="es-PE" sz="1400" i="1" dirty="0">
                    <a:solidFill>
                      <a:srgbClr val="002060"/>
                    </a:solidFill>
                    <a:latin typeface="Omnes Regular" pitchFamily="50" charset="0"/>
                    <a:cs typeface="Arial" pitchFamily="34" charset="0"/>
                  </a:rPr>
                  <a:t>se obtiene el  </a:t>
                </a:r>
                <a:r>
                  <a:rPr lang="es-PE" sz="1400" i="1" dirty="0">
                    <a:solidFill>
                      <a:srgbClr val="0070C0"/>
                    </a:solidFill>
                    <a:latin typeface="Omnes Regular" pitchFamily="50" charset="0"/>
                    <a:cs typeface="Arial" pitchFamily="34" charset="0"/>
                  </a:rPr>
                  <a:t>73% de  C.E</a:t>
                </a:r>
              </a:p>
            </p:txBody>
          </p:sp>
        </p:grpSp>
      </p:grpSp>
      <p:grpSp>
        <p:nvGrpSpPr>
          <p:cNvPr id="7" name="6 Grupo"/>
          <p:cNvGrpSpPr/>
          <p:nvPr/>
        </p:nvGrpSpPr>
        <p:grpSpPr>
          <a:xfrm>
            <a:off x="7636125" y="1316765"/>
            <a:ext cx="3932483" cy="1946320"/>
            <a:chOff x="5727094" y="627534"/>
            <a:chExt cx="2949362" cy="1459740"/>
          </a:xfrm>
        </p:grpSpPr>
        <p:pic>
          <p:nvPicPr>
            <p:cNvPr id="1026" name="Picture 2" descr="Resultado de imagen para tree decision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32240" y="1491630"/>
              <a:ext cx="753864" cy="5956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9" name="Rectángulo redondeado 11"/>
            <p:cNvSpPr/>
            <p:nvPr/>
          </p:nvSpPr>
          <p:spPr>
            <a:xfrm>
              <a:off x="5727094" y="627534"/>
              <a:ext cx="2949362" cy="1452912"/>
            </a:xfrm>
            <a:prstGeom prst="roundRect">
              <a:avLst>
                <a:gd name="adj" fmla="val 8062"/>
              </a:avLst>
            </a:prstGeom>
            <a:noFill/>
            <a:ln w="12700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s-PE" sz="1600" b="1" dirty="0">
                <a:solidFill>
                  <a:prstClr val="white">
                    <a:lumMod val="50000"/>
                  </a:prstClr>
                </a:solidFill>
                <a:latin typeface="Omnes Medium" pitchFamily="50" charset="0"/>
              </a:endParaRPr>
            </a:p>
            <a:p>
              <a:pPr algn="ctr"/>
              <a:r>
                <a:rPr lang="es-PE" sz="1600" b="1" dirty="0">
                  <a:solidFill>
                    <a:srgbClr val="002060"/>
                  </a:solidFill>
                  <a:latin typeface="Omnes Regular" pitchFamily="50" charset="0"/>
                  <a:cs typeface="Arial" pitchFamily="34" charset="0"/>
                </a:rPr>
                <a:t>Algoritmo Machine </a:t>
              </a:r>
              <a:r>
                <a:rPr lang="es-PE" sz="1600" b="1" dirty="0" err="1">
                  <a:solidFill>
                    <a:srgbClr val="002060"/>
                  </a:solidFill>
                  <a:latin typeface="Omnes Regular" pitchFamily="50" charset="0"/>
                  <a:cs typeface="Arial" pitchFamily="34" charset="0"/>
                </a:rPr>
                <a:t>Learning</a:t>
              </a:r>
              <a:r>
                <a:rPr lang="es-PE" sz="1600" b="1" dirty="0">
                  <a:solidFill>
                    <a:srgbClr val="002060"/>
                  </a:solidFill>
                  <a:latin typeface="Omnes Regular" pitchFamily="50" charset="0"/>
                  <a:cs typeface="Arial" pitchFamily="34" charset="0"/>
                </a:rPr>
                <a:t> : C5.0</a:t>
              </a:r>
            </a:p>
            <a:p>
              <a:endParaRPr lang="es-PE" sz="1600" dirty="0">
                <a:solidFill>
                  <a:schemeClr val="tx1"/>
                </a:solidFill>
              </a:endParaRPr>
            </a:p>
            <a:p>
              <a:pPr marL="228594" indent="-228594">
                <a:buFont typeface="Arial" panose="020B0604020202020204" pitchFamily="34" charset="0"/>
                <a:buChar char="•"/>
              </a:pPr>
              <a:r>
                <a:rPr lang="es-PE" sz="1400" i="1" dirty="0">
                  <a:solidFill>
                    <a:srgbClr val="002060"/>
                  </a:solidFill>
                  <a:latin typeface="Omnes Regular" pitchFamily="50" charset="0"/>
                  <a:cs typeface="Arial" pitchFamily="34" charset="0"/>
                </a:rPr>
                <a:t>Es el árbol de clasificación mas potente (</a:t>
              </a:r>
              <a:r>
                <a:rPr lang="es-PE" sz="1400" i="1" dirty="0" err="1">
                  <a:solidFill>
                    <a:srgbClr val="002060"/>
                  </a:solidFill>
                  <a:latin typeface="Omnes Regular" pitchFamily="50" charset="0"/>
                  <a:cs typeface="Arial" pitchFamily="34" charset="0"/>
                </a:rPr>
                <a:t>Adaboost</a:t>
              </a:r>
              <a:r>
                <a:rPr lang="es-PE" sz="1400" i="1" dirty="0">
                  <a:solidFill>
                    <a:srgbClr val="002060"/>
                  </a:solidFill>
                  <a:latin typeface="Omnes Regular" pitchFamily="50" charset="0"/>
                  <a:cs typeface="Arial" pitchFamily="34" charset="0"/>
                </a:rPr>
                <a:t>)</a:t>
              </a:r>
            </a:p>
            <a:p>
              <a:pPr marL="228594" indent="-228594">
                <a:buFont typeface="Arial" panose="020B0604020202020204" pitchFamily="34" charset="0"/>
                <a:buChar char="•"/>
              </a:pPr>
              <a:endParaRPr lang="es-PE" sz="1400" i="1" dirty="0">
                <a:solidFill>
                  <a:srgbClr val="002060"/>
                </a:solidFill>
                <a:latin typeface="Omnes Regular" pitchFamily="50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03004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30"/>
          <p:cNvSpPr/>
          <p:nvPr/>
        </p:nvSpPr>
        <p:spPr>
          <a:xfrm>
            <a:off x="9936427" y="1376646"/>
            <a:ext cx="167285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9170"/>
            <a:r>
              <a:rPr lang="es-PE" sz="1600" b="1" dirty="0">
                <a:solidFill>
                  <a:schemeClr val="accent1">
                    <a:lumMod val="50000"/>
                  </a:schemeClr>
                </a:solidFill>
                <a:latin typeface="Omnes Regular" pitchFamily="50" charset="0"/>
                <a:cs typeface="Arial" pitchFamily="34" charset="0"/>
              </a:rPr>
              <a:t>%Acum </a:t>
            </a:r>
          </a:p>
          <a:p>
            <a:pPr algn="ctr" defTabSz="1219170"/>
            <a:r>
              <a:rPr lang="es-PE" sz="1600" b="1" dirty="0">
                <a:solidFill>
                  <a:schemeClr val="accent1">
                    <a:lumMod val="50000"/>
                  </a:schemeClr>
                </a:solidFill>
                <a:latin typeface="Omnes Regular" pitchFamily="50" charset="0"/>
                <a:cs typeface="Arial" pitchFamily="34" charset="0"/>
              </a:rPr>
              <a:t> C.E</a:t>
            </a:r>
            <a:endParaRPr lang="es-PE" sz="1600" dirty="0">
              <a:solidFill>
                <a:schemeClr val="accent1">
                  <a:lumMod val="50000"/>
                </a:schemeClr>
              </a:solidFill>
              <a:latin typeface="Omnes Regular" pitchFamily="50" charset="0"/>
              <a:cs typeface="Arial" pitchFamily="34" charset="0"/>
            </a:endParaRPr>
          </a:p>
        </p:txBody>
      </p:sp>
      <p:sp>
        <p:nvSpPr>
          <p:cNvPr id="8" name="Rectángulo 30"/>
          <p:cNvSpPr/>
          <p:nvPr/>
        </p:nvSpPr>
        <p:spPr>
          <a:xfrm>
            <a:off x="527382" y="1412776"/>
            <a:ext cx="101342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9170"/>
            <a:r>
              <a:rPr lang="es-PE" sz="1600" b="1" dirty="0">
                <a:solidFill>
                  <a:schemeClr val="accent1">
                    <a:lumMod val="50000"/>
                  </a:schemeClr>
                </a:solidFill>
                <a:latin typeface="Omnes Regular" pitchFamily="50" charset="0"/>
                <a:cs typeface="Arial" pitchFamily="34" charset="0"/>
              </a:rPr>
              <a:t>% C.E</a:t>
            </a:r>
            <a:endParaRPr lang="es-PE" sz="1600" dirty="0">
              <a:solidFill>
                <a:schemeClr val="accent1">
                  <a:lumMod val="50000"/>
                </a:schemeClr>
              </a:solidFill>
              <a:latin typeface="Omnes Regular" pitchFamily="50" charset="0"/>
              <a:cs typeface="Arial" pitchFamily="34" charset="0"/>
            </a:endParaRPr>
          </a:p>
        </p:txBody>
      </p:sp>
      <p:graphicFrame>
        <p:nvGraphicFramePr>
          <p:cNvPr id="9" name="1 Gráfico"/>
          <p:cNvGraphicFramePr>
            <a:graphicFrameLocks/>
          </p:cNvGraphicFramePr>
          <p:nvPr>
            <p:extLst/>
          </p:nvPr>
        </p:nvGraphicFramePr>
        <p:xfrm>
          <a:off x="527381" y="1992199"/>
          <a:ext cx="10657184" cy="46898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1 Título"/>
          <p:cNvSpPr txBox="1">
            <a:spLocks/>
          </p:cNvSpPr>
          <p:nvPr/>
        </p:nvSpPr>
        <p:spPr>
          <a:xfrm>
            <a:off x="623392" y="157107"/>
            <a:ext cx="14020800" cy="1104181"/>
          </a:xfrm>
          <a:prstGeom prst="rect">
            <a:avLst/>
          </a:prstGeom>
        </p:spPr>
        <p:txBody>
          <a:bodyPr vert="horz" lIns="121920" tIns="60960" rIns="121920" bIns="6096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r>
              <a:rPr lang="es-PE" sz="3467" dirty="0">
                <a:solidFill>
                  <a:srgbClr val="0039A6"/>
                </a:solidFill>
                <a:latin typeface="Omnes Semibold"/>
              </a:rPr>
              <a:t>Machine</a:t>
            </a:r>
            <a:r>
              <a:rPr lang="es-PE" sz="4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mnes Regular" pitchFamily="50" charset="0"/>
              </a:rPr>
              <a:t> </a:t>
            </a:r>
            <a:r>
              <a:rPr lang="es-PE" sz="3467" dirty="0">
                <a:solidFill>
                  <a:srgbClr val="0039A6"/>
                </a:solidFill>
                <a:latin typeface="Omnes Semibold"/>
              </a:rPr>
              <a:t>Learning en TLV</a:t>
            </a:r>
          </a:p>
        </p:txBody>
      </p:sp>
      <p:sp>
        <p:nvSpPr>
          <p:cNvPr id="11" name="74 CuadroTexto"/>
          <p:cNvSpPr txBox="1"/>
          <p:nvPr/>
        </p:nvSpPr>
        <p:spPr>
          <a:xfrm>
            <a:off x="3957661" y="1111845"/>
            <a:ext cx="4154564" cy="529667"/>
          </a:xfrm>
          <a:prstGeom prst="rect">
            <a:avLst/>
          </a:prstGeom>
          <a:noFill/>
        </p:spPr>
        <p:txBody>
          <a:bodyPr wrap="square" tIns="120000" bIns="120000" rtlCol="0" anchor="t">
            <a:spAutoFit/>
          </a:bodyPr>
          <a:lstStyle/>
          <a:p>
            <a:pPr algn="ctr"/>
            <a:r>
              <a:rPr lang="es-PE" sz="1867" b="1" dirty="0">
                <a:solidFill>
                  <a:srgbClr val="002060"/>
                </a:solidFill>
                <a:latin typeface="Omnes Regular" pitchFamily="50" charset="0"/>
                <a:cs typeface="Arial" pitchFamily="34" charset="0"/>
              </a:rPr>
              <a:t>Indicadores de Eficiencia</a:t>
            </a:r>
          </a:p>
        </p:txBody>
      </p:sp>
      <p:sp>
        <p:nvSpPr>
          <p:cNvPr id="12" name="4 CuadroTexto"/>
          <p:cNvSpPr txBox="1"/>
          <p:nvPr/>
        </p:nvSpPr>
        <p:spPr>
          <a:xfrm>
            <a:off x="2709522" y="1688289"/>
            <a:ext cx="2496277" cy="673231"/>
          </a:xfrm>
          <a:prstGeom prst="rect">
            <a:avLst/>
          </a:prstGeom>
          <a:noFill/>
        </p:spPr>
        <p:txBody>
          <a:bodyPr wrap="square" tIns="120000" bIns="120000" rtlCol="0" anchor="t">
            <a:spAutoFit/>
          </a:bodyPr>
          <a:lstStyle/>
          <a:p>
            <a:pPr algn="ctr"/>
            <a:r>
              <a:rPr lang="es-PE" sz="1400" i="1" dirty="0">
                <a:solidFill>
                  <a:srgbClr val="002060"/>
                </a:solidFill>
                <a:latin typeface="Omnes Regular" pitchFamily="50" charset="0"/>
                <a:cs typeface="Arial" pitchFamily="34" charset="0"/>
              </a:rPr>
              <a:t>En el </a:t>
            </a:r>
            <a:r>
              <a:rPr lang="es-PE" sz="1400" i="1" dirty="0">
                <a:solidFill>
                  <a:srgbClr val="0070C0"/>
                </a:solidFill>
                <a:latin typeface="Omnes Regular" pitchFamily="50" charset="0"/>
                <a:cs typeface="Arial" pitchFamily="34" charset="0"/>
              </a:rPr>
              <a:t>primer grupo </a:t>
            </a:r>
            <a:r>
              <a:rPr lang="es-PE" sz="1400" i="1" dirty="0">
                <a:solidFill>
                  <a:srgbClr val="002060"/>
                </a:solidFill>
                <a:latin typeface="Omnes Regular" pitchFamily="50" charset="0"/>
                <a:cs typeface="Arial" pitchFamily="34" charset="0"/>
              </a:rPr>
              <a:t>el modelo es  2.5</a:t>
            </a:r>
            <a:r>
              <a:rPr lang="es-PE" sz="1400" i="1" dirty="0">
                <a:solidFill>
                  <a:srgbClr val="0070C0"/>
                </a:solidFill>
                <a:latin typeface="Omnes Regular" pitchFamily="50" charset="0"/>
                <a:cs typeface="Arial" pitchFamily="34" charset="0"/>
              </a:rPr>
              <a:t> veces </a:t>
            </a:r>
            <a:r>
              <a:rPr lang="es-PE" sz="1400" i="1" dirty="0">
                <a:solidFill>
                  <a:srgbClr val="002060"/>
                </a:solidFill>
                <a:latin typeface="Omnes Regular" pitchFamily="50" charset="0"/>
                <a:cs typeface="Arial" pitchFamily="34" charset="0"/>
              </a:rPr>
              <a:t>más eficiente</a:t>
            </a:r>
          </a:p>
        </p:txBody>
      </p:sp>
      <p:pic>
        <p:nvPicPr>
          <p:cNvPr id="13" name="Picture 2" descr="http://1.bp.blogspot.com/-7aRhFnlWYV8/T0uBCnPU2OI/AAAAAAAAAJQ/PNqbCXHvD8M/s1600/JENNAHHS+SHITTY+ARROW.png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086095" flipH="1" flipV="1">
            <a:off x="2481300" y="2063677"/>
            <a:ext cx="456440" cy="595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9501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99797" y="68627"/>
            <a:ext cx="10972800" cy="1143000"/>
          </a:xfrm>
        </p:spPr>
        <p:txBody>
          <a:bodyPr/>
          <a:lstStyle/>
          <a:p>
            <a:r>
              <a:rPr lang="es-PE" dirty="0" smtClean="0">
                <a:solidFill>
                  <a:srgbClr val="0039A6"/>
                </a:solidFill>
                <a:latin typeface="Omnes Semibold"/>
              </a:rPr>
              <a:t>Modelo - Variables</a:t>
            </a:r>
            <a:endParaRPr lang="es-PE" dirty="0">
              <a:solidFill>
                <a:srgbClr val="0039A6"/>
              </a:solidFill>
              <a:latin typeface="Omnes Semibold"/>
            </a:endParaRPr>
          </a:p>
        </p:txBody>
      </p:sp>
      <p:pic>
        <p:nvPicPr>
          <p:cNvPr id="4" name="Imagen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6437" y="4516264"/>
            <a:ext cx="896223" cy="988689"/>
          </a:xfrm>
          <a:prstGeom prst="rect">
            <a:avLst/>
          </a:prstGeom>
        </p:spPr>
      </p:pic>
      <p:sp>
        <p:nvSpPr>
          <p:cNvPr id="5" name="CuadroTexto 19"/>
          <p:cNvSpPr txBox="1"/>
          <p:nvPr/>
        </p:nvSpPr>
        <p:spPr>
          <a:xfrm>
            <a:off x="658597" y="5445224"/>
            <a:ext cx="332516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0990" indent="-380990">
              <a:buFont typeface="Arial" panose="020B0604020202020204" pitchFamily="34" charset="0"/>
              <a:buChar char="•"/>
            </a:pPr>
            <a:r>
              <a:rPr lang="es-PE" sz="1600" b="1" dirty="0" err="1">
                <a:solidFill>
                  <a:srgbClr val="009B3A"/>
                </a:solidFill>
                <a:latin typeface="Omnes Semibold"/>
              </a:rPr>
              <a:t>Feedback</a:t>
            </a:r>
            <a:r>
              <a:rPr lang="es-PE" sz="1600" b="1" dirty="0">
                <a:solidFill>
                  <a:srgbClr val="FF5800"/>
                </a:solidFill>
                <a:latin typeface="Omnes Semibold"/>
              </a:rPr>
              <a:t> </a:t>
            </a:r>
            <a:r>
              <a:rPr lang="es-PE" sz="1600" b="1" dirty="0">
                <a:solidFill>
                  <a:srgbClr val="009B3A"/>
                </a:solidFill>
                <a:latin typeface="Omnes Semibold"/>
              </a:rPr>
              <a:t>(TLV, COB e IVR)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s-PE" sz="1600" b="1" dirty="0">
                <a:solidFill>
                  <a:srgbClr val="0039A6"/>
                </a:solidFill>
                <a:latin typeface="Omnes Semibold"/>
              </a:rPr>
              <a:t>Demográficas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s-PE" sz="1600" b="1" dirty="0">
                <a:solidFill>
                  <a:srgbClr val="8B8D8E"/>
                </a:solidFill>
                <a:latin typeface="Omnes Semibold"/>
              </a:rPr>
              <a:t>Endeudamiento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s-PE" sz="1600" b="1" dirty="0">
                <a:solidFill>
                  <a:srgbClr val="9C5FB5"/>
                </a:solidFill>
                <a:latin typeface="Omnes Semibold"/>
              </a:rPr>
              <a:t>APP</a:t>
            </a:r>
            <a:r>
              <a:rPr lang="es-PE" sz="1600" b="1" dirty="0">
                <a:solidFill>
                  <a:srgbClr val="FF5800"/>
                </a:solidFill>
                <a:latin typeface="Omnes Semibold"/>
              </a:rPr>
              <a:t> </a:t>
            </a:r>
            <a:r>
              <a:rPr lang="es-PE" sz="1600" b="1" dirty="0">
                <a:solidFill>
                  <a:srgbClr val="9C5FB5"/>
                </a:solidFill>
                <a:latin typeface="Omnes Semibold"/>
              </a:rPr>
              <a:t>IBK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s-PE" sz="1600" b="1" dirty="0">
                <a:solidFill>
                  <a:srgbClr val="00ADD0"/>
                </a:solidFill>
                <a:latin typeface="Omnes Semibold"/>
              </a:rPr>
              <a:t>SSFF</a:t>
            </a:r>
          </a:p>
        </p:txBody>
      </p:sp>
      <p:cxnSp>
        <p:nvCxnSpPr>
          <p:cNvPr id="6" name="Conector recto 31"/>
          <p:cNvCxnSpPr/>
          <p:nvPr/>
        </p:nvCxnSpPr>
        <p:spPr>
          <a:xfrm>
            <a:off x="5158013" y="1412915"/>
            <a:ext cx="0" cy="5280448"/>
          </a:xfrm>
          <a:prstGeom prst="line">
            <a:avLst/>
          </a:prstGeom>
          <a:ln w="22225">
            <a:solidFill>
              <a:srgbClr val="0039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42"/>
          <p:cNvCxnSpPr/>
          <p:nvPr/>
        </p:nvCxnSpPr>
        <p:spPr>
          <a:xfrm flipH="1">
            <a:off x="4537709" y="6213309"/>
            <a:ext cx="598184" cy="0"/>
          </a:xfrm>
          <a:prstGeom prst="line">
            <a:avLst/>
          </a:prstGeom>
          <a:ln w="22225">
            <a:solidFill>
              <a:srgbClr val="0039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uadroTexto 16"/>
          <p:cNvSpPr txBox="1"/>
          <p:nvPr/>
        </p:nvSpPr>
        <p:spPr>
          <a:xfrm>
            <a:off x="1063681" y="3654489"/>
            <a:ext cx="27491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400" b="1" dirty="0">
                <a:solidFill>
                  <a:srgbClr val="0039A6"/>
                </a:solidFill>
                <a:latin typeface="Omnes Semibold"/>
              </a:rPr>
              <a:t>77 Variables Utilizadas</a:t>
            </a:r>
            <a:endParaRPr lang="es-PE" sz="2400" b="1" dirty="0">
              <a:solidFill>
                <a:srgbClr val="FF5800"/>
              </a:solidFill>
              <a:latin typeface="Omnes Semibold"/>
            </a:endParaRPr>
          </a:p>
        </p:txBody>
      </p:sp>
      <p:sp>
        <p:nvSpPr>
          <p:cNvPr id="10" name="CuadroTexto 17"/>
          <p:cNvSpPr txBox="1"/>
          <p:nvPr/>
        </p:nvSpPr>
        <p:spPr>
          <a:xfrm>
            <a:off x="6519034" y="836713"/>
            <a:ext cx="53376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400" b="1" dirty="0">
                <a:solidFill>
                  <a:srgbClr val="0039A6"/>
                </a:solidFill>
                <a:latin typeface="Omnes Semibold"/>
              </a:rPr>
              <a:t>Top 20</a:t>
            </a:r>
            <a:endParaRPr lang="es-PE" sz="2400" b="1" dirty="0">
              <a:solidFill>
                <a:srgbClr val="FF5800"/>
              </a:solidFill>
              <a:latin typeface="Omnes Semibold"/>
            </a:endParaRPr>
          </a:p>
        </p:txBody>
      </p:sp>
      <p:graphicFrame>
        <p:nvGraphicFramePr>
          <p:cNvPr id="17" name="16 Tabla"/>
          <p:cNvGraphicFramePr>
            <a:graphicFrameLocks noGrp="1"/>
          </p:cNvGraphicFramePr>
          <p:nvPr>
            <p:extLst/>
          </p:nvPr>
        </p:nvGraphicFramePr>
        <p:xfrm>
          <a:off x="5543021" y="1412915"/>
          <a:ext cx="6648979" cy="4777700"/>
        </p:xfrm>
        <a:graphic>
          <a:graphicData uri="http://schemas.openxmlformats.org/drawingml/2006/table">
            <a:tbl>
              <a:tblPr/>
              <a:tblGrid>
                <a:gridCol w="6648979"/>
              </a:tblGrid>
              <a:tr h="233805">
                <a:tc>
                  <a:txBody>
                    <a:bodyPr/>
                    <a:lstStyle/>
                    <a:p>
                      <a:pPr algn="l" rtl="0" fontAlgn="b"/>
                      <a:r>
                        <a:rPr lang="es-PE" sz="1500" b="0" i="0" u="none" strike="noStrike" dirty="0" smtClean="0">
                          <a:solidFill>
                            <a:srgbClr val="009B3A"/>
                          </a:solidFill>
                          <a:effectLst/>
                          <a:latin typeface="Omnes Semibold"/>
                        </a:rPr>
                        <a:t>1</a:t>
                      </a:r>
                      <a:r>
                        <a:rPr lang="es-PE" sz="1500" b="0" i="0" u="none" strike="noStrike" dirty="0">
                          <a:solidFill>
                            <a:srgbClr val="009B3A"/>
                          </a:solidFill>
                          <a:effectLst/>
                          <a:latin typeface="Omnes Semibold"/>
                        </a:rPr>
                        <a:t>.   % Distribución de Contacto Efectivo sobre el total de gestiones </a:t>
                      </a:r>
                    </a:p>
                  </a:txBody>
                  <a:tcPr marL="10285" marR="10285" marT="102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3805">
                <a:tc>
                  <a:txBody>
                    <a:bodyPr/>
                    <a:lstStyle/>
                    <a:p>
                      <a:pPr algn="l" rtl="0" fontAlgn="b"/>
                      <a:r>
                        <a:rPr lang="es-PE" sz="1500" b="0" i="0" u="none" strike="noStrike" dirty="0" smtClean="0">
                          <a:solidFill>
                            <a:srgbClr val="8B8D8E"/>
                          </a:solidFill>
                          <a:effectLst/>
                          <a:latin typeface="Omnes Semibold"/>
                        </a:rPr>
                        <a:t>2</a:t>
                      </a:r>
                      <a:r>
                        <a:rPr lang="es-PE" sz="1500" b="0" i="0" u="none" strike="noStrike" dirty="0">
                          <a:solidFill>
                            <a:srgbClr val="8B8D8E"/>
                          </a:solidFill>
                          <a:effectLst/>
                          <a:latin typeface="Omnes Semibold"/>
                        </a:rPr>
                        <a:t>.   % Deuda en DEFICIENTE en el ultimo </a:t>
                      </a:r>
                      <a:r>
                        <a:rPr lang="es-PE" sz="1500" b="0" i="0" u="none" strike="noStrike" dirty="0" smtClean="0">
                          <a:solidFill>
                            <a:srgbClr val="8B8D8E"/>
                          </a:solidFill>
                          <a:effectLst/>
                          <a:latin typeface="Omnes Semibold"/>
                        </a:rPr>
                        <a:t>mes </a:t>
                      </a:r>
                      <a:endParaRPr lang="es-PE" sz="1500" b="0" i="0" u="none" strike="noStrike" dirty="0">
                        <a:solidFill>
                          <a:srgbClr val="8B8D8E"/>
                        </a:solidFill>
                        <a:effectLst/>
                        <a:latin typeface="Omnes Semibold"/>
                      </a:endParaRPr>
                    </a:p>
                  </a:txBody>
                  <a:tcPr marL="10285" marR="10285" marT="102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3805">
                <a:tc>
                  <a:txBody>
                    <a:bodyPr/>
                    <a:lstStyle/>
                    <a:p>
                      <a:pPr algn="l" rtl="0" fontAlgn="b"/>
                      <a:r>
                        <a:rPr lang="es-PE" sz="1500" b="0" i="0" u="none" strike="noStrike" dirty="0">
                          <a:solidFill>
                            <a:srgbClr val="9C5FB5"/>
                          </a:solidFill>
                          <a:effectLst/>
                          <a:latin typeface="Omnes Semibold"/>
                        </a:rPr>
                        <a:t>3.   Cantidad de días desde la última </a:t>
                      </a:r>
                      <a:r>
                        <a:rPr lang="es-PE" sz="1500" b="0" i="0" u="none" strike="noStrike" dirty="0" err="1">
                          <a:solidFill>
                            <a:srgbClr val="9C5FB5"/>
                          </a:solidFill>
                          <a:effectLst/>
                          <a:latin typeface="Omnes Semibold"/>
                        </a:rPr>
                        <a:t>transaccion</a:t>
                      </a:r>
                      <a:r>
                        <a:rPr lang="es-PE" sz="1500" b="0" i="0" u="none" strike="noStrike" dirty="0">
                          <a:solidFill>
                            <a:srgbClr val="9C5FB5"/>
                          </a:solidFill>
                          <a:effectLst/>
                          <a:latin typeface="Omnes Semibold"/>
                        </a:rPr>
                        <a:t> en la APP </a:t>
                      </a:r>
                      <a:r>
                        <a:rPr lang="es-PE" sz="1500" b="0" i="0" u="none" strike="noStrike" dirty="0" smtClean="0">
                          <a:solidFill>
                            <a:srgbClr val="9C5FB5"/>
                          </a:solidFill>
                          <a:effectLst/>
                          <a:latin typeface="Omnes Semibold"/>
                        </a:rPr>
                        <a:t>IBK </a:t>
                      </a:r>
                      <a:endParaRPr lang="es-PE" sz="1500" b="0" i="0" u="none" strike="noStrike" dirty="0">
                        <a:solidFill>
                          <a:srgbClr val="9C5FB5"/>
                        </a:solidFill>
                        <a:effectLst/>
                        <a:latin typeface="Omnes Semibold"/>
                      </a:endParaRPr>
                    </a:p>
                  </a:txBody>
                  <a:tcPr marL="10285" marR="10285" marT="102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3805">
                <a:tc>
                  <a:txBody>
                    <a:bodyPr/>
                    <a:lstStyle/>
                    <a:p>
                      <a:pPr algn="l" rtl="0" fontAlgn="b"/>
                      <a:r>
                        <a:rPr lang="es-PE" sz="1500" b="0" i="0" u="none" strike="noStrike" dirty="0">
                          <a:solidFill>
                            <a:srgbClr val="009B3A"/>
                          </a:solidFill>
                          <a:effectLst/>
                          <a:latin typeface="Omnes Semibold"/>
                        </a:rPr>
                        <a:t>4.   %Distribución de No Contacto sobre el total de </a:t>
                      </a:r>
                      <a:r>
                        <a:rPr lang="es-PE" sz="1500" b="0" i="0" u="none" strike="noStrike" dirty="0" smtClean="0">
                          <a:solidFill>
                            <a:srgbClr val="009B3A"/>
                          </a:solidFill>
                          <a:effectLst/>
                          <a:latin typeface="Omnes Semibold"/>
                        </a:rPr>
                        <a:t>gestiones </a:t>
                      </a:r>
                      <a:endParaRPr lang="es-PE" sz="1500" b="0" i="0" u="none" strike="noStrike" dirty="0">
                        <a:solidFill>
                          <a:srgbClr val="009B3A"/>
                        </a:solidFill>
                        <a:effectLst/>
                        <a:latin typeface="Omnes Semibold"/>
                      </a:endParaRPr>
                    </a:p>
                  </a:txBody>
                  <a:tcPr marL="10285" marR="10285" marT="102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3805">
                <a:tc>
                  <a:txBody>
                    <a:bodyPr/>
                    <a:lstStyle/>
                    <a:p>
                      <a:pPr algn="l" rtl="0" fontAlgn="b"/>
                      <a:r>
                        <a:rPr lang="es-PE" sz="1500" b="0" i="0" u="none" strike="noStrike" dirty="0">
                          <a:solidFill>
                            <a:srgbClr val="8B8D8E"/>
                          </a:solidFill>
                          <a:effectLst/>
                          <a:latin typeface="Omnes Semibold"/>
                        </a:rPr>
                        <a:t>5.   % Deuda en DUDOSO en el ultimo </a:t>
                      </a:r>
                      <a:r>
                        <a:rPr lang="es-PE" sz="1500" b="0" i="0" u="none" strike="noStrike" dirty="0" smtClean="0">
                          <a:solidFill>
                            <a:srgbClr val="8B8D8E"/>
                          </a:solidFill>
                          <a:effectLst/>
                          <a:latin typeface="Omnes Semibold"/>
                        </a:rPr>
                        <a:t>mes </a:t>
                      </a:r>
                      <a:endParaRPr lang="es-PE" sz="1500" b="0" i="0" u="none" strike="noStrike" dirty="0">
                        <a:solidFill>
                          <a:srgbClr val="8B8D8E"/>
                        </a:solidFill>
                        <a:effectLst/>
                        <a:latin typeface="Omnes Semibold"/>
                      </a:endParaRPr>
                    </a:p>
                  </a:txBody>
                  <a:tcPr marL="10285" marR="10285" marT="102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3805">
                <a:tc>
                  <a:txBody>
                    <a:bodyPr/>
                    <a:lstStyle/>
                    <a:p>
                      <a:pPr algn="l" rtl="0" fontAlgn="b"/>
                      <a:r>
                        <a:rPr lang="es-PE" sz="1500" b="0" i="0" u="none" strike="noStrike" dirty="0">
                          <a:solidFill>
                            <a:srgbClr val="009B3A"/>
                          </a:solidFill>
                          <a:effectLst/>
                          <a:latin typeface="Omnes Semibold"/>
                        </a:rPr>
                        <a:t>6.   Mejor resultado obtenido con el </a:t>
                      </a:r>
                      <a:r>
                        <a:rPr lang="es-PE" sz="1500" b="0" i="0" u="none" strike="noStrike" dirty="0" err="1" smtClean="0">
                          <a:solidFill>
                            <a:srgbClr val="009B3A"/>
                          </a:solidFill>
                          <a:effectLst/>
                          <a:latin typeface="Omnes Semibold"/>
                        </a:rPr>
                        <a:t>feedback</a:t>
                      </a:r>
                      <a:r>
                        <a:rPr lang="es-PE" sz="1500" b="0" i="0" u="none" strike="noStrike" dirty="0" smtClean="0">
                          <a:solidFill>
                            <a:srgbClr val="009B3A"/>
                          </a:solidFill>
                          <a:effectLst/>
                          <a:latin typeface="Omnes Semibold"/>
                        </a:rPr>
                        <a:t> </a:t>
                      </a:r>
                      <a:endParaRPr lang="es-PE" sz="1500" b="0" i="0" u="none" strike="noStrike" dirty="0">
                        <a:solidFill>
                          <a:srgbClr val="009B3A"/>
                        </a:solidFill>
                        <a:effectLst/>
                        <a:latin typeface="Omnes Semibold"/>
                      </a:endParaRPr>
                    </a:p>
                  </a:txBody>
                  <a:tcPr marL="10285" marR="10285" marT="102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3805">
                <a:tc>
                  <a:txBody>
                    <a:bodyPr/>
                    <a:lstStyle/>
                    <a:p>
                      <a:pPr algn="l" rtl="0" fontAlgn="b"/>
                      <a:r>
                        <a:rPr lang="es-PE" sz="1500" b="0" i="0" u="none" strike="noStrike" dirty="0">
                          <a:solidFill>
                            <a:srgbClr val="00ADD0"/>
                          </a:solidFill>
                          <a:effectLst/>
                          <a:latin typeface="Omnes Semibold"/>
                        </a:rPr>
                        <a:t>7.   Familia de </a:t>
                      </a:r>
                      <a:r>
                        <a:rPr lang="es-PE" sz="1500" b="0" i="0" u="none" strike="noStrike" dirty="0" smtClean="0">
                          <a:solidFill>
                            <a:srgbClr val="00ADD0"/>
                          </a:solidFill>
                          <a:effectLst/>
                          <a:latin typeface="Omnes Semibold"/>
                        </a:rPr>
                        <a:t>convenio </a:t>
                      </a:r>
                      <a:endParaRPr lang="es-PE" sz="1500" b="0" i="0" u="none" strike="noStrike" dirty="0">
                        <a:solidFill>
                          <a:srgbClr val="00ADD0"/>
                        </a:solidFill>
                        <a:effectLst/>
                        <a:latin typeface="Omnes Semibold"/>
                      </a:endParaRPr>
                    </a:p>
                  </a:txBody>
                  <a:tcPr marL="10285" marR="10285" marT="102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3805">
                <a:tc>
                  <a:txBody>
                    <a:bodyPr/>
                    <a:lstStyle/>
                    <a:p>
                      <a:pPr algn="l" rtl="0" fontAlgn="b"/>
                      <a:r>
                        <a:rPr lang="es-PE" sz="1500" b="0" i="0" u="none" strike="noStrike" dirty="0">
                          <a:solidFill>
                            <a:srgbClr val="8B8D8E"/>
                          </a:solidFill>
                          <a:effectLst/>
                          <a:latin typeface="Omnes Semibold"/>
                        </a:rPr>
                        <a:t>8.   Porcentaje de deuda en CPP en el ultimo </a:t>
                      </a:r>
                      <a:r>
                        <a:rPr lang="es-PE" sz="1500" b="0" i="0" u="none" strike="noStrike" dirty="0" smtClean="0">
                          <a:solidFill>
                            <a:srgbClr val="8B8D8E"/>
                          </a:solidFill>
                          <a:effectLst/>
                          <a:latin typeface="Omnes Semibold"/>
                        </a:rPr>
                        <a:t>mes </a:t>
                      </a:r>
                      <a:endParaRPr lang="es-PE" sz="1500" b="0" i="0" u="none" strike="noStrike" dirty="0">
                        <a:solidFill>
                          <a:srgbClr val="8B8D8E"/>
                        </a:solidFill>
                        <a:effectLst/>
                        <a:latin typeface="Omnes Semibold"/>
                      </a:endParaRPr>
                    </a:p>
                  </a:txBody>
                  <a:tcPr marL="10285" marR="10285" marT="102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3805">
                <a:tc>
                  <a:txBody>
                    <a:bodyPr/>
                    <a:lstStyle/>
                    <a:p>
                      <a:pPr algn="l" rtl="0" fontAlgn="b"/>
                      <a:r>
                        <a:rPr lang="es-PE" sz="1500" b="0" i="0" u="none" strike="noStrike" dirty="0">
                          <a:solidFill>
                            <a:srgbClr val="009B3A"/>
                          </a:solidFill>
                          <a:effectLst/>
                          <a:latin typeface="Omnes Semibold"/>
                        </a:rPr>
                        <a:t>9.   %Distribución de </a:t>
                      </a:r>
                      <a:r>
                        <a:rPr lang="es-PE" sz="1500" b="0" i="0" u="none" strike="noStrike" dirty="0" smtClean="0">
                          <a:solidFill>
                            <a:srgbClr val="009B3A"/>
                          </a:solidFill>
                          <a:effectLst/>
                          <a:latin typeface="Omnes Semibold"/>
                        </a:rPr>
                        <a:t>Contacto No </a:t>
                      </a:r>
                      <a:r>
                        <a:rPr lang="es-PE" sz="1500" b="0" i="0" u="none" strike="noStrike" dirty="0">
                          <a:solidFill>
                            <a:srgbClr val="009B3A"/>
                          </a:solidFill>
                          <a:effectLst/>
                          <a:latin typeface="Omnes Semibold"/>
                        </a:rPr>
                        <a:t>Efectivo sobre el total de </a:t>
                      </a:r>
                      <a:r>
                        <a:rPr lang="es-PE" sz="1500" b="0" i="0" u="none" strike="noStrike" dirty="0" smtClean="0">
                          <a:solidFill>
                            <a:srgbClr val="009B3A"/>
                          </a:solidFill>
                          <a:effectLst/>
                          <a:latin typeface="Omnes Semibold"/>
                        </a:rPr>
                        <a:t>gestiones </a:t>
                      </a:r>
                      <a:endParaRPr lang="es-PE" sz="1500" b="0" i="0" u="none" strike="noStrike" dirty="0">
                        <a:solidFill>
                          <a:srgbClr val="009B3A"/>
                        </a:solidFill>
                        <a:effectLst/>
                        <a:latin typeface="Omnes Semibold"/>
                      </a:endParaRPr>
                    </a:p>
                  </a:txBody>
                  <a:tcPr marL="10285" marR="10285" marT="102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3805">
                <a:tc>
                  <a:txBody>
                    <a:bodyPr/>
                    <a:lstStyle/>
                    <a:p>
                      <a:pPr algn="l" rtl="0" fontAlgn="b"/>
                      <a:r>
                        <a:rPr lang="es-PE" sz="1500" b="0" i="0" u="none" strike="noStrike" dirty="0">
                          <a:solidFill>
                            <a:srgbClr val="009B3A"/>
                          </a:solidFill>
                          <a:effectLst/>
                          <a:latin typeface="Omnes Semibold"/>
                        </a:rPr>
                        <a:t>10. Identificador del </a:t>
                      </a:r>
                      <a:r>
                        <a:rPr lang="es-PE" sz="1500" b="0" i="0" u="none" strike="noStrike" dirty="0" err="1">
                          <a:solidFill>
                            <a:srgbClr val="009B3A"/>
                          </a:solidFill>
                          <a:effectLst/>
                          <a:latin typeface="Omnes Semibold"/>
                        </a:rPr>
                        <a:t>telefono</a:t>
                      </a:r>
                      <a:r>
                        <a:rPr lang="es-PE" sz="1500" b="0" i="0" u="none" strike="noStrike" dirty="0">
                          <a:solidFill>
                            <a:srgbClr val="009B3A"/>
                          </a:solidFill>
                          <a:effectLst/>
                          <a:latin typeface="Omnes Semibold"/>
                        </a:rPr>
                        <a:t> </a:t>
                      </a:r>
                      <a:r>
                        <a:rPr lang="es-PE" sz="1500" b="0" i="0" u="none" strike="noStrike" dirty="0" smtClean="0">
                          <a:solidFill>
                            <a:srgbClr val="009B3A"/>
                          </a:solidFill>
                          <a:effectLst/>
                          <a:latin typeface="Omnes Semibold"/>
                        </a:rPr>
                        <a:t>registrado</a:t>
                      </a:r>
                      <a:endParaRPr lang="es-PE" sz="1500" b="0" i="0" u="none" strike="noStrike" dirty="0">
                        <a:solidFill>
                          <a:srgbClr val="009B3A"/>
                        </a:solidFill>
                        <a:effectLst/>
                        <a:latin typeface="Omnes Semibold"/>
                      </a:endParaRPr>
                    </a:p>
                  </a:txBody>
                  <a:tcPr marL="10285" marR="10285" marT="102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3805">
                <a:tc>
                  <a:txBody>
                    <a:bodyPr/>
                    <a:lstStyle/>
                    <a:p>
                      <a:pPr algn="l" rtl="0" fontAlgn="b"/>
                      <a:r>
                        <a:rPr lang="es-PE" sz="1500" b="0" i="0" u="none" strike="noStrike" dirty="0">
                          <a:solidFill>
                            <a:srgbClr val="009B3A"/>
                          </a:solidFill>
                          <a:effectLst/>
                          <a:latin typeface="Omnes Semibold"/>
                        </a:rPr>
                        <a:t>11.  </a:t>
                      </a:r>
                      <a:r>
                        <a:rPr lang="es-PE" sz="1500" b="0" i="0" u="none" strike="noStrike" dirty="0" smtClean="0">
                          <a:solidFill>
                            <a:srgbClr val="009B3A"/>
                          </a:solidFill>
                          <a:effectLst/>
                          <a:latin typeface="Omnes Semibold"/>
                        </a:rPr>
                        <a:t> Cantidad </a:t>
                      </a:r>
                      <a:r>
                        <a:rPr lang="es-PE" sz="1500" b="0" i="0" u="none" strike="noStrike" dirty="0">
                          <a:solidFill>
                            <a:srgbClr val="009B3A"/>
                          </a:solidFill>
                          <a:effectLst/>
                          <a:latin typeface="Omnes Semibold"/>
                        </a:rPr>
                        <a:t>de días desde la última actualización del </a:t>
                      </a:r>
                      <a:r>
                        <a:rPr lang="es-PE" sz="1500" b="0" i="0" u="none" strike="noStrike" dirty="0" smtClean="0">
                          <a:solidFill>
                            <a:srgbClr val="009B3A"/>
                          </a:solidFill>
                          <a:effectLst/>
                          <a:latin typeface="Omnes Semibold"/>
                        </a:rPr>
                        <a:t>teléfono </a:t>
                      </a:r>
                      <a:endParaRPr lang="es-PE" sz="1500" b="0" i="0" u="none" strike="noStrike" dirty="0">
                        <a:solidFill>
                          <a:srgbClr val="009B3A"/>
                        </a:solidFill>
                        <a:effectLst/>
                        <a:latin typeface="Omnes Semibold"/>
                      </a:endParaRPr>
                    </a:p>
                  </a:txBody>
                  <a:tcPr marL="10285" marR="10285" marT="102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3805">
                <a:tc>
                  <a:txBody>
                    <a:bodyPr/>
                    <a:lstStyle/>
                    <a:p>
                      <a:pPr algn="l" rtl="0" fontAlgn="b"/>
                      <a:r>
                        <a:rPr lang="es-PE" sz="1500" b="0" i="0" u="none" strike="noStrike" dirty="0">
                          <a:solidFill>
                            <a:srgbClr val="009B3A"/>
                          </a:solidFill>
                          <a:effectLst/>
                          <a:latin typeface="Omnes Semibold"/>
                        </a:rPr>
                        <a:t>12.  Cantidad de días desde el último mejor </a:t>
                      </a:r>
                      <a:r>
                        <a:rPr lang="es-PE" sz="1500" b="0" i="0" u="none" strike="noStrike" dirty="0" smtClean="0">
                          <a:solidFill>
                            <a:srgbClr val="009B3A"/>
                          </a:solidFill>
                          <a:effectLst/>
                          <a:latin typeface="Omnes Semibold"/>
                        </a:rPr>
                        <a:t>resultado </a:t>
                      </a:r>
                      <a:endParaRPr lang="es-PE" sz="1500" b="0" i="0" u="none" strike="noStrike" dirty="0">
                        <a:solidFill>
                          <a:srgbClr val="009B3A"/>
                        </a:solidFill>
                        <a:effectLst/>
                        <a:latin typeface="Omnes Semibold"/>
                      </a:endParaRPr>
                    </a:p>
                  </a:txBody>
                  <a:tcPr marL="10285" marR="10285" marT="102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3805">
                <a:tc>
                  <a:txBody>
                    <a:bodyPr/>
                    <a:lstStyle/>
                    <a:p>
                      <a:pPr algn="l" rtl="0" fontAlgn="b"/>
                      <a:r>
                        <a:rPr lang="es-PE" sz="1500" b="0" i="0" u="none" strike="noStrike" dirty="0">
                          <a:solidFill>
                            <a:srgbClr val="9C5FB5"/>
                          </a:solidFill>
                          <a:effectLst/>
                          <a:latin typeface="Omnes Semibold"/>
                        </a:rPr>
                        <a:t>13.  Tipo de cliente de acuerdo a la utilización de canales </a:t>
                      </a:r>
                      <a:r>
                        <a:rPr lang="es-PE" sz="1500" b="0" i="0" u="none" strike="noStrike" dirty="0" smtClean="0">
                          <a:solidFill>
                            <a:srgbClr val="9C5FB5"/>
                          </a:solidFill>
                          <a:effectLst/>
                          <a:latin typeface="Omnes Semibold"/>
                        </a:rPr>
                        <a:t>digitales </a:t>
                      </a:r>
                      <a:endParaRPr lang="es-PE" sz="1500" b="0" i="0" u="none" strike="noStrike" dirty="0">
                        <a:solidFill>
                          <a:srgbClr val="9C5FB5"/>
                        </a:solidFill>
                        <a:effectLst/>
                        <a:latin typeface="Omnes Semibold"/>
                      </a:endParaRPr>
                    </a:p>
                  </a:txBody>
                  <a:tcPr marL="10285" marR="10285" marT="102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3805">
                <a:tc>
                  <a:txBody>
                    <a:bodyPr/>
                    <a:lstStyle/>
                    <a:p>
                      <a:pPr algn="l" rtl="0" fontAlgn="b"/>
                      <a:r>
                        <a:rPr lang="es-PE" sz="1500" b="0" i="0" u="none" strike="noStrike" dirty="0">
                          <a:solidFill>
                            <a:srgbClr val="009B3A"/>
                          </a:solidFill>
                          <a:effectLst/>
                          <a:latin typeface="Omnes Semibold"/>
                        </a:rPr>
                        <a:t>14.  Cantidad de Contacto </a:t>
                      </a:r>
                      <a:r>
                        <a:rPr lang="es-PE" sz="1500" b="0" i="0" u="none" strike="noStrike" dirty="0" smtClean="0">
                          <a:solidFill>
                            <a:srgbClr val="009B3A"/>
                          </a:solidFill>
                          <a:effectLst/>
                          <a:latin typeface="Omnes Semibold"/>
                        </a:rPr>
                        <a:t>Efectivo </a:t>
                      </a:r>
                      <a:endParaRPr lang="es-PE" sz="1500" b="0" i="0" u="none" strike="noStrike" dirty="0">
                        <a:solidFill>
                          <a:srgbClr val="009B3A"/>
                        </a:solidFill>
                        <a:effectLst/>
                        <a:latin typeface="Omnes Semibold"/>
                      </a:endParaRPr>
                    </a:p>
                  </a:txBody>
                  <a:tcPr marL="10285" marR="10285" marT="102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3805">
                <a:tc>
                  <a:txBody>
                    <a:bodyPr/>
                    <a:lstStyle/>
                    <a:p>
                      <a:pPr algn="l" rtl="0" fontAlgn="b"/>
                      <a:r>
                        <a:rPr lang="es-PE" sz="1500" b="0" i="0" u="none" strike="noStrike" dirty="0">
                          <a:solidFill>
                            <a:srgbClr val="0039A6"/>
                          </a:solidFill>
                          <a:effectLst/>
                          <a:latin typeface="Omnes Semibold"/>
                        </a:rPr>
                        <a:t>15.  Provincia donde </a:t>
                      </a:r>
                      <a:r>
                        <a:rPr lang="es-PE" sz="1500" b="0" i="0" u="none" strike="noStrike" dirty="0" smtClean="0">
                          <a:solidFill>
                            <a:srgbClr val="0039A6"/>
                          </a:solidFill>
                          <a:effectLst/>
                          <a:latin typeface="Omnes Semibold"/>
                        </a:rPr>
                        <a:t>vive  </a:t>
                      </a:r>
                      <a:endParaRPr lang="es-PE" sz="1500" b="0" i="0" u="none" strike="noStrike" dirty="0">
                        <a:solidFill>
                          <a:srgbClr val="0039A6"/>
                        </a:solidFill>
                        <a:effectLst/>
                        <a:latin typeface="Omnes Semibold"/>
                      </a:endParaRPr>
                    </a:p>
                  </a:txBody>
                  <a:tcPr marL="10285" marR="10285" marT="102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3805">
                <a:tc>
                  <a:txBody>
                    <a:bodyPr/>
                    <a:lstStyle/>
                    <a:p>
                      <a:pPr algn="l" rtl="0" fontAlgn="b"/>
                      <a:r>
                        <a:rPr lang="es-PE" sz="1500" b="0" i="0" u="none" strike="noStrike" dirty="0">
                          <a:solidFill>
                            <a:srgbClr val="00ADD0"/>
                          </a:solidFill>
                          <a:effectLst/>
                          <a:latin typeface="Omnes Semibold"/>
                        </a:rPr>
                        <a:t>16.  Productos que tiene en el </a:t>
                      </a:r>
                      <a:r>
                        <a:rPr lang="es-PE" sz="1500" b="0" i="0" u="none" strike="noStrike" dirty="0" smtClean="0">
                          <a:solidFill>
                            <a:srgbClr val="00ADD0"/>
                          </a:solidFill>
                          <a:effectLst/>
                          <a:latin typeface="Omnes Semibold"/>
                        </a:rPr>
                        <a:t>banco </a:t>
                      </a:r>
                      <a:endParaRPr lang="es-PE" sz="1500" b="0" i="0" u="none" strike="noStrike" dirty="0">
                        <a:solidFill>
                          <a:srgbClr val="00ADD0"/>
                        </a:solidFill>
                        <a:effectLst/>
                        <a:latin typeface="Omnes Semibold"/>
                      </a:endParaRPr>
                    </a:p>
                  </a:txBody>
                  <a:tcPr marL="10285" marR="10285" marT="102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3805">
                <a:tc>
                  <a:txBody>
                    <a:bodyPr/>
                    <a:lstStyle/>
                    <a:p>
                      <a:pPr algn="l" rtl="0" fontAlgn="b"/>
                      <a:r>
                        <a:rPr lang="es-PE" sz="1500" b="0" i="0" u="none" strike="noStrike" dirty="0">
                          <a:solidFill>
                            <a:srgbClr val="009B3A"/>
                          </a:solidFill>
                          <a:effectLst/>
                          <a:latin typeface="Omnes Semibold"/>
                        </a:rPr>
                        <a:t>17.  %Distribución de Contacto No Efectivo sobre el total de </a:t>
                      </a:r>
                      <a:r>
                        <a:rPr lang="es-PE" sz="1500" b="0" i="0" u="none" strike="noStrike" dirty="0" smtClean="0">
                          <a:solidFill>
                            <a:srgbClr val="009B3A"/>
                          </a:solidFill>
                          <a:effectLst/>
                          <a:latin typeface="Omnes Semibold"/>
                        </a:rPr>
                        <a:t>gestiones </a:t>
                      </a:r>
                      <a:endParaRPr lang="es-PE" sz="1500" b="0" i="0" u="none" strike="noStrike" dirty="0">
                        <a:solidFill>
                          <a:srgbClr val="009B3A"/>
                        </a:solidFill>
                        <a:effectLst/>
                        <a:latin typeface="Omnes Semibold"/>
                      </a:endParaRPr>
                    </a:p>
                  </a:txBody>
                  <a:tcPr marL="10285" marR="10285" marT="102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3805">
                <a:tc>
                  <a:txBody>
                    <a:bodyPr/>
                    <a:lstStyle/>
                    <a:p>
                      <a:pPr algn="l" rtl="0" fontAlgn="b"/>
                      <a:r>
                        <a:rPr lang="es-PE" sz="1500" b="0" i="0" u="none" strike="noStrike" dirty="0">
                          <a:solidFill>
                            <a:srgbClr val="009B3A"/>
                          </a:solidFill>
                          <a:effectLst/>
                          <a:latin typeface="Omnes Semibold"/>
                        </a:rPr>
                        <a:t>18.  Último resultado obtenido en el </a:t>
                      </a:r>
                      <a:r>
                        <a:rPr lang="es-PE" sz="1500" b="0" i="0" u="none" strike="noStrike" dirty="0" err="1" smtClean="0">
                          <a:solidFill>
                            <a:srgbClr val="009B3A"/>
                          </a:solidFill>
                          <a:effectLst/>
                          <a:latin typeface="Omnes Semibold"/>
                        </a:rPr>
                        <a:t>feedback</a:t>
                      </a:r>
                      <a:r>
                        <a:rPr lang="es-PE" sz="1500" b="0" i="0" u="none" strike="noStrike" dirty="0" smtClean="0">
                          <a:solidFill>
                            <a:srgbClr val="009B3A"/>
                          </a:solidFill>
                          <a:effectLst/>
                          <a:latin typeface="Omnes Semibold"/>
                        </a:rPr>
                        <a:t> </a:t>
                      </a:r>
                      <a:endParaRPr lang="es-PE" sz="1500" b="0" i="0" u="none" strike="noStrike" dirty="0">
                        <a:solidFill>
                          <a:srgbClr val="009B3A"/>
                        </a:solidFill>
                        <a:effectLst/>
                        <a:latin typeface="Omnes Semibold"/>
                      </a:endParaRPr>
                    </a:p>
                  </a:txBody>
                  <a:tcPr marL="10285" marR="10285" marT="102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3805">
                <a:tc>
                  <a:txBody>
                    <a:bodyPr/>
                    <a:lstStyle/>
                    <a:p>
                      <a:pPr algn="l" rtl="0" fontAlgn="b"/>
                      <a:r>
                        <a:rPr lang="es-PE" sz="1500" b="0" i="0" u="none" strike="noStrike" dirty="0">
                          <a:solidFill>
                            <a:srgbClr val="00ADD0"/>
                          </a:solidFill>
                          <a:effectLst/>
                          <a:latin typeface="Omnes Semibold"/>
                        </a:rPr>
                        <a:t>19.  Canales en los que esta registrado (</a:t>
                      </a:r>
                      <a:r>
                        <a:rPr lang="es-PE" sz="1500" b="0" i="0" u="none" strike="noStrike" dirty="0" err="1">
                          <a:solidFill>
                            <a:srgbClr val="00ADD0"/>
                          </a:solidFill>
                          <a:effectLst/>
                          <a:latin typeface="Omnes Semibold"/>
                        </a:rPr>
                        <a:t>app</a:t>
                      </a:r>
                      <a:r>
                        <a:rPr lang="es-PE" sz="1500" b="0" i="0" u="none" strike="noStrike" dirty="0">
                          <a:solidFill>
                            <a:srgbClr val="00ADD0"/>
                          </a:solidFill>
                          <a:effectLst/>
                          <a:latin typeface="Omnes Semibold"/>
                        </a:rPr>
                        <a:t>/</a:t>
                      </a:r>
                      <a:r>
                        <a:rPr lang="es-PE" sz="1500" b="0" i="0" u="none" strike="noStrike" dirty="0" err="1">
                          <a:solidFill>
                            <a:srgbClr val="00ADD0"/>
                          </a:solidFill>
                          <a:effectLst/>
                          <a:latin typeface="Omnes Semibold"/>
                        </a:rPr>
                        <a:t>bpi</a:t>
                      </a:r>
                      <a:r>
                        <a:rPr lang="es-PE" sz="1500" b="0" i="0" u="none" strike="noStrike" dirty="0" smtClean="0">
                          <a:solidFill>
                            <a:srgbClr val="00ADD0"/>
                          </a:solidFill>
                          <a:effectLst/>
                          <a:latin typeface="Omnes Semibold"/>
                        </a:rPr>
                        <a:t>) </a:t>
                      </a:r>
                      <a:endParaRPr lang="es-PE" sz="1500" b="0" i="0" u="none" strike="noStrike" dirty="0">
                        <a:solidFill>
                          <a:srgbClr val="00ADD0"/>
                        </a:solidFill>
                        <a:effectLst/>
                        <a:latin typeface="Omnes Semibold"/>
                      </a:endParaRPr>
                    </a:p>
                  </a:txBody>
                  <a:tcPr marL="10285" marR="10285" marT="102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3805">
                <a:tc>
                  <a:txBody>
                    <a:bodyPr/>
                    <a:lstStyle/>
                    <a:p>
                      <a:pPr algn="l" rtl="0" fontAlgn="b"/>
                      <a:r>
                        <a:rPr lang="es-PE" sz="1500" b="0" i="0" u="none" strike="noStrike" dirty="0">
                          <a:solidFill>
                            <a:srgbClr val="009B3A"/>
                          </a:solidFill>
                          <a:effectLst/>
                          <a:latin typeface="Omnes Semibold"/>
                        </a:rPr>
                        <a:t>20.  Total de gestiones en el </a:t>
                      </a:r>
                      <a:r>
                        <a:rPr lang="es-PE" sz="1500" b="0" i="0" u="none" strike="noStrike" dirty="0" err="1" smtClean="0">
                          <a:solidFill>
                            <a:srgbClr val="009B3A"/>
                          </a:solidFill>
                          <a:effectLst/>
                          <a:latin typeface="Omnes Semibold"/>
                        </a:rPr>
                        <a:t>feedback</a:t>
                      </a:r>
                      <a:endParaRPr lang="es-PE" sz="1500" b="0" i="0" u="none" strike="noStrike" dirty="0">
                        <a:solidFill>
                          <a:srgbClr val="009B3A"/>
                        </a:solidFill>
                        <a:effectLst/>
                        <a:latin typeface="Omnes Semibold"/>
                      </a:endParaRPr>
                    </a:p>
                  </a:txBody>
                  <a:tcPr marL="10285" marR="10285" marT="102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11" name="10 Tabla"/>
          <p:cNvGraphicFramePr>
            <a:graphicFrameLocks noGrp="1"/>
          </p:cNvGraphicFramePr>
          <p:nvPr>
            <p:extLst/>
          </p:nvPr>
        </p:nvGraphicFramePr>
        <p:xfrm>
          <a:off x="11568608" y="1412776"/>
          <a:ext cx="576064" cy="4777700"/>
        </p:xfrm>
        <a:graphic>
          <a:graphicData uri="http://schemas.openxmlformats.org/drawingml/2006/table">
            <a:tbl>
              <a:tblPr/>
              <a:tblGrid>
                <a:gridCol w="576064"/>
              </a:tblGrid>
              <a:tr h="233805">
                <a:tc>
                  <a:txBody>
                    <a:bodyPr/>
                    <a:lstStyle/>
                    <a:p>
                      <a:pPr algn="l" rtl="0" fontAlgn="b"/>
                      <a:r>
                        <a:rPr lang="es-PE" sz="1500" b="0" i="0" u="none" strike="noStrike" dirty="0" smtClean="0">
                          <a:solidFill>
                            <a:srgbClr val="009B3A"/>
                          </a:solidFill>
                          <a:effectLst/>
                          <a:latin typeface="Omnes Semibold"/>
                        </a:rPr>
                        <a:t>80%</a:t>
                      </a:r>
                      <a:endParaRPr lang="es-PE" sz="1500" b="0" i="0" u="none" strike="noStrike" dirty="0">
                        <a:solidFill>
                          <a:srgbClr val="009B3A"/>
                        </a:solidFill>
                        <a:effectLst/>
                        <a:latin typeface="Omnes Semibold"/>
                      </a:endParaRPr>
                    </a:p>
                  </a:txBody>
                  <a:tcPr marL="10285" marR="10285" marT="102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3805">
                <a:tc>
                  <a:txBody>
                    <a:bodyPr/>
                    <a:lstStyle/>
                    <a:p>
                      <a:pPr algn="l" rtl="0" fontAlgn="b"/>
                      <a:r>
                        <a:rPr lang="es-PE" sz="1500" b="0" i="0" u="none" strike="noStrike" baseline="0" dirty="0" smtClean="0">
                          <a:solidFill>
                            <a:srgbClr val="8B8D8E"/>
                          </a:solidFill>
                          <a:effectLst/>
                          <a:latin typeface="Omnes Semibold"/>
                        </a:rPr>
                        <a:t>60 %</a:t>
                      </a:r>
                      <a:endParaRPr lang="es-PE" sz="1500" b="0" i="0" u="none" strike="noStrike" dirty="0">
                        <a:solidFill>
                          <a:srgbClr val="8B8D8E"/>
                        </a:solidFill>
                        <a:effectLst/>
                        <a:latin typeface="Omnes Semibold"/>
                      </a:endParaRPr>
                    </a:p>
                  </a:txBody>
                  <a:tcPr marL="10285" marR="10285" marT="102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3805">
                <a:tc>
                  <a:txBody>
                    <a:bodyPr/>
                    <a:lstStyle/>
                    <a:p>
                      <a:pPr algn="l" rtl="0" fontAlgn="b"/>
                      <a:r>
                        <a:rPr lang="es-PE" sz="1500" b="0" i="0" u="none" strike="noStrike" dirty="0" smtClean="0">
                          <a:solidFill>
                            <a:srgbClr val="9C5FB5"/>
                          </a:solidFill>
                          <a:effectLst/>
                          <a:latin typeface="Omnes Semibold"/>
                        </a:rPr>
                        <a:t>53%</a:t>
                      </a:r>
                      <a:endParaRPr lang="es-PE" sz="1500" b="0" i="0" u="none" strike="noStrike" dirty="0">
                        <a:solidFill>
                          <a:srgbClr val="9C5FB5"/>
                        </a:solidFill>
                        <a:effectLst/>
                        <a:latin typeface="Omnes Semibold"/>
                      </a:endParaRPr>
                    </a:p>
                  </a:txBody>
                  <a:tcPr marL="10285" marR="10285" marT="102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3805">
                <a:tc>
                  <a:txBody>
                    <a:bodyPr/>
                    <a:lstStyle/>
                    <a:p>
                      <a:pPr algn="l" rtl="0" fontAlgn="b"/>
                      <a:r>
                        <a:rPr lang="es-PE" sz="1500" b="0" i="0" u="none" strike="noStrike" dirty="0" smtClean="0">
                          <a:solidFill>
                            <a:srgbClr val="009B3A"/>
                          </a:solidFill>
                          <a:effectLst/>
                          <a:latin typeface="Omnes Semibold"/>
                        </a:rPr>
                        <a:t>52%</a:t>
                      </a:r>
                      <a:endParaRPr lang="es-PE" sz="1500" b="0" i="0" u="none" strike="noStrike" dirty="0">
                        <a:solidFill>
                          <a:srgbClr val="009B3A"/>
                        </a:solidFill>
                        <a:effectLst/>
                        <a:latin typeface="Omnes Semibold"/>
                      </a:endParaRPr>
                    </a:p>
                  </a:txBody>
                  <a:tcPr marL="10285" marR="10285" marT="102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3805">
                <a:tc>
                  <a:txBody>
                    <a:bodyPr/>
                    <a:lstStyle/>
                    <a:p>
                      <a:pPr algn="l" rtl="0" fontAlgn="b"/>
                      <a:r>
                        <a:rPr lang="es-PE" sz="1500" b="0" i="0" u="none" strike="noStrike" dirty="0" smtClean="0">
                          <a:solidFill>
                            <a:srgbClr val="8B8D8E"/>
                          </a:solidFill>
                          <a:effectLst/>
                          <a:latin typeface="Omnes Semibold"/>
                        </a:rPr>
                        <a:t>52%</a:t>
                      </a:r>
                      <a:endParaRPr lang="es-PE" sz="1500" b="0" i="0" u="none" strike="noStrike" dirty="0">
                        <a:solidFill>
                          <a:srgbClr val="8B8D8E"/>
                        </a:solidFill>
                        <a:effectLst/>
                        <a:latin typeface="Omnes Semibold"/>
                      </a:endParaRPr>
                    </a:p>
                  </a:txBody>
                  <a:tcPr marL="10285" marR="10285" marT="102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3805">
                <a:tc>
                  <a:txBody>
                    <a:bodyPr/>
                    <a:lstStyle/>
                    <a:p>
                      <a:pPr algn="l" rtl="0" fontAlgn="b"/>
                      <a:r>
                        <a:rPr lang="es-PE" sz="1500" b="0" i="0" u="none" strike="noStrike" dirty="0" smtClean="0">
                          <a:solidFill>
                            <a:srgbClr val="009B3A"/>
                          </a:solidFill>
                          <a:effectLst/>
                          <a:latin typeface="Omnes Semibold"/>
                        </a:rPr>
                        <a:t>43%</a:t>
                      </a:r>
                      <a:endParaRPr lang="es-PE" sz="1500" b="0" i="0" u="none" strike="noStrike" dirty="0">
                        <a:solidFill>
                          <a:srgbClr val="009B3A"/>
                        </a:solidFill>
                        <a:effectLst/>
                        <a:latin typeface="Omnes Semibold"/>
                      </a:endParaRPr>
                    </a:p>
                  </a:txBody>
                  <a:tcPr marL="10285" marR="10285" marT="102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3805">
                <a:tc>
                  <a:txBody>
                    <a:bodyPr/>
                    <a:lstStyle/>
                    <a:p>
                      <a:pPr algn="l" rtl="0" fontAlgn="b"/>
                      <a:r>
                        <a:rPr lang="es-PE" sz="1500" b="0" i="0" u="none" strike="noStrike" dirty="0" smtClean="0">
                          <a:solidFill>
                            <a:srgbClr val="00ADD0"/>
                          </a:solidFill>
                          <a:effectLst/>
                          <a:latin typeface="Omnes Semibold"/>
                        </a:rPr>
                        <a:t>41%</a:t>
                      </a:r>
                      <a:endParaRPr lang="es-PE" sz="1500" b="0" i="0" u="none" strike="noStrike" dirty="0">
                        <a:solidFill>
                          <a:srgbClr val="00ADD0"/>
                        </a:solidFill>
                        <a:effectLst/>
                        <a:latin typeface="Omnes Semibold"/>
                      </a:endParaRPr>
                    </a:p>
                  </a:txBody>
                  <a:tcPr marL="10285" marR="10285" marT="102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3805">
                <a:tc>
                  <a:txBody>
                    <a:bodyPr/>
                    <a:lstStyle/>
                    <a:p>
                      <a:pPr algn="l" rtl="0" fontAlgn="b"/>
                      <a:r>
                        <a:rPr lang="es-PE" sz="1500" b="0" i="0" u="none" strike="noStrike" baseline="0" dirty="0" smtClean="0">
                          <a:solidFill>
                            <a:srgbClr val="8B8D8E"/>
                          </a:solidFill>
                          <a:effectLst/>
                          <a:latin typeface="Omnes Semibold"/>
                        </a:rPr>
                        <a:t>40%</a:t>
                      </a:r>
                      <a:endParaRPr lang="es-PE" sz="1500" b="0" i="0" u="none" strike="noStrike" dirty="0">
                        <a:solidFill>
                          <a:srgbClr val="8B8D8E"/>
                        </a:solidFill>
                        <a:effectLst/>
                        <a:latin typeface="Omnes Semibold"/>
                      </a:endParaRPr>
                    </a:p>
                  </a:txBody>
                  <a:tcPr marL="10285" marR="10285" marT="102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3805">
                <a:tc>
                  <a:txBody>
                    <a:bodyPr/>
                    <a:lstStyle/>
                    <a:p>
                      <a:pPr algn="l" rtl="0" fontAlgn="b"/>
                      <a:r>
                        <a:rPr lang="es-PE" sz="1500" b="0" i="0" u="none" strike="noStrike" dirty="0" smtClean="0">
                          <a:solidFill>
                            <a:srgbClr val="009B3A"/>
                          </a:solidFill>
                          <a:effectLst/>
                          <a:latin typeface="Omnes Semibold"/>
                        </a:rPr>
                        <a:t>32%</a:t>
                      </a:r>
                      <a:endParaRPr lang="es-PE" sz="1500" b="0" i="0" u="none" strike="noStrike" dirty="0">
                        <a:solidFill>
                          <a:srgbClr val="009B3A"/>
                        </a:solidFill>
                        <a:effectLst/>
                        <a:latin typeface="Omnes Semibold"/>
                      </a:endParaRPr>
                    </a:p>
                  </a:txBody>
                  <a:tcPr marL="10285" marR="10285" marT="102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3805">
                <a:tc>
                  <a:txBody>
                    <a:bodyPr/>
                    <a:lstStyle/>
                    <a:p>
                      <a:pPr algn="l" rtl="0" fontAlgn="b"/>
                      <a:r>
                        <a:rPr lang="es-PE" sz="1500" b="0" i="0" u="none" strike="noStrike" dirty="0" smtClean="0">
                          <a:solidFill>
                            <a:srgbClr val="009B3A"/>
                          </a:solidFill>
                          <a:effectLst/>
                          <a:latin typeface="Omnes Semibold"/>
                        </a:rPr>
                        <a:t>22%</a:t>
                      </a:r>
                      <a:endParaRPr lang="es-PE" sz="1500" b="0" i="0" u="none" strike="noStrike" dirty="0">
                        <a:solidFill>
                          <a:srgbClr val="009B3A"/>
                        </a:solidFill>
                        <a:effectLst/>
                        <a:latin typeface="Omnes Semibold"/>
                      </a:endParaRPr>
                    </a:p>
                  </a:txBody>
                  <a:tcPr marL="10285" marR="10285" marT="102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3805">
                <a:tc>
                  <a:txBody>
                    <a:bodyPr/>
                    <a:lstStyle/>
                    <a:p>
                      <a:pPr algn="l" rtl="0" fontAlgn="b"/>
                      <a:r>
                        <a:rPr lang="es-PE" sz="1500" b="0" i="0" u="none" strike="noStrike" dirty="0" smtClean="0">
                          <a:solidFill>
                            <a:srgbClr val="009B3A"/>
                          </a:solidFill>
                          <a:effectLst/>
                          <a:latin typeface="Omnes Semibold"/>
                        </a:rPr>
                        <a:t>18%</a:t>
                      </a:r>
                      <a:endParaRPr lang="es-PE" sz="1500" b="0" i="0" u="none" strike="noStrike" dirty="0">
                        <a:solidFill>
                          <a:srgbClr val="009B3A"/>
                        </a:solidFill>
                        <a:effectLst/>
                        <a:latin typeface="Omnes Semibold"/>
                      </a:endParaRPr>
                    </a:p>
                  </a:txBody>
                  <a:tcPr marL="10285" marR="10285" marT="102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3805">
                <a:tc>
                  <a:txBody>
                    <a:bodyPr/>
                    <a:lstStyle/>
                    <a:p>
                      <a:pPr algn="l" rtl="0" fontAlgn="b"/>
                      <a:r>
                        <a:rPr lang="es-PE" sz="1500" b="0" i="0" u="none" strike="noStrike" dirty="0" smtClean="0">
                          <a:solidFill>
                            <a:srgbClr val="009B3A"/>
                          </a:solidFill>
                          <a:effectLst/>
                          <a:latin typeface="Omnes Semibold"/>
                        </a:rPr>
                        <a:t>10%</a:t>
                      </a:r>
                      <a:endParaRPr lang="es-PE" sz="1500" b="0" i="0" u="none" strike="noStrike" dirty="0">
                        <a:solidFill>
                          <a:srgbClr val="009B3A"/>
                        </a:solidFill>
                        <a:effectLst/>
                        <a:latin typeface="Omnes Semibold"/>
                      </a:endParaRPr>
                    </a:p>
                  </a:txBody>
                  <a:tcPr marL="10285" marR="10285" marT="102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3805">
                <a:tc>
                  <a:txBody>
                    <a:bodyPr/>
                    <a:lstStyle/>
                    <a:p>
                      <a:pPr algn="l" rtl="0" fontAlgn="b"/>
                      <a:r>
                        <a:rPr lang="es-PE" sz="1500" b="0" i="0" u="none" strike="noStrike" dirty="0" smtClean="0">
                          <a:solidFill>
                            <a:srgbClr val="9C5FB5"/>
                          </a:solidFill>
                          <a:effectLst/>
                          <a:latin typeface="Omnes Semibold"/>
                        </a:rPr>
                        <a:t>10%</a:t>
                      </a:r>
                      <a:endParaRPr lang="es-PE" sz="1500" b="0" i="0" u="none" strike="noStrike" dirty="0">
                        <a:solidFill>
                          <a:srgbClr val="9C5FB5"/>
                        </a:solidFill>
                        <a:effectLst/>
                        <a:latin typeface="Omnes Semibold"/>
                      </a:endParaRPr>
                    </a:p>
                  </a:txBody>
                  <a:tcPr marL="10285" marR="10285" marT="102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3805">
                <a:tc>
                  <a:txBody>
                    <a:bodyPr/>
                    <a:lstStyle/>
                    <a:p>
                      <a:pPr algn="l" rtl="0" fontAlgn="b"/>
                      <a:r>
                        <a:rPr lang="es-PE" sz="1500" b="0" i="0" u="none" strike="noStrike" dirty="0" smtClean="0">
                          <a:solidFill>
                            <a:srgbClr val="009B3A"/>
                          </a:solidFill>
                          <a:effectLst/>
                          <a:latin typeface="Omnes Semibold"/>
                        </a:rPr>
                        <a:t>9%</a:t>
                      </a:r>
                      <a:endParaRPr lang="es-PE" sz="1500" b="0" i="0" u="none" strike="noStrike" dirty="0">
                        <a:solidFill>
                          <a:srgbClr val="009B3A"/>
                        </a:solidFill>
                        <a:effectLst/>
                        <a:latin typeface="Omnes Semibold"/>
                      </a:endParaRPr>
                    </a:p>
                  </a:txBody>
                  <a:tcPr marL="10285" marR="10285" marT="102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3805">
                <a:tc>
                  <a:txBody>
                    <a:bodyPr/>
                    <a:lstStyle/>
                    <a:p>
                      <a:pPr algn="l" rtl="0" fontAlgn="b"/>
                      <a:r>
                        <a:rPr lang="es-PE" sz="1500" b="0" i="0" u="none" strike="noStrike" dirty="0" smtClean="0">
                          <a:solidFill>
                            <a:srgbClr val="0039A6"/>
                          </a:solidFill>
                          <a:effectLst/>
                          <a:latin typeface="Omnes Semibold"/>
                        </a:rPr>
                        <a:t>8%</a:t>
                      </a:r>
                      <a:endParaRPr lang="es-PE" sz="1500" b="0" i="0" u="none" strike="noStrike" dirty="0">
                        <a:solidFill>
                          <a:srgbClr val="0039A6"/>
                        </a:solidFill>
                        <a:effectLst/>
                        <a:latin typeface="Omnes Semibold"/>
                      </a:endParaRPr>
                    </a:p>
                  </a:txBody>
                  <a:tcPr marL="10285" marR="10285" marT="102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3805">
                <a:tc>
                  <a:txBody>
                    <a:bodyPr/>
                    <a:lstStyle/>
                    <a:p>
                      <a:pPr algn="l" rtl="0" fontAlgn="b"/>
                      <a:r>
                        <a:rPr lang="es-PE" sz="1500" b="0" i="0" u="none" strike="noStrike" dirty="0" smtClean="0">
                          <a:solidFill>
                            <a:srgbClr val="00ADD0"/>
                          </a:solidFill>
                          <a:effectLst/>
                          <a:latin typeface="Omnes Semibold"/>
                        </a:rPr>
                        <a:t>8%</a:t>
                      </a:r>
                      <a:endParaRPr lang="es-PE" sz="1500" b="0" i="0" u="none" strike="noStrike" dirty="0">
                        <a:solidFill>
                          <a:srgbClr val="00ADD0"/>
                        </a:solidFill>
                        <a:effectLst/>
                        <a:latin typeface="Omnes Semibold"/>
                      </a:endParaRPr>
                    </a:p>
                  </a:txBody>
                  <a:tcPr marL="10285" marR="10285" marT="102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3805">
                <a:tc>
                  <a:txBody>
                    <a:bodyPr/>
                    <a:lstStyle/>
                    <a:p>
                      <a:pPr algn="l" rtl="0" fontAlgn="b"/>
                      <a:r>
                        <a:rPr lang="es-PE" sz="1500" b="0" i="0" u="none" strike="noStrike" dirty="0" smtClean="0">
                          <a:solidFill>
                            <a:srgbClr val="009B3A"/>
                          </a:solidFill>
                          <a:effectLst/>
                          <a:latin typeface="Omnes Semibold"/>
                        </a:rPr>
                        <a:t>7%</a:t>
                      </a:r>
                      <a:endParaRPr lang="es-PE" sz="1500" b="0" i="0" u="none" strike="noStrike" dirty="0">
                        <a:solidFill>
                          <a:srgbClr val="009B3A"/>
                        </a:solidFill>
                        <a:effectLst/>
                        <a:latin typeface="Omnes Semibold"/>
                      </a:endParaRPr>
                    </a:p>
                  </a:txBody>
                  <a:tcPr marL="10285" marR="10285" marT="102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3805">
                <a:tc>
                  <a:txBody>
                    <a:bodyPr/>
                    <a:lstStyle/>
                    <a:p>
                      <a:pPr algn="l" rtl="0" fontAlgn="b"/>
                      <a:r>
                        <a:rPr lang="es-PE" sz="1500" b="0" i="0" u="none" strike="noStrike" dirty="0" smtClean="0">
                          <a:solidFill>
                            <a:srgbClr val="009B3A"/>
                          </a:solidFill>
                          <a:effectLst/>
                          <a:latin typeface="Omnes Semibold"/>
                        </a:rPr>
                        <a:t>6%</a:t>
                      </a:r>
                      <a:endParaRPr lang="es-PE" sz="1500" b="0" i="0" u="none" strike="noStrike" dirty="0">
                        <a:solidFill>
                          <a:srgbClr val="009B3A"/>
                        </a:solidFill>
                        <a:effectLst/>
                        <a:latin typeface="Omnes Semibold"/>
                      </a:endParaRPr>
                    </a:p>
                  </a:txBody>
                  <a:tcPr marL="10285" marR="10285" marT="102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3805">
                <a:tc>
                  <a:txBody>
                    <a:bodyPr/>
                    <a:lstStyle/>
                    <a:p>
                      <a:pPr algn="l" rtl="0" fontAlgn="b"/>
                      <a:r>
                        <a:rPr lang="es-PE" sz="1500" b="0" i="0" u="none" strike="noStrike" dirty="0" smtClean="0">
                          <a:solidFill>
                            <a:srgbClr val="00ADD0"/>
                          </a:solidFill>
                          <a:effectLst/>
                          <a:latin typeface="Omnes Semibold"/>
                        </a:rPr>
                        <a:t>5%</a:t>
                      </a:r>
                      <a:endParaRPr lang="es-PE" sz="1500" b="0" i="0" u="none" strike="noStrike" dirty="0">
                        <a:solidFill>
                          <a:srgbClr val="00ADD0"/>
                        </a:solidFill>
                        <a:effectLst/>
                        <a:latin typeface="Omnes Semibold"/>
                      </a:endParaRPr>
                    </a:p>
                  </a:txBody>
                  <a:tcPr marL="10285" marR="10285" marT="102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3805">
                <a:tc>
                  <a:txBody>
                    <a:bodyPr/>
                    <a:lstStyle/>
                    <a:p>
                      <a:pPr algn="l" rtl="0" fontAlgn="b"/>
                      <a:r>
                        <a:rPr lang="es-PE" sz="1500" b="0" i="0" u="none" strike="noStrike" dirty="0" smtClean="0">
                          <a:solidFill>
                            <a:srgbClr val="009B3A"/>
                          </a:solidFill>
                          <a:effectLst/>
                          <a:latin typeface="Omnes Semibold"/>
                        </a:rPr>
                        <a:t>5%</a:t>
                      </a:r>
                      <a:endParaRPr lang="es-PE" sz="1500" b="0" i="0" u="none" strike="noStrike" dirty="0">
                        <a:solidFill>
                          <a:srgbClr val="009B3A"/>
                        </a:solidFill>
                        <a:effectLst/>
                        <a:latin typeface="Omnes Semibold"/>
                      </a:endParaRPr>
                    </a:p>
                  </a:txBody>
                  <a:tcPr marL="10285" marR="10285" marT="1028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pSp>
        <p:nvGrpSpPr>
          <p:cNvPr id="13" name="12 Grupo"/>
          <p:cNvGrpSpPr/>
          <p:nvPr/>
        </p:nvGrpSpPr>
        <p:grpSpPr>
          <a:xfrm>
            <a:off x="143339" y="1329155"/>
            <a:ext cx="4800141" cy="2099347"/>
            <a:chOff x="2844102" y="421176"/>
            <a:chExt cx="3600106" cy="1574510"/>
          </a:xfrm>
        </p:grpSpPr>
        <p:sp>
          <p:nvSpPr>
            <p:cNvPr id="14" name="13 Rectángulo redondeado"/>
            <p:cNvSpPr/>
            <p:nvPr/>
          </p:nvSpPr>
          <p:spPr>
            <a:xfrm>
              <a:off x="2844102" y="970945"/>
              <a:ext cx="3600106" cy="1024741"/>
            </a:xfrm>
            <a:prstGeom prst="roundRect">
              <a:avLst>
                <a:gd name="adj" fmla="val 10637"/>
              </a:avLst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 sz="2400" dirty="0"/>
            </a:p>
          </p:txBody>
        </p:sp>
        <p:sp>
          <p:nvSpPr>
            <p:cNvPr id="15" name="Rectángulo redondeado 42"/>
            <p:cNvSpPr/>
            <p:nvPr/>
          </p:nvSpPr>
          <p:spPr>
            <a:xfrm>
              <a:off x="3378368" y="421176"/>
              <a:ext cx="2572485" cy="554640"/>
            </a:xfrm>
            <a:prstGeom prst="roundRect">
              <a:avLst/>
            </a:prstGeom>
            <a:noFill/>
            <a:ln w="12700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s-PE" sz="1600" i="1" dirty="0">
                  <a:solidFill>
                    <a:srgbClr val="002060"/>
                  </a:solidFill>
                  <a:latin typeface="Omnes Medium" pitchFamily="50" charset="0"/>
                </a:rPr>
                <a:t>Modelo Actual vs  Modelo  Anterior</a:t>
              </a:r>
              <a:endParaRPr lang="es-PE" sz="1467" i="1" dirty="0">
                <a:solidFill>
                  <a:srgbClr val="002060"/>
                </a:solidFill>
                <a:latin typeface="Omnes Medium" pitchFamily="50" charset="0"/>
              </a:endParaRPr>
            </a:p>
          </p:txBody>
        </p:sp>
        <p:sp>
          <p:nvSpPr>
            <p:cNvPr id="16" name="15 Rectángulo redondeado"/>
            <p:cNvSpPr/>
            <p:nvPr/>
          </p:nvSpPr>
          <p:spPr>
            <a:xfrm>
              <a:off x="3025207" y="1202793"/>
              <a:ext cx="958427" cy="288032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sz="1333" b="1" dirty="0">
                  <a:solidFill>
                    <a:schemeClr val="tx1"/>
                  </a:solidFill>
                </a:rPr>
                <a:t>Actual</a:t>
              </a:r>
            </a:p>
          </p:txBody>
        </p:sp>
        <p:sp>
          <p:nvSpPr>
            <p:cNvPr id="18" name="17 Rectángulo redondeado"/>
            <p:cNvSpPr/>
            <p:nvPr/>
          </p:nvSpPr>
          <p:spPr>
            <a:xfrm>
              <a:off x="3025207" y="1551787"/>
              <a:ext cx="958427" cy="288032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sz="1333" b="1" dirty="0">
                  <a:solidFill>
                    <a:schemeClr val="tx1"/>
                  </a:solidFill>
                </a:rPr>
                <a:t>Anterior</a:t>
              </a:r>
            </a:p>
          </p:txBody>
        </p:sp>
        <p:sp>
          <p:nvSpPr>
            <p:cNvPr id="19" name="18 Rectángulo redondeado"/>
            <p:cNvSpPr/>
            <p:nvPr/>
          </p:nvSpPr>
          <p:spPr>
            <a:xfrm>
              <a:off x="4107091" y="1190573"/>
              <a:ext cx="958427" cy="288032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sz="1400" dirty="0" err="1">
                  <a:solidFill>
                    <a:schemeClr val="tx1"/>
                  </a:solidFill>
                </a:rPr>
                <a:t>Adaboost</a:t>
              </a:r>
              <a:endParaRPr lang="es-PE" sz="1400" dirty="0">
                <a:solidFill>
                  <a:schemeClr val="tx1"/>
                </a:solidFill>
              </a:endParaRPr>
            </a:p>
          </p:txBody>
        </p:sp>
        <p:sp>
          <p:nvSpPr>
            <p:cNvPr id="20" name="19 Rectángulo redondeado"/>
            <p:cNvSpPr/>
            <p:nvPr/>
          </p:nvSpPr>
          <p:spPr>
            <a:xfrm>
              <a:off x="4107091" y="1551787"/>
              <a:ext cx="958427" cy="288032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sz="1400" dirty="0">
                  <a:solidFill>
                    <a:schemeClr val="tx1"/>
                  </a:solidFill>
                </a:rPr>
                <a:t>Regresión </a:t>
              </a:r>
            </a:p>
          </p:txBody>
        </p:sp>
        <p:sp>
          <p:nvSpPr>
            <p:cNvPr id="21" name="CuadroTexto 3"/>
            <p:cNvSpPr txBox="1"/>
            <p:nvPr/>
          </p:nvSpPr>
          <p:spPr>
            <a:xfrm>
              <a:off x="4213339" y="930137"/>
              <a:ext cx="792088" cy="2308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s-PE" sz="1400" b="1" dirty="0" err="1">
                  <a:solidFill>
                    <a:schemeClr val="accent1">
                      <a:lumMod val="75000"/>
                    </a:schemeClr>
                  </a:solidFill>
                  <a:latin typeface="Omnes Medium" pitchFamily="50" charset="0"/>
                </a:rPr>
                <a:t>Tecnica</a:t>
              </a:r>
              <a:endParaRPr lang="es-PE" sz="1400" b="1" dirty="0">
                <a:solidFill>
                  <a:schemeClr val="accent1">
                    <a:lumMod val="75000"/>
                  </a:schemeClr>
                </a:solidFill>
                <a:latin typeface="Omnes Medium" pitchFamily="50" charset="0"/>
              </a:endParaRPr>
            </a:p>
          </p:txBody>
        </p:sp>
        <p:sp>
          <p:nvSpPr>
            <p:cNvPr id="22" name="21 Rectángulo redondeado"/>
            <p:cNvSpPr/>
            <p:nvPr/>
          </p:nvSpPr>
          <p:spPr>
            <a:xfrm>
              <a:off x="5211297" y="1190573"/>
              <a:ext cx="1054270" cy="288032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sz="1400" dirty="0">
                  <a:solidFill>
                    <a:schemeClr val="tx1"/>
                  </a:solidFill>
                </a:rPr>
                <a:t>70%</a:t>
              </a:r>
            </a:p>
          </p:txBody>
        </p:sp>
        <p:sp>
          <p:nvSpPr>
            <p:cNvPr id="23" name="22 Rectángulo redondeado"/>
            <p:cNvSpPr/>
            <p:nvPr/>
          </p:nvSpPr>
          <p:spPr>
            <a:xfrm>
              <a:off x="5211297" y="1551787"/>
              <a:ext cx="1054270" cy="288032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sz="1400" dirty="0">
                  <a:solidFill>
                    <a:schemeClr val="tx1"/>
                  </a:solidFill>
                </a:rPr>
                <a:t>45%</a:t>
              </a:r>
            </a:p>
          </p:txBody>
        </p:sp>
        <p:sp>
          <p:nvSpPr>
            <p:cNvPr id="24" name="CuadroTexto 3"/>
            <p:cNvSpPr txBox="1"/>
            <p:nvPr/>
          </p:nvSpPr>
          <p:spPr>
            <a:xfrm>
              <a:off x="5456196" y="930137"/>
              <a:ext cx="564471" cy="2308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s-PE" sz="1400" b="1" dirty="0" err="1">
                  <a:solidFill>
                    <a:schemeClr val="accent1">
                      <a:lumMod val="75000"/>
                    </a:schemeClr>
                  </a:solidFill>
                  <a:latin typeface="Omnes Medium" pitchFamily="50" charset="0"/>
                </a:rPr>
                <a:t>Gini</a:t>
              </a:r>
              <a:endParaRPr lang="es-PE" sz="1400" b="1" dirty="0">
                <a:solidFill>
                  <a:schemeClr val="accent1">
                    <a:lumMod val="75000"/>
                  </a:schemeClr>
                </a:solidFill>
                <a:latin typeface="Omnes Medium" pitchFamily="50" charset="0"/>
              </a:endParaRPr>
            </a:p>
          </p:txBody>
        </p:sp>
      </p:grpSp>
      <p:sp>
        <p:nvSpPr>
          <p:cNvPr id="27" name="Elipse 78"/>
          <p:cNvSpPr/>
          <p:nvPr/>
        </p:nvSpPr>
        <p:spPr>
          <a:xfrm>
            <a:off x="4297704" y="2375413"/>
            <a:ext cx="339160" cy="323544"/>
          </a:xfrm>
          <a:prstGeom prst="ellipse">
            <a:avLst/>
          </a:prstGeom>
          <a:solidFill>
            <a:srgbClr val="00B050"/>
          </a:solidFill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20000" bIns="120000" rtlCol="0" anchor="ctr" anchorCtr="0"/>
          <a:lstStyle/>
          <a:p>
            <a:pPr algn="ctr"/>
            <a:endParaRPr lang="es-PE" sz="1867" dirty="0" err="1">
              <a:solidFill>
                <a:srgbClr val="000000"/>
              </a:solidFill>
              <a:latin typeface="Calibri" pitchFamily="34" charset="0"/>
              <a:cs typeface="Arial" pitchFamily="34" charset="0"/>
            </a:endParaRPr>
          </a:p>
        </p:txBody>
      </p:sp>
      <p:sp>
        <p:nvSpPr>
          <p:cNvPr id="28" name="Elipse 78"/>
          <p:cNvSpPr/>
          <p:nvPr/>
        </p:nvSpPr>
        <p:spPr>
          <a:xfrm>
            <a:off x="4292236" y="2872400"/>
            <a:ext cx="339160" cy="323544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sz="2400" dirty="0" err="1"/>
          </a:p>
        </p:txBody>
      </p:sp>
    </p:spTree>
    <p:extLst>
      <p:ext uri="{BB962C8B-B14F-4D97-AF65-F5344CB8AC3E}">
        <p14:creationId xmlns:p14="http://schemas.microsoft.com/office/powerpoint/2010/main" val="584623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252926" y="191849"/>
            <a:ext cx="9949070" cy="664476"/>
          </a:xfrm>
        </p:spPr>
        <p:txBody>
          <a:bodyPr>
            <a:normAutofit fontScale="90000"/>
          </a:bodyPr>
          <a:lstStyle/>
          <a:p>
            <a:r>
              <a:rPr lang="es-PE" dirty="0">
                <a:solidFill>
                  <a:srgbClr val="0039A6"/>
                </a:solidFill>
                <a:latin typeface="Omnes Semibold"/>
              </a:rPr>
              <a:t>Conclusiones </a:t>
            </a:r>
            <a:r>
              <a:rPr lang="es-PE" dirty="0" smtClean="0">
                <a:solidFill>
                  <a:srgbClr val="0039A6"/>
                </a:solidFill>
                <a:latin typeface="Omnes Semibold"/>
              </a:rPr>
              <a:t>y Siguientes  Pasos</a:t>
            </a:r>
            <a:endParaRPr lang="es-PE" dirty="0">
              <a:solidFill>
                <a:srgbClr val="0039A6"/>
              </a:solidFill>
              <a:latin typeface="Omnes Semibold"/>
            </a:endParaRPr>
          </a:p>
        </p:txBody>
      </p:sp>
      <p:sp>
        <p:nvSpPr>
          <p:cNvPr id="9" name="4 Rectángulo redondeado"/>
          <p:cNvSpPr/>
          <p:nvPr/>
        </p:nvSpPr>
        <p:spPr>
          <a:xfrm>
            <a:off x="335361" y="1052737"/>
            <a:ext cx="4117241" cy="465803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2400" dirty="0">
                <a:solidFill>
                  <a:srgbClr val="0039A6"/>
                </a:solidFill>
                <a:latin typeface="Omnes Semibold"/>
              </a:rPr>
              <a:t>Conclusiones</a:t>
            </a:r>
          </a:p>
        </p:txBody>
      </p:sp>
      <p:sp>
        <p:nvSpPr>
          <p:cNvPr id="10" name="5 Rectángulo redondeado"/>
          <p:cNvSpPr/>
          <p:nvPr/>
        </p:nvSpPr>
        <p:spPr>
          <a:xfrm>
            <a:off x="335361" y="5363464"/>
            <a:ext cx="4117241" cy="465803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2400" dirty="0">
                <a:solidFill>
                  <a:srgbClr val="0039A6"/>
                </a:solidFill>
                <a:latin typeface="Omnes Semibold"/>
              </a:rPr>
              <a:t>Siguientes  Pasos</a:t>
            </a:r>
            <a:endParaRPr lang="es-PE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7 CuadroTexto"/>
          <p:cNvSpPr txBox="1"/>
          <p:nvPr/>
        </p:nvSpPr>
        <p:spPr>
          <a:xfrm>
            <a:off x="499476" y="1518541"/>
            <a:ext cx="9889099" cy="45046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0990" indent="-380990" algn="just">
              <a:buFont typeface="Arial" pitchFamily="34" charset="0"/>
              <a:buChar char="•"/>
            </a:pPr>
            <a:r>
              <a:rPr lang="es-PE" sz="1867" dirty="0">
                <a:solidFill>
                  <a:srgbClr val="009B3A"/>
                </a:solidFill>
                <a:latin typeface="Omnes Medium" pitchFamily="50" charset="0"/>
              </a:rPr>
              <a:t>El modelo actual tiene  mas de C.E que el anterior modelo</a:t>
            </a:r>
          </a:p>
          <a:p>
            <a:pPr marL="380990" indent="-380990" algn="just">
              <a:buFont typeface="Arial" pitchFamily="34" charset="0"/>
              <a:buChar char="•"/>
            </a:pPr>
            <a:endParaRPr lang="es-PE" sz="1867" dirty="0">
              <a:solidFill>
                <a:srgbClr val="009B3A"/>
              </a:solidFill>
              <a:latin typeface="Omnes Semibold" pitchFamily="50" charset="0"/>
            </a:endParaRPr>
          </a:p>
          <a:p>
            <a:pPr marL="380990" indent="-380990" algn="just">
              <a:buFont typeface="Arial" pitchFamily="34" charset="0"/>
              <a:buChar char="•"/>
            </a:pPr>
            <a:r>
              <a:rPr lang="es-PE" sz="1867" dirty="0">
                <a:solidFill>
                  <a:srgbClr val="009B3A"/>
                </a:solidFill>
                <a:latin typeface="Omnes Medium" pitchFamily="50" charset="0"/>
              </a:rPr>
              <a:t>El modelo actual </a:t>
            </a:r>
            <a:r>
              <a:rPr lang="es-PE" sz="1867" dirty="0" err="1">
                <a:solidFill>
                  <a:srgbClr val="009B3A"/>
                </a:solidFill>
                <a:latin typeface="Omnes Medium" pitchFamily="50" charset="0"/>
              </a:rPr>
              <a:t>scorea</a:t>
            </a:r>
            <a:r>
              <a:rPr lang="es-PE" sz="1867" dirty="0">
                <a:solidFill>
                  <a:srgbClr val="009B3A"/>
                </a:solidFill>
                <a:latin typeface="Omnes Medium" pitchFamily="50" charset="0"/>
              </a:rPr>
              <a:t> </a:t>
            </a:r>
            <a:r>
              <a:rPr lang="es-PE" sz="2000" b="1" dirty="0">
                <a:solidFill>
                  <a:srgbClr val="009B3A"/>
                </a:solidFill>
                <a:latin typeface="Omnes Medium" pitchFamily="50" charset="0"/>
              </a:rPr>
              <a:t>1.5</a:t>
            </a:r>
            <a:r>
              <a:rPr lang="es-PE" sz="1867" dirty="0">
                <a:solidFill>
                  <a:srgbClr val="009B3A"/>
                </a:solidFill>
                <a:latin typeface="Omnes Medium" pitchFamily="50" charset="0"/>
              </a:rPr>
              <a:t> </a:t>
            </a:r>
            <a:r>
              <a:rPr lang="es-PE" sz="1867" b="1" dirty="0">
                <a:solidFill>
                  <a:srgbClr val="009B3A"/>
                </a:solidFill>
                <a:latin typeface="Omnes Medium" pitchFamily="50" charset="0"/>
              </a:rPr>
              <a:t>MM</a:t>
            </a:r>
            <a:r>
              <a:rPr lang="es-PE" sz="1867" dirty="0">
                <a:solidFill>
                  <a:srgbClr val="009B3A"/>
                </a:solidFill>
                <a:latin typeface="Omnes Medium" pitchFamily="50" charset="0"/>
              </a:rPr>
              <a:t> de personas más que el anterior modelo los cuales se distribuyen</a:t>
            </a:r>
          </a:p>
          <a:p>
            <a:pPr marL="380990" indent="-380990" algn="just">
              <a:buFont typeface="Arial" pitchFamily="34" charset="0"/>
              <a:buChar char="•"/>
            </a:pPr>
            <a:endParaRPr lang="es-PE" sz="1867" dirty="0">
              <a:solidFill>
                <a:srgbClr val="009B3A"/>
              </a:solidFill>
              <a:latin typeface="Omnes Medium" pitchFamily="50" charset="0"/>
            </a:endParaRPr>
          </a:p>
          <a:p>
            <a:pPr algn="just"/>
            <a:endParaRPr lang="es-PE" sz="1867" dirty="0">
              <a:solidFill>
                <a:srgbClr val="009B3A"/>
              </a:solidFill>
              <a:latin typeface="Omnes Medium" pitchFamily="50" charset="0"/>
            </a:endParaRPr>
          </a:p>
          <a:p>
            <a:pPr marL="380990" indent="-380990" algn="just">
              <a:buFont typeface="Arial" pitchFamily="34" charset="0"/>
              <a:buChar char="•"/>
            </a:pPr>
            <a:endParaRPr lang="es-PE" sz="1867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80990" indent="-380990" algn="just">
              <a:buFont typeface="Arial" pitchFamily="34" charset="0"/>
              <a:buChar char="•"/>
            </a:pPr>
            <a:endParaRPr lang="es-PE" sz="1867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80990" indent="-380990" algn="just">
              <a:buFont typeface="Arial" pitchFamily="34" charset="0"/>
              <a:buChar char="•"/>
            </a:pPr>
            <a:endParaRPr lang="es-PE" sz="1867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80990" indent="-380990" algn="just">
              <a:buFont typeface="Arial" pitchFamily="34" charset="0"/>
              <a:buChar char="•"/>
            </a:pPr>
            <a:endParaRPr lang="es-PE" sz="1867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80990" indent="-380990" algn="just">
              <a:buFont typeface="Arial" pitchFamily="34" charset="0"/>
              <a:buChar char="•"/>
            </a:pPr>
            <a:endParaRPr lang="es-PE" sz="1867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80990" indent="-380990" algn="just">
              <a:buFont typeface="Arial" pitchFamily="34" charset="0"/>
              <a:buChar char="•"/>
            </a:pPr>
            <a:endParaRPr lang="es-PE" sz="1867" dirty="0">
              <a:solidFill>
                <a:srgbClr val="009B3A"/>
              </a:solidFill>
              <a:latin typeface="Omnes Medium" pitchFamily="50" charset="0"/>
            </a:endParaRPr>
          </a:p>
          <a:p>
            <a:pPr marL="380990" indent="-380990" algn="just">
              <a:buFont typeface="Arial" pitchFamily="34" charset="0"/>
              <a:buChar char="•"/>
            </a:pPr>
            <a:r>
              <a:rPr lang="es-PE" sz="1867" dirty="0">
                <a:solidFill>
                  <a:srgbClr val="009B3A"/>
                </a:solidFill>
                <a:latin typeface="Omnes Medium" pitchFamily="50" charset="0"/>
              </a:rPr>
              <a:t>Mayor flexibilidad y control del actual modelo ya que la licencia del anterior modelo expiró</a:t>
            </a:r>
            <a:endParaRPr lang="es-PE" sz="1867" dirty="0">
              <a:solidFill>
                <a:srgbClr val="009B3A"/>
              </a:solidFill>
              <a:latin typeface="Omnes Semibold" pitchFamily="50" charset="0"/>
            </a:endParaRPr>
          </a:p>
          <a:p>
            <a:pPr marL="380990" indent="-380990" algn="just">
              <a:buFont typeface="Arial" pitchFamily="34" charset="0"/>
              <a:buChar char="•"/>
            </a:pPr>
            <a:endParaRPr lang="es-PE" sz="1867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6 CuadroTexto"/>
          <p:cNvSpPr txBox="1"/>
          <p:nvPr/>
        </p:nvSpPr>
        <p:spPr>
          <a:xfrm>
            <a:off x="623392" y="5541235"/>
            <a:ext cx="8010040" cy="66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0990" indent="-380990" algn="just">
              <a:buFont typeface="Arial" pitchFamily="34" charset="0"/>
              <a:buChar char="•"/>
            </a:pPr>
            <a:endParaRPr lang="es-PE" sz="1867" dirty="0">
              <a:solidFill>
                <a:srgbClr val="009B3A"/>
              </a:solidFill>
              <a:latin typeface="Omnes Medium" pitchFamily="50" charset="0"/>
            </a:endParaRPr>
          </a:p>
          <a:p>
            <a:pPr marL="380990" indent="-380990" algn="just">
              <a:buFont typeface="Arial" pitchFamily="34" charset="0"/>
              <a:buChar char="•"/>
            </a:pPr>
            <a:r>
              <a:rPr lang="es-PE" sz="1867" dirty="0">
                <a:solidFill>
                  <a:srgbClr val="009B3A"/>
                </a:solidFill>
                <a:latin typeface="Omnes Medium" pitchFamily="50" charset="0"/>
              </a:rPr>
              <a:t>Realizar grupos de control para medir la eficacia del modelo</a:t>
            </a:r>
          </a:p>
        </p:txBody>
      </p:sp>
      <p:pic>
        <p:nvPicPr>
          <p:cNvPr id="12" name="Picture 2" descr="Resultado de imagen para red neurona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1996" y="2756925"/>
            <a:ext cx="1847197" cy="1491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7 Grupo"/>
          <p:cNvGrpSpPr/>
          <p:nvPr/>
        </p:nvGrpSpPr>
        <p:grpSpPr>
          <a:xfrm>
            <a:off x="3975084" y="2778787"/>
            <a:ext cx="4142787" cy="1684885"/>
            <a:chOff x="3835218" y="2185049"/>
            <a:chExt cx="1816815" cy="1416377"/>
          </a:xfrm>
        </p:grpSpPr>
        <p:sp>
          <p:nvSpPr>
            <p:cNvPr id="13" name="12 Rectángulo redondeado"/>
            <p:cNvSpPr/>
            <p:nvPr/>
          </p:nvSpPr>
          <p:spPr>
            <a:xfrm>
              <a:off x="3839421" y="2476423"/>
              <a:ext cx="553349" cy="205115"/>
            </a:xfrm>
            <a:prstGeom prst="roundRect">
              <a:avLst/>
            </a:prstGeom>
            <a:solidFill>
              <a:srgbClr val="00ADD0"/>
            </a:solidFill>
            <a:ln w="19050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P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s-PE" sz="1733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Recomen</a:t>
              </a:r>
            </a:p>
          </p:txBody>
        </p:sp>
        <p:sp>
          <p:nvSpPr>
            <p:cNvPr id="15" name="14 Rectángulo redondeado"/>
            <p:cNvSpPr/>
            <p:nvPr/>
          </p:nvSpPr>
          <p:spPr>
            <a:xfrm>
              <a:off x="4442123" y="2476424"/>
              <a:ext cx="580279" cy="205115"/>
            </a:xfrm>
            <a:prstGeom prst="roundRect">
              <a:avLst/>
            </a:prstGeom>
            <a:solidFill>
              <a:srgbClr val="0039A6"/>
            </a:solidFill>
            <a:ln w="19050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sz="1733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37K</a:t>
              </a:r>
            </a:p>
          </p:txBody>
        </p:sp>
        <p:sp>
          <p:nvSpPr>
            <p:cNvPr id="16" name="15 Rectángulo redondeado"/>
            <p:cNvSpPr/>
            <p:nvPr/>
          </p:nvSpPr>
          <p:spPr>
            <a:xfrm>
              <a:off x="3843888" y="2709610"/>
              <a:ext cx="553349" cy="205115"/>
            </a:xfrm>
            <a:prstGeom prst="roundRect">
              <a:avLst/>
            </a:prstGeom>
            <a:solidFill>
              <a:srgbClr val="00ADD0"/>
            </a:solidFill>
            <a:ln w="19050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sz="1733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Alto</a:t>
              </a:r>
            </a:p>
          </p:txBody>
        </p:sp>
        <p:sp>
          <p:nvSpPr>
            <p:cNvPr id="17" name="16 Rectángulo redondeado"/>
            <p:cNvSpPr/>
            <p:nvPr/>
          </p:nvSpPr>
          <p:spPr>
            <a:xfrm>
              <a:off x="4442123" y="2705299"/>
              <a:ext cx="580279" cy="205115"/>
            </a:xfrm>
            <a:prstGeom prst="roundRect">
              <a:avLst/>
            </a:prstGeom>
            <a:solidFill>
              <a:srgbClr val="0039A6"/>
            </a:solidFill>
            <a:ln w="19050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sz="1733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45K</a:t>
              </a:r>
            </a:p>
          </p:txBody>
        </p:sp>
        <p:sp>
          <p:nvSpPr>
            <p:cNvPr id="18" name="17 Rectángulo redondeado"/>
            <p:cNvSpPr/>
            <p:nvPr/>
          </p:nvSpPr>
          <p:spPr>
            <a:xfrm>
              <a:off x="3835219" y="2934174"/>
              <a:ext cx="553349" cy="205115"/>
            </a:xfrm>
            <a:prstGeom prst="roundRect">
              <a:avLst/>
            </a:prstGeom>
            <a:solidFill>
              <a:srgbClr val="00ADD0"/>
            </a:solidFill>
            <a:ln w="19050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sz="16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Medio</a:t>
              </a:r>
              <a:endParaRPr lang="es-PE" sz="1733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18 Rectángulo redondeado"/>
            <p:cNvSpPr/>
            <p:nvPr/>
          </p:nvSpPr>
          <p:spPr>
            <a:xfrm>
              <a:off x="4442123" y="2934175"/>
              <a:ext cx="580279" cy="205115"/>
            </a:xfrm>
            <a:prstGeom prst="roundRect">
              <a:avLst/>
            </a:prstGeom>
            <a:solidFill>
              <a:srgbClr val="0039A6"/>
            </a:solidFill>
            <a:ln w="19050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sz="1733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343K</a:t>
              </a:r>
            </a:p>
          </p:txBody>
        </p:sp>
        <p:sp>
          <p:nvSpPr>
            <p:cNvPr id="20" name="19 Rectángulo redondeado"/>
            <p:cNvSpPr/>
            <p:nvPr/>
          </p:nvSpPr>
          <p:spPr>
            <a:xfrm>
              <a:off x="3839421" y="3163050"/>
              <a:ext cx="553349" cy="205115"/>
            </a:xfrm>
            <a:prstGeom prst="roundRect">
              <a:avLst/>
            </a:prstGeom>
            <a:solidFill>
              <a:srgbClr val="00ADD0"/>
            </a:solidFill>
            <a:ln w="19050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sz="1733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Bajo</a:t>
              </a:r>
            </a:p>
          </p:txBody>
        </p:sp>
        <p:sp>
          <p:nvSpPr>
            <p:cNvPr id="21" name="20 Rectángulo redondeado"/>
            <p:cNvSpPr/>
            <p:nvPr/>
          </p:nvSpPr>
          <p:spPr>
            <a:xfrm>
              <a:off x="4442123" y="3163050"/>
              <a:ext cx="580279" cy="205115"/>
            </a:xfrm>
            <a:prstGeom prst="roundRect">
              <a:avLst/>
            </a:prstGeom>
            <a:solidFill>
              <a:srgbClr val="0039A6"/>
            </a:solidFill>
            <a:ln w="19050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sz="1733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844K</a:t>
              </a:r>
            </a:p>
          </p:txBody>
        </p:sp>
        <p:sp>
          <p:nvSpPr>
            <p:cNvPr id="22" name="21 Rectángulo redondeado"/>
            <p:cNvSpPr/>
            <p:nvPr/>
          </p:nvSpPr>
          <p:spPr>
            <a:xfrm>
              <a:off x="5071754" y="2476424"/>
              <a:ext cx="580279" cy="205115"/>
            </a:xfrm>
            <a:prstGeom prst="roundRect">
              <a:avLst/>
            </a:prstGeom>
            <a:solidFill>
              <a:srgbClr val="0039A6"/>
            </a:solidFill>
            <a:ln w="19050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sz="1733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2.5%</a:t>
              </a:r>
            </a:p>
          </p:txBody>
        </p:sp>
        <p:sp>
          <p:nvSpPr>
            <p:cNvPr id="23" name="22 Rectángulo redondeado"/>
            <p:cNvSpPr/>
            <p:nvPr/>
          </p:nvSpPr>
          <p:spPr>
            <a:xfrm>
              <a:off x="5071754" y="2705299"/>
              <a:ext cx="580279" cy="205115"/>
            </a:xfrm>
            <a:prstGeom prst="roundRect">
              <a:avLst/>
            </a:prstGeom>
            <a:solidFill>
              <a:srgbClr val="0039A6"/>
            </a:solidFill>
            <a:ln w="19050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sz="1733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3%</a:t>
              </a:r>
            </a:p>
          </p:txBody>
        </p:sp>
        <p:sp>
          <p:nvSpPr>
            <p:cNvPr id="24" name="23 Rectángulo redondeado"/>
            <p:cNvSpPr/>
            <p:nvPr/>
          </p:nvSpPr>
          <p:spPr>
            <a:xfrm>
              <a:off x="5071754" y="2934175"/>
              <a:ext cx="580279" cy="205115"/>
            </a:xfrm>
            <a:prstGeom prst="roundRect">
              <a:avLst/>
            </a:prstGeom>
            <a:solidFill>
              <a:srgbClr val="0039A6"/>
            </a:solidFill>
            <a:ln w="19050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sz="1733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22.8%</a:t>
              </a:r>
            </a:p>
          </p:txBody>
        </p:sp>
        <p:sp>
          <p:nvSpPr>
            <p:cNvPr id="25" name="24 Rectángulo redondeado"/>
            <p:cNvSpPr/>
            <p:nvPr/>
          </p:nvSpPr>
          <p:spPr>
            <a:xfrm>
              <a:off x="5071754" y="3163050"/>
              <a:ext cx="580279" cy="205115"/>
            </a:xfrm>
            <a:prstGeom prst="roundRect">
              <a:avLst/>
            </a:prstGeom>
            <a:solidFill>
              <a:srgbClr val="0039A6"/>
            </a:solidFill>
            <a:ln w="19050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sz="1733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56.3%</a:t>
              </a:r>
            </a:p>
          </p:txBody>
        </p:sp>
        <p:sp>
          <p:nvSpPr>
            <p:cNvPr id="26" name="25 Rectángulo redondeado"/>
            <p:cNvSpPr/>
            <p:nvPr/>
          </p:nvSpPr>
          <p:spPr>
            <a:xfrm>
              <a:off x="4437920" y="2185049"/>
              <a:ext cx="584481" cy="263302"/>
            </a:xfrm>
            <a:prstGeom prst="roundRect">
              <a:avLst/>
            </a:prstGeom>
            <a:solidFill>
              <a:srgbClr val="009B3A"/>
            </a:solidFill>
            <a:ln w="19050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P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s-PE" sz="1733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Personas</a:t>
              </a:r>
            </a:p>
          </p:txBody>
        </p:sp>
        <p:sp>
          <p:nvSpPr>
            <p:cNvPr id="27" name="26 Rectángulo redondeado"/>
            <p:cNvSpPr/>
            <p:nvPr/>
          </p:nvSpPr>
          <p:spPr>
            <a:xfrm>
              <a:off x="5067552" y="2185049"/>
              <a:ext cx="580279" cy="263302"/>
            </a:xfrm>
            <a:prstGeom prst="roundRect">
              <a:avLst/>
            </a:prstGeom>
            <a:solidFill>
              <a:srgbClr val="009B3A"/>
            </a:solidFill>
            <a:ln w="19050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P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s-PE" sz="1733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%</a:t>
              </a:r>
            </a:p>
          </p:txBody>
        </p:sp>
        <p:sp>
          <p:nvSpPr>
            <p:cNvPr id="28" name="27 Rectángulo redondeado"/>
            <p:cNvSpPr/>
            <p:nvPr/>
          </p:nvSpPr>
          <p:spPr>
            <a:xfrm>
              <a:off x="3835218" y="3396311"/>
              <a:ext cx="553349" cy="205115"/>
            </a:xfrm>
            <a:prstGeom prst="roundRect">
              <a:avLst/>
            </a:prstGeom>
            <a:solidFill>
              <a:srgbClr val="00ADD0"/>
            </a:solidFill>
            <a:ln w="19050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sz="1733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Perdida</a:t>
              </a:r>
            </a:p>
          </p:txBody>
        </p:sp>
        <p:sp>
          <p:nvSpPr>
            <p:cNvPr id="29" name="28 Rectángulo redondeado"/>
            <p:cNvSpPr/>
            <p:nvPr/>
          </p:nvSpPr>
          <p:spPr>
            <a:xfrm>
              <a:off x="4437920" y="3396311"/>
              <a:ext cx="580279" cy="205115"/>
            </a:xfrm>
            <a:prstGeom prst="roundRect">
              <a:avLst/>
            </a:prstGeom>
            <a:solidFill>
              <a:srgbClr val="0039A6"/>
            </a:solidFill>
            <a:ln w="19050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sz="1733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231K</a:t>
              </a:r>
            </a:p>
          </p:txBody>
        </p:sp>
        <p:sp>
          <p:nvSpPr>
            <p:cNvPr id="30" name="29 Rectángulo redondeado"/>
            <p:cNvSpPr/>
            <p:nvPr/>
          </p:nvSpPr>
          <p:spPr>
            <a:xfrm>
              <a:off x="5067551" y="3396311"/>
              <a:ext cx="580279" cy="205115"/>
            </a:xfrm>
            <a:prstGeom prst="roundRect">
              <a:avLst/>
            </a:prstGeom>
            <a:solidFill>
              <a:srgbClr val="0039A6"/>
            </a:solidFill>
            <a:ln w="19050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sz="1733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15.4%</a:t>
              </a:r>
            </a:p>
          </p:txBody>
        </p:sp>
      </p:grpSp>
      <p:sp>
        <p:nvSpPr>
          <p:cNvPr id="31" name="30 Rectángulo redondeado"/>
          <p:cNvSpPr/>
          <p:nvPr/>
        </p:nvSpPr>
        <p:spPr>
          <a:xfrm>
            <a:off x="5358975" y="4529149"/>
            <a:ext cx="1323180" cy="244000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1905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733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1.5MM</a:t>
            </a:r>
          </a:p>
        </p:txBody>
      </p:sp>
    </p:spTree>
    <p:extLst>
      <p:ext uri="{BB962C8B-B14F-4D97-AF65-F5344CB8AC3E}">
        <p14:creationId xmlns:p14="http://schemas.microsoft.com/office/powerpoint/2010/main" val="4249784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639</Words>
  <Application>Microsoft Office PowerPoint</Application>
  <PresentationFormat>Panorámica</PresentationFormat>
  <Paragraphs>191</Paragraphs>
  <Slides>7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6" baseType="lpstr">
      <vt:lpstr>Arial</vt:lpstr>
      <vt:lpstr>Calibri</vt:lpstr>
      <vt:lpstr>Calibri Light</vt:lpstr>
      <vt:lpstr>GeosansLight</vt:lpstr>
      <vt:lpstr>Omnes Bold</vt:lpstr>
      <vt:lpstr>Omnes Medium</vt:lpstr>
      <vt:lpstr>Omnes Regular</vt:lpstr>
      <vt:lpstr>Omnes Semibold</vt:lpstr>
      <vt:lpstr>Tema de Office</vt:lpstr>
      <vt:lpstr>Modelo Contactabilidad</vt:lpstr>
      <vt:lpstr>  ¿Qué esperamos comercialmente en TLV?  </vt:lpstr>
      <vt:lpstr>Presentación de PowerPoint</vt:lpstr>
      <vt:lpstr>Resumen del modelo</vt:lpstr>
      <vt:lpstr>Presentación de PowerPoint</vt:lpstr>
      <vt:lpstr>Modelo - Variables</vt:lpstr>
      <vt:lpstr>Conclusiones y Siguientes  Pasos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Modelo Contactabilidad</dc:title>
  <dc:creator>Quevedo Yomona, Julio Cesar</dc:creator>
  <cp:lastModifiedBy>Cuenta Microsoft</cp:lastModifiedBy>
  <cp:revision>2</cp:revision>
  <dcterms:created xsi:type="dcterms:W3CDTF">2019-09-19T01:51:21Z</dcterms:created>
  <dcterms:modified xsi:type="dcterms:W3CDTF">2022-08-05T00:20:26Z</dcterms:modified>
</cp:coreProperties>
</file>