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66" r:id="rId5"/>
    <p:sldId id="258" r:id="rId6"/>
    <p:sldId id="259" r:id="rId7"/>
    <p:sldId id="260" r:id="rId8"/>
    <p:sldId id="262" r:id="rId9"/>
    <p:sldId id="261" r:id="rId10"/>
    <p:sldId id="264" r:id="rId11"/>
    <p:sldId id="265" r:id="rId12"/>
    <p:sldId id="267" r:id="rId13"/>
    <p:sldId id="268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74794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15D432E-95FA-4D80-80E6-786D904A5F4A}" type="datetimeFigureOut">
              <a:rPr lang="he-IL" smtClean="0"/>
              <a:t>ב'/כסלו/תשע"ו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E5C1F0C-E2AF-4461-BC74-99CF3CC157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120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9E%D7%95%D7%93%D7%9C_%D7%99%D7%A9%D7%95%D7%99%D7%95%D7%AA_%D7%A7%D7%A9%D7%A8%D7%99%D7%9D#.D7.99.D7.A9.D7.95.D7.99.D7.95.D7.AA" TargetMode="External"/><Relationship Id="rId3" Type="http://schemas.openxmlformats.org/officeDocument/2006/relationships/hyperlink" Target="https://he.wikipedia.org/wiki/%D7%90%D7%A0%D7%92%D7%9C%D7%99%D7%AA" TargetMode="External"/><Relationship Id="rId7" Type="http://schemas.openxmlformats.org/officeDocument/2006/relationships/hyperlink" Target="https://he.wikipedia.org/wiki/NoSQ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.wikipedia.org/wiki/%D7%91%D7%A1%D7%99%D7%A1_%D7%A0%D7%AA%D7%95%D7%A0%D7%99%D7%9D_%D7%94%D7%99%D7%A8%D7%A8%D7%9B%D7%99" TargetMode="External"/><Relationship Id="rId5" Type="http://schemas.openxmlformats.org/officeDocument/2006/relationships/hyperlink" Target="https://he.wikipedia.org/wiki/%D7%91%D7%A1%D7%99%D7%A1_%D7%A0%D7%AA%D7%95%D7%A0%D7%99%D7%9D_%D7%A8%D7%A9%D7%AA%D7%99" TargetMode="External"/><Relationship Id="rId4" Type="http://schemas.openxmlformats.org/officeDocument/2006/relationships/hyperlink" Target="https://he.wikipedia.org/wiki/%D7%91%D7%A1%D7%99%D7%A1_%D7%A0%D7%AA%D7%95%D7%A0%D7%99%D7%9D" TargetMode="External"/><Relationship Id="rId9" Type="http://schemas.openxmlformats.org/officeDocument/2006/relationships/hyperlink" Target="https://he.wikipedia.org/wiki/SQ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A9%D7%90%D7%99%D7%9C%D7%AA%D7%94_(%D7%AA%D7%95%D7%9B%D7%A0%D7%94)" TargetMode="External"/><Relationship Id="rId3" Type="http://schemas.openxmlformats.org/officeDocument/2006/relationships/hyperlink" Target="https://he.wikipedia.org/wiki/%D7%A4%D7%A8%D7%A6%D7%95%D7%AA_%D7%90%D7%91%D7%98%D7%97%D7%94" TargetMode="External"/><Relationship Id="rId7" Type="http://schemas.openxmlformats.org/officeDocument/2006/relationships/hyperlink" Target="https://he.wikipedia.org/wiki/%D7%A7%D7%9C%D7%98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.wikipedia.org/wiki/SQL" TargetMode="External"/><Relationship Id="rId11" Type="http://schemas.openxmlformats.org/officeDocument/2006/relationships/hyperlink" Target="https://he.wikipedia.org/wiki/%D7%96%D7%9E%D7%9F_%D7%A8%D7%99%D7%A6%D7%94_(%D7%AA%D7%95%D7%9B%D7%A0%D7%94)" TargetMode="External"/><Relationship Id="rId5" Type="http://schemas.openxmlformats.org/officeDocument/2006/relationships/hyperlink" Target="https://he.wikipedia.org/wiki/%D7%9E%D7%A1%D7%93_%D7%A0%D7%AA%D7%95%D7%A0%D7%99%D7%9D" TargetMode="External"/><Relationship Id="rId10" Type="http://schemas.openxmlformats.org/officeDocument/2006/relationships/hyperlink" Target="https://he.wikipedia.org/wiki/%D7%94%D7%96%D7%A8%D7%A7%D7%AA_%D7%A7%D7%95%D7%93" TargetMode="External"/><Relationship Id="rId4" Type="http://schemas.openxmlformats.org/officeDocument/2006/relationships/hyperlink" Target="https://he.wikipedia.org/wiki/%D7%AA%D7%95%D7%9B%D7%A0%D7%99%D7%AA_%D7%9E%D7%97%D7%A9%D7%91" TargetMode="External"/><Relationship Id="rId9" Type="http://schemas.openxmlformats.org/officeDocument/2006/relationships/hyperlink" Target="https://he.wikipedia.org/wiki/%D7%A4%D7%A8%D7%A6%D7%AA_%D7%90%D7%91%D7%98%D7%97%D7%94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בסיס נתונים יחסי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או </a:t>
            </a:r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מסד נתונים </a:t>
            </a:r>
            <a:r>
              <a:rPr lang="he-IL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רלציוני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(ב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אנגלית"/>
              </a:rPr>
              <a:t>אנגלית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elational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או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ומערכת הניהול שלו: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הוא מודל נפוץ של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בסיס נתונים"/>
              </a:rPr>
              <a:t>בסיס נתונים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שדחק הצידה את המודלים שקדמו לו: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בסיס נתונים רשתי"/>
              </a:rPr>
              <a:t>בסיס נתונים רשתי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ו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בסיס נתונים היררכי"/>
              </a:rPr>
              <a:t>בסיס נתונים היררכי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והיווה סטנדרט לבסיסי נתונים במשך עשרות שנים עם שליטה מוחלטת בשוק בסיסי הנתונים, עד להתפתחות תחום ה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NoSQL"/>
              </a:rPr>
              <a:t>NoSQL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משנת 2009).</a:t>
            </a:r>
          </a:p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במודל זה בסיס הנתונים בנוי מטבלאות, כאשר כל טבלה מכילה מידע על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מודל ישויות קשרים"/>
              </a:rPr>
              <a:t>ישות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מסוימת (לדוגמה, לקוחות במערכת בנקאית). ולכל רשומה בטבלה יש שדה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שמזהה באופן ייחודי את הרשומה. הקשרים בין הרשומות בטבלאות השונות נעשה באמצעות שדה מיוחד זה הנקרא </a:t>
            </a:r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שדה מפתח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שליפת מידע ופעולות עדכון בבסיס נתונים טבלאי נעשות באמצעות שפת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QL"/>
              </a:rPr>
              <a:t>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המהווה ממשק המאפשר גישה לנתונים מבלי להתייחס לאופן שמירתם בבסיס הנתונים.</a:t>
            </a:r>
          </a:p>
          <a:p>
            <a:endParaRPr lang="he-I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הוא מסד נתונים מבוסס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מסמכים ללא סכמה</a:t>
            </a:r>
          </a:p>
          <a:p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Neo4J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הוא מסד נתונים מבוסס גרף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 שירצה אשמח לספר לו עוד על נושאים אלו בסוף השיעור</a:t>
            </a:r>
            <a:endParaRPr lang="he-I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11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פשוט</a:t>
            </a:r>
            <a:r>
              <a:rPr lang="he-IL" baseline="0" dirty="0" smtClean="0"/>
              <a:t> ללחוץ </a:t>
            </a:r>
            <a:r>
              <a:rPr lang="en-US" baseline="0" dirty="0" smtClean="0"/>
              <a:t>NEXT</a:t>
            </a:r>
            <a:r>
              <a:rPr lang="he-IL" baseline="0" dirty="0" smtClean="0"/>
              <a:t>,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איפה שמבקשים סיסמא להכניס משהו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84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אחרי</a:t>
            </a:r>
            <a:r>
              <a:rPr lang="he-IL" baseline="0" dirty="0" smtClean="0"/>
              <a:t> שהורדנו את </a:t>
            </a:r>
            <a:r>
              <a:rPr lang="en-US" baseline="0" dirty="0" err="1" smtClean="0"/>
              <a:t>mysql</a:t>
            </a:r>
            <a:r>
              <a:rPr lang="he-IL" baseline="0" dirty="0" smtClean="0"/>
              <a:t> ו את </a:t>
            </a:r>
            <a:r>
              <a:rPr lang="en-US" baseline="0" dirty="0" smtClean="0"/>
              <a:t>idea</a:t>
            </a:r>
            <a:r>
              <a:rPr lang="he-IL" baseline="0" dirty="0" smtClean="0"/>
              <a:t> נוסיף את </a:t>
            </a:r>
            <a:r>
              <a:rPr lang="he-IL" baseline="0" dirty="0" err="1" smtClean="0"/>
              <a:t>הספריה</a:t>
            </a:r>
            <a:r>
              <a:rPr lang="he-IL" baseline="0" dirty="0" smtClean="0"/>
              <a:t> לתוך סביבת הפיתוח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כאן בדוגמא אנחנו מתחברים לשרת מקומי העובד בפורט רגיל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localhost:3306).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המאגר נתונים הוא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ושם והסיסמא הוא ברירת המחדל של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MySQL: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משתמש ו סיסמא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562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stat.executeQuery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-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הפונקציה העיקרית, שבה מוחזר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משאילתת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כולל את התוצאות משאילתת ה-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שבוצעה. התוצאות מסודרות במין סוג של טבלה, הדומה לטבלת מאגר הנתונים.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העברה משורה לשורה נעשית ע"י פונקציית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next(),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וכדי להוציא מידע מהשורה, יש לקרוא לפונקציות הקבלה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getXXX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פונקציות הקבלה כוללות את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getBytes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ועוד. לכל סוג משתנה בסיסי יש פונקציה כזאת.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פונקציית הקבלה חייבת לקבל את האינדקס של העמודה, או את שמו, כלומר אם הוצאת נתונים בטור של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תוכל לקבל את הערך בטור ע"י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resultset.getString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("name").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הקטע הבא כולל קבלת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ולולאת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אשר מאפשרת הדפסה של כל שורות התוצאות: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ניתן להוציא ערך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שורה גם לפי מספר הטור. פה עשיתי רק לפי שם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7563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ככה</a:t>
            </a:r>
            <a:r>
              <a:rPr lang="he-IL" baseline="0" dirty="0" smtClean="0"/>
              <a:t> נוסיף נתונים לתוך ה </a:t>
            </a:r>
            <a:r>
              <a:rPr lang="en-US" baseline="0" dirty="0" smtClean="0"/>
              <a:t>DATABASE</a:t>
            </a:r>
            <a:endParaRPr lang="he-IL" baseline="0" dirty="0" smtClean="0"/>
          </a:p>
          <a:p>
            <a:r>
              <a:rPr lang="he-IL" baseline="0" dirty="0" err="1" smtClean="0"/>
              <a:t>השאילתא</a:t>
            </a:r>
            <a:r>
              <a:rPr lang="he-IL" baseline="0" dirty="0" smtClean="0"/>
              <a:t> אומרת לאיזו טבלה מוסיפים נתונים ומה יהיה רשום בכל עמודה, אין צורך לציין את עמודת </a:t>
            </a:r>
            <a:r>
              <a:rPr lang="en-US" baseline="0" dirty="0" smtClean="0"/>
              <a:t>Id</a:t>
            </a:r>
            <a:r>
              <a:rPr lang="he-IL" baseline="0" dirty="0" smtClean="0"/>
              <a:t>.</a:t>
            </a:r>
            <a:endParaRPr lang="en-US" baseline="0" dirty="0" smtClean="0"/>
          </a:p>
          <a:p>
            <a:r>
              <a:rPr lang="he-IL" baseline="0" dirty="0" smtClean="0"/>
              <a:t>היא המפתח העיקרי </a:t>
            </a:r>
            <a:r>
              <a:rPr lang="he-IL" baseline="0" dirty="0" err="1" smtClean="0"/>
              <a:t>וה</a:t>
            </a:r>
            <a:r>
              <a:rPr lang="en-US" baseline="0" dirty="0" smtClean="0"/>
              <a:t>DATABASE </a:t>
            </a:r>
            <a:r>
              <a:rPr lang="he-IL" baseline="0" dirty="0" smtClean="0"/>
              <a:t> דואג שהיא תיווצר בצורה ייחודית</a:t>
            </a:r>
          </a:p>
          <a:p>
            <a:r>
              <a:rPr lang="he-IL" baseline="0" dirty="0" smtClean="0"/>
              <a:t>המתודה מחזירה כמה שדות הושפעו מהשינוי.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332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הזרקת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באנגלית: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Injection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היא שיטה לניצול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פרצות אבטחה"/>
              </a:rPr>
              <a:t>פרצת אבטחה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ב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תוכנית מחשב"/>
              </a:rPr>
              <a:t>תוכנית מחשב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בעזרת פניה אל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מסד נתונים"/>
              </a:rPr>
              <a:t>מסד הנתונים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השם נובע מכך שהמשתמש מכניס קוד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QL"/>
              </a:rPr>
              <a:t>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לשדה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קלט"/>
              </a:rPr>
              <a:t>קלט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אליו אמורים היו להיכנס נתונים תמימים. באופן זה יכול משתמש זדוני לחרוג לחלוטין מן התבנית המקורית של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שאילתה (תוכנה)"/>
              </a:rPr>
              <a:t>שאילתה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ולגרום לה לבצע פעולה שונה מזו שיועדה לה במקור. הזרקת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הינה מקרה פרטי של קבוצה רחבה של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פרצת אבטחה"/>
              </a:rPr>
              <a:t>פרצות אבטחה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הנקראות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הזרקת קוד"/>
              </a:rPr>
              <a:t>הזרקות קוד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שמתרחשות כאשר תוכנה כלשהי יוצרת קוד ב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זמן ריצה (תוכנה)"/>
              </a:rPr>
              <a:t>זמן ריצה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על־פי </a:t>
            </a:r>
            <a:r>
              <a:rPr lang="he-I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</a:t>
            </a:r>
            <a:r>
              <a:rPr lang="he-I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קלט"/>
              </a:rPr>
              <a:t>קלט</a:t>
            </a:r>
            <a:r>
              <a:rPr lang="he-I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ובלי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לבדוק את תוכן הקלט תחילה.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769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שפת</a:t>
            </a:r>
            <a:r>
              <a:rPr lang="he-IL" baseline="0" dirty="0" smtClean="0"/>
              <a:t> גאווה מכילה הגנות מובנות מתקיפות כאלו</a:t>
            </a:r>
          </a:p>
          <a:p>
            <a:r>
              <a:rPr lang="he-IL" baseline="0" dirty="0" smtClean="0"/>
              <a:t>בשיטה הנקראת </a:t>
            </a:r>
            <a:r>
              <a:rPr lang="en-US" baseline="0" dirty="0" err="1" smtClean="0"/>
              <a:t>prepeard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322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hyperlink" Target="https://dev.mysql.com/doc/connector-j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.wikipedia.org/wiki/&#1492;&#1494;&#1512;&#1511;&#1514;_SQL" TargetMode="External"/><Relationship Id="rId4" Type="http://schemas.openxmlformats.org/officeDocument/2006/relationships/hyperlink" Target="http://download.jetbrains.com/idea/ideaIC-15.0.1.ex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ahumLitvin/JDBCExamp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ownload.jetbrains.com/idea/ideaIC-15.0.1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7200" dirty="0" smtClean="0"/>
              <a:t>ג'אווה מתקדם - </a:t>
            </a:r>
            <a:r>
              <a:rPr lang="en-US" sz="7200" dirty="0" smtClean="0"/>
              <a:t>JDBC</a:t>
            </a:r>
            <a:endParaRPr lang="he-IL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sz="3200" dirty="0" smtClean="0"/>
              <a:t>הרצאה – נחום ליטבין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9458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4884"/>
            <a:ext cx="12159341" cy="568287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75991" y="116110"/>
            <a:ext cx="8911687" cy="1280890"/>
          </a:xfrm>
        </p:spPr>
        <p:txBody>
          <a:bodyPr/>
          <a:lstStyle/>
          <a:p>
            <a:pPr algn="r"/>
            <a:r>
              <a:rPr lang="he-IL" dirty="0" smtClean="0"/>
              <a:t>התחברות לשרת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625" y="0"/>
            <a:ext cx="8911687" cy="1280890"/>
          </a:xfrm>
        </p:spPr>
        <p:txBody>
          <a:bodyPr/>
          <a:lstStyle/>
          <a:p>
            <a:r>
              <a:rPr lang="en-US" dirty="0" smtClean="0"/>
              <a:t>Statement </a:t>
            </a:r>
            <a:r>
              <a:rPr lang="en-US" dirty="0" err="1" smtClean="0"/>
              <a:t>ResultSet</a:t>
            </a:r>
            <a:r>
              <a:rPr lang="en-US" dirty="0" smtClean="0"/>
              <a:t> Select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2" y="998053"/>
            <a:ext cx="12003088" cy="58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2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– </a:t>
            </a:r>
            <a:r>
              <a:rPr lang="en-US" dirty="0" err="1" smtClean="0"/>
              <a:t>Execute.Update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" y="2209800"/>
            <a:ext cx="1216970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הזרקת </a:t>
            </a:r>
            <a:r>
              <a:rPr lang="en-US" dirty="0" smtClean="0"/>
              <a:t>SQL</a:t>
            </a:r>
            <a:r>
              <a:rPr lang="he-IL" dirty="0" smtClean="0"/>
              <a:t> – </a:t>
            </a:r>
            <a:r>
              <a:rPr lang="en-US" dirty="0" smtClean="0"/>
              <a:t>SQL INJECTION</a:t>
            </a:r>
            <a:endParaRPr lang="he-I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8" y="3369734"/>
            <a:ext cx="12160532" cy="25061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46045" y="2020711"/>
            <a:ext cx="586410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1">
              <a:buFont typeface="Arial" panose="020B0604020202020204" pitchFamily="34" charset="0"/>
              <a:buChar char="•"/>
            </a:pPr>
            <a:r>
              <a:rPr lang="he-IL" sz="2800" dirty="0" smtClean="0"/>
              <a:t>שיטה להזריק קוד זדוני לתוך המערכת 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13516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1687" cy="1280890"/>
          </a:xfrm>
        </p:spPr>
        <p:txBody>
          <a:bodyPr/>
          <a:lstStyle/>
          <a:p>
            <a:pPr algn="r"/>
            <a:r>
              <a:rPr lang="en-US" dirty="0" err="1" smtClean="0"/>
              <a:t>Prepeard</a:t>
            </a:r>
            <a:r>
              <a:rPr lang="en-US" dirty="0" smtClean="0"/>
              <a:t> </a:t>
            </a:r>
            <a:r>
              <a:rPr lang="en-US" dirty="0" err="1" smtClean="0"/>
              <a:t>Statment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741" y="3680178"/>
            <a:ext cx="12010259" cy="2206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2154" y="2020711"/>
            <a:ext cx="7346883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4400" dirty="0" smtClean="0"/>
              <a:t>שיטה מובנת להגנה מקוד זדוני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4400" dirty="0" smtClean="0"/>
              <a:t>שימו לב הספירה מתחילה מ 1 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63645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הפניות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https://dev.mysql.com/doc/connector-j/en</a:t>
            </a:r>
            <a:r>
              <a:rPr lang="en-US" dirty="0" smtClean="0">
                <a:hlinkClick r:id="rId2"/>
              </a:rPr>
              <a:t>/</a:t>
            </a:r>
            <a:r>
              <a:rPr lang="he-IL" dirty="0" smtClean="0"/>
              <a:t> שימוש ב</a:t>
            </a:r>
            <a:r>
              <a:rPr lang="en-US" dirty="0" smtClean="0"/>
              <a:t>Driver JDBC</a:t>
            </a:r>
          </a:p>
          <a:p>
            <a:r>
              <a:rPr lang="he-IL" dirty="0" smtClean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://dev.mysql.com/downloads/installer</a:t>
            </a:r>
            <a:r>
              <a:rPr lang="en-US" dirty="0" smtClean="0">
                <a:hlinkClick r:id="rId3"/>
              </a:rPr>
              <a:t>/</a:t>
            </a:r>
            <a:r>
              <a:rPr lang="he-IL" dirty="0" smtClean="0"/>
              <a:t>  התקנת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he-IL" dirty="0" smtClean="0"/>
              <a:t>התקנת </a:t>
            </a:r>
            <a:r>
              <a:rPr lang="en-US" dirty="0" smtClean="0"/>
              <a:t>IDEA</a:t>
            </a:r>
            <a:r>
              <a:rPr lang="he-IL" dirty="0" smtClean="0"/>
              <a:t>  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download.jetbrains.com/idea/ideaIC-15.0.1.exe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https://he.wikipedia.org/wiki/</a:t>
            </a:r>
            <a:r>
              <a:rPr lang="he-IL" dirty="0">
                <a:hlinkClick r:id="rId5"/>
              </a:rPr>
              <a:t>הזרקת_</a:t>
            </a:r>
            <a:r>
              <a:rPr lang="en-US" dirty="0" smtClean="0">
                <a:hlinkClick r:id="rId5"/>
              </a:rPr>
              <a:t>SQL</a:t>
            </a:r>
            <a:endParaRPr lang="he-IL" dirty="0" smtClean="0"/>
          </a:p>
          <a:p>
            <a:endParaRPr lang="en-US" dirty="0" smtClean="0"/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32458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המצגת ו הקוד לדוגמה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github.com/NahumLitvin/JDBCExample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he-IL" dirty="0" smtClean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34" y="2633131"/>
            <a:ext cx="4224869" cy="42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7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נושאי ההרצאה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he-IL" sz="2800" dirty="0"/>
              <a:t>עקרונות בסיסי נתונים </a:t>
            </a:r>
            <a:r>
              <a:rPr lang="he-IL" sz="2800" dirty="0" smtClean="0"/>
              <a:t>יחסיים ושפת </a:t>
            </a:r>
            <a:r>
              <a:rPr lang="en-US" sz="2800" dirty="0"/>
              <a:t>SQL</a:t>
            </a:r>
            <a:r>
              <a:rPr lang="he-IL" sz="2800" dirty="0"/>
              <a:t> לאחזור ועדכון מידע.</a:t>
            </a:r>
            <a:endParaRPr lang="en-US" sz="2800" dirty="0"/>
          </a:p>
          <a:p>
            <a:pPr lvl="0"/>
            <a:r>
              <a:rPr lang="he-IL" sz="2800" dirty="0"/>
              <a:t>טעינת דרייברים, </a:t>
            </a:r>
            <a:endParaRPr lang="he-IL" sz="2800" dirty="0" smtClean="0"/>
          </a:p>
          <a:p>
            <a:pPr lvl="0"/>
            <a:r>
              <a:rPr lang="he-IL" sz="2800" dirty="0" smtClean="0"/>
              <a:t>חיבור </a:t>
            </a:r>
            <a:r>
              <a:rPr lang="he-IL" sz="2800" dirty="0"/>
              <a:t>לבסיס הנתונים, </a:t>
            </a:r>
            <a:endParaRPr lang="he-IL" sz="2800" dirty="0" smtClean="0"/>
          </a:p>
          <a:p>
            <a:pPr lvl="0"/>
            <a:r>
              <a:rPr lang="he-IL" sz="2800" dirty="0" smtClean="0"/>
              <a:t>ביצוע שאילתות</a:t>
            </a:r>
          </a:p>
          <a:p>
            <a:pPr lvl="1"/>
            <a:r>
              <a:rPr lang="he-IL" sz="2600" dirty="0" smtClean="0"/>
              <a:t> </a:t>
            </a:r>
            <a:r>
              <a:rPr lang="he-IL" sz="2600" dirty="0"/>
              <a:t>(</a:t>
            </a:r>
            <a:r>
              <a:rPr lang="en-US" sz="2600" dirty="0" smtClean="0"/>
              <a:t>Statement</a:t>
            </a:r>
            <a:r>
              <a:rPr lang="he-IL" sz="2600" dirty="0" smtClean="0"/>
              <a:t> </a:t>
            </a:r>
          </a:p>
          <a:p>
            <a:pPr lvl="1"/>
            <a:r>
              <a:rPr lang="en-US" sz="2600" dirty="0" err="1" smtClean="0"/>
              <a:t>PreparedStatement</a:t>
            </a:r>
            <a:endParaRPr lang="he-IL" sz="2600" dirty="0" smtClean="0"/>
          </a:p>
          <a:p>
            <a:pPr lvl="1"/>
            <a:r>
              <a:rPr lang="he-IL" sz="2600" dirty="0" smtClean="0"/>
              <a:t>עבודה </a:t>
            </a:r>
            <a:r>
              <a:rPr lang="he-IL" sz="2600" dirty="0"/>
              <a:t>עם </a:t>
            </a:r>
            <a:r>
              <a:rPr lang="en-US" sz="2600" dirty="0" err="1" smtClean="0"/>
              <a:t>ResultSet</a:t>
            </a:r>
            <a:r>
              <a:rPr lang="en-US" sz="2600" dirty="0" smtClean="0"/>
              <a:t> </a:t>
            </a:r>
            <a:r>
              <a:rPr lang="en-US" sz="2600" dirty="0" err="1" smtClean="0"/>
              <a:t>Rowset</a:t>
            </a:r>
            <a:r>
              <a:rPr lang="he-IL" sz="2600" dirty="0" smtClean="0"/>
              <a:t> </a:t>
            </a:r>
          </a:p>
          <a:p>
            <a:pPr lvl="0"/>
            <a:r>
              <a:rPr lang="he-IL" sz="2800" dirty="0" smtClean="0"/>
              <a:t>ביצוע </a:t>
            </a:r>
            <a:r>
              <a:rPr lang="he-IL" sz="2800" dirty="0" err="1"/>
              <a:t>טרנזאקציות</a:t>
            </a:r>
            <a:endParaRPr lang="en-US" sz="28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31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בסיס נתונים יחסי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600" dirty="0" smtClean="0"/>
              <a:t>הסטנדרט דה-פאקטו של בסיסי נתונים עד 2009</a:t>
            </a:r>
          </a:p>
          <a:p>
            <a:r>
              <a:rPr lang="he-IL" sz="3600" dirty="0" smtClean="0"/>
              <a:t>בימינו יש גם בסיסי נתונים מסוגים אחרים כמו </a:t>
            </a:r>
            <a:r>
              <a:rPr lang="en-US" sz="3600" dirty="0" smtClean="0"/>
              <a:t>Neo4J  </a:t>
            </a:r>
            <a:r>
              <a:rPr lang="he-IL" sz="3600" dirty="0" smtClean="0"/>
              <a:t> ו </a:t>
            </a:r>
            <a:r>
              <a:rPr lang="en-US" sz="3600" dirty="0" smtClean="0"/>
              <a:t>MongoDB</a:t>
            </a:r>
          </a:p>
          <a:p>
            <a:r>
              <a:rPr lang="he-IL" sz="3600" dirty="0" smtClean="0"/>
              <a:t>מבוסס על טבלאות עם מפתח </a:t>
            </a:r>
            <a:r>
              <a:rPr lang="he-IL" sz="3600" dirty="0" err="1" smtClean="0"/>
              <a:t>יחודי</a:t>
            </a:r>
            <a:r>
              <a:rPr lang="he-IL" sz="3600" dirty="0"/>
              <a:t> </a:t>
            </a:r>
            <a:r>
              <a:rPr lang="he-IL" sz="3600" dirty="0" smtClean="0"/>
              <a:t>שיש </a:t>
            </a:r>
            <a:r>
              <a:rPr lang="he-IL" sz="3600" dirty="0" err="1" smtClean="0"/>
              <a:t>בינהן</a:t>
            </a:r>
            <a:r>
              <a:rPr lang="he-IL" sz="3600" dirty="0" smtClean="0"/>
              <a:t> קשרים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20784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מה זה </a:t>
            </a:r>
            <a:r>
              <a:rPr lang="en-US" dirty="0" smtClean="0"/>
              <a:t>JDBC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כל </a:t>
            </a:r>
            <a:r>
              <a:rPr lang="en-US" sz="2800" dirty="0" smtClean="0"/>
              <a:t> Database </a:t>
            </a:r>
            <a:r>
              <a:rPr lang="he-IL" sz="2800" dirty="0" smtClean="0"/>
              <a:t>עובד </a:t>
            </a:r>
            <a:r>
              <a:rPr lang="he-IL" sz="2800" dirty="0"/>
              <a:t>קצת אחרת</a:t>
            </a:r>
            <a:r>
              <a:rPr lang="he-IL" sz="2800" dirty="0" smtClean="0"/>
              <a:t>.</a:t>
            </a:r>
          </a:p>
          <a:p>
            <a:r>
              <a:rPr lang="he-IL" sz="2800" dirty="0" smtClean="0"/>
              <a:t> </a:t>
            </a:r>
            <a:r>
              <a:rPr lang="he-IL" sz="2800" dirty="0"/>
              <a:t>כלומר לא ניתן לצפות כי </a:t>
            </a:r>
            <a:r>
              <a:rPr lang="en-US" sz="2800" dirty="0" smtClean="0"/>
              <a:t> MySQL </a:t>
            </a:r>
            <a:r>
              <a:rPr lang="he-IL" sz="2800" dirty="0" smtClean="0"/>
              <a:t> יעבוד </a:t>
            </a:r>
            <a:r>
              <a:rPr lang="he-IL" sz="2800" dirty="0"/>
              <a:t>עם אותו דרייבר של </a:t>
            </a:r>
            <a:r>
              <a:rPr lang="he-IL" sz="2800" dirty="0" smtClean="0"/>
              <a:t>ג'אווה </a:t>
            </a:r>
            <a:r>
              <a:rPr lang="he-IL" sz="2800" dirty="0" smtClean="0"/>
              <a:t>כמו </a:t>
            </a:r>
            <a:r>
              <a:rPr lang="en-US" sz="2800" dirty="0" err="1" smtClean="0"/>
              <a:t>JavaDB</a:t>
            </a:r>
            <a:endParaRPr lang="he-IL" sz="2800" dirty="0" smtClean="0"/>
          </a:p>
          <a:p>
            <a:r>
              <a:rPr lang="en-US" sz="2800" dirty="0" smtClean="0"/>
              <a:t>JDBC</a:t>
            </a:r>
            <a:r>
              <a:rPr lang="he-IL" sz="2800" dirty="0" smtClean="0"/>
              <a:t> מספק ממשק אחוד עבור במתכנתי ג'אווה</a:t>
            </a:r>
          </a:p>
          <a:p>
            <a:r>
              <a:rPr lang="he-IL" sz="2800" dirty="0" smtClean="0"/>
              <a:t>חברה שרוצה שה </a:t>
            </a:r>
            <a:r>
              <a:rPr lang="en-US" sz="2800" dirty="0" smtClean="0"/>
              <a:t>Database</a:t>
            </a:r>
            <a:r>
              <a:rPr lang="he-IL" sz="2800" dirty="0" smtClean="0"/>
              <a:t> שלה יתמוך ב ג'אווה צריכה ליצור עבורו </a:t>
            </a:r>
            <a:r>
              <a:rPr lang="en-US" sz="2800" dirty="0" err="1" smtClean="0"/>
              <a:t>Jdbc</a:t>
            </a:r>
            <a:r>
              <a:rPr lang="en-US" sz="2800" dirty="0" smtClean="0"/>
              <a:t> Driver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6745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התקנת </a:t>
            </a:r>
            <a:r>
              <a:rPr lang="en-US" dirty="0" smtClean="0"/>
              <a:t>MYSQL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MYSQL</a:t>
            </a:r>
            <a:r>
              <a:rPr lang="he-IL" sz="2800" dirty="0" smtClean="0"/>
              <a:t> זה אחד מה</a:t>
            </a:r>
            <a:r>
              <a:rPr lang="en-US" sz="2800" dirty="0" smtClean="0"/>
              <a:t>Database</a:t>
            </a:r>
            <a:r>
              <a:rPr lang="he-IL" sz="2800" dirty="0" smtClean="0"/>
              <a:t> ים </a:t>
            </a:r>
            <a:r>
              <a:rPr lang="he-IL" sz="2800" dirty="0" err="1" smtClean="0"/>
              <a:t>הפופלאריים</a:t>
            </a:r>
            <a:r>
              <a:rPr lang="he-IL" sz="2800" dirty="0" smtClean="0"/>
              <a:t> בעולם</a:t>
            </a:r>
          </a:p>
          <a:p>
            <a:r>
              <a:rPr lang="he-IL" sz="2800" dirty="0" smtClean="0"/>
              <a:t>אפשר להוריד את </a:t>
            </a:r>
            <a:r>
              <a:rPr lang="en-US" sz="2800" dirty="0" smtClean="0"/>
              <a:t>MYSQL</a:t>
            </a:r>
            <a:r>
              <a:rPr lang="he-IL" sz="2800" dirty="0" smtClean="0"/>
              <a:t> מהאתר הרשמי שלהם מהכתובת </a:t>
            </a:r>
            <a:r>
              <a:rPr lang="en-US" sz="2800" dirty="0">
                <a:hlinkClick r:id="rId2"/>
              </a:rPr>
              <a:t>https://dev.mysql.com/downloads/installer</a:t>
            </a:r>
            <a:r>
              <a:rPr lang="en-US" sz="2800" dirty="0" smtClean="0">
                <a:hlinkClick r:id="rId2"/>
              </a:rPr>
              <a:t>/</a:t>
            </a:r>
            <a:endParaRPr lang="he-IL" sz="2800" dirty="0" smtClean="0"/>
          </a:p>
          <a:p>
            <a:r>
              <a:rPr lang="he-IL" sz="2800" dirty="0" smtClean="0"/>
              <a:t>ההתקנה של </a:t>
            </a:r>
            <a:r>
              <a:rPr lang="en-US" sz="2800" dirty="0" smtClean="0"/>
              <a:t>MySQL</a:t>
            </a:r>
            <a:r>
              <a:rPr lang="he-IL" sz="2800" dirty="0" smtClean="0"/>
              <a:t> </a:t>
            </a:r>
            <a:r>
              <a:rPr lang="he-IL" sz="2800" dirty="0" smtClean="0"/>
              <a:t>מתקינה </a:t>
            </a:r>
            <a:r>
              <a:rPr lang="he-IL" sz="2800" dirty="0" smtClean="0"/>
              <a:t>לבד גם את ה </a:t>
            </a:r>
            <a:r>
              <a:rPr lang="en-US" sz="2800" dirty="0" smtClean="0"/>
              <a:t>Driver</a:t>
            </a:r>
            <a:r>
              <a:rPr lang="he-IL" sz="2800" dirty="0" smtClean="0"/>
              <a:t> של </a:t>
            </a:r>
            <a:r>
              <a:rPr lang="en-US" sz="2800" dirty="0" smtClean="0"/>
              <a:t>JDBC</a:t>
            </a:r>
            <a:endParaRPr lang="he-IL" sz="2800" dirty="0" smtClean="0"/>
          </a:p>
          <a:p>
            <a:r>
              <a:rPr lang="he-IL" sz="2800" dirty="0" smtClean="0"/>
              <a:t>שימו לב ל בהתקנה מותקן </a:t>
            </a:r>
            <a:r>
              <a:rPr lang="en-US" sz="2800" dirty="0" smtClean="0"/>
              <a:t>Connector/J</a:t>
            </a:r>
            <a:endParaRPr lang="he-IL" sz="2800" dirty="0" smtClean="0"/>
          </a:p>
          <a:p>
            <a:endParaRPr lang="en-US" dirty="0"/>
          </a:p>
          <a:p>
            <a:endParaRPr lang="he-IL" dirty="0" smtClean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79610"/>
            <a:ext cx="143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התקנת </a:t>
            </a:r>
            <a:r>
              <a:rPr lang="en-US" dirty="0" smtClean="0"/>
              <a:t>JDBC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9392" y="1944731"/>
            <a:ext cx="6492240" cy="4874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179610"/>
            <a:ext cx="143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r>
              <a:rPr lang="he-IL" sz="2800" dirty="0" smtClean="0"/>
              <a:t> זו סיבת עבודה </a:t>
            </a:r>
            <a:r>
              <a:rPr lang="he-IL" sz="2800" dirty="0" err="1" smtClean="0"/>
              <a:t>פופלארית</a:t>
            </a:r>
            <a:r>
              <a:rPr lang="he-IL" sz="2800" dirty="0" smtClean="0"/>
              <a:t> מאד ל </a:t>
            </a:r>
            <a:r>
              <a:rPr lang="en-US" sz="2800" dirty="0" smtClean="0"/>
              <a:t>JAVA</a:t>
            </a:r>
            <a:endParaRPr lang="he-IL" sz="2800" dirty="0" smtClean="0"/>
          </a:p>
          <a:p>
            <a:r>
              <a:rPr lang="he-IL" sz="2800" dirty="0" smtClean="0"/>
              <a:t>בין השאר </a:t>
            </a:r>
            <a:r>
              <a:rPr lang="en-US" sz="2800" dirty="0" smtClean="0"/>
              <a:t>ADNROID STUDIO </a:t>
            </a:r>
            <a:r>
              <a:rPr lang="en-US" sz="2800" dirty="0"/>
              <a:t>  </a:t>
            </a:r>
            <a:r>
              <a:rPr lang="he-IL" sz="2800" dirty="0" smtClean="0"/>
              <a:t> מבוסס עליה.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download.jetbrains.com/idea/ideaIC-15.0.1.exe</a:t>
            </a:r>
            <a:endParaRPr lang="en-US" sz="2800" dirty="0" smtClean="0"/>
          </a:p>
          <a:p>
            <a:endParaRPr lang="he-IL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10"/>
            <a:ext cx="620889" cy="6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6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הוספת ה</a:t>
            </a:r>
            <a:r>
              <a:rPr lang="en-US" dirty="0" smtClean="0"/>
              <a:t>Driver</a:t>
            </a:r>
            <a:r>
              <a:rPr lang="he-IL" dirty="0" smtClean="0"/>
              <a:t> לסביבה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668" y="1473201"/>
            <a:ext cx="10377874" cy="4622800"/>
          </a:xfrm>
          <a:prstGeom prst="rect">
            <a:avLst/>
          </a:prstGeom>
          <a:effectLst>
            <a:glow rad="127000">
              <a:schemeClr val="accent1"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721248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321</TotalTime>
  <Words>340</Words>
  <Application>Microsoft Office PowerPoint</Application>
  <PresentationFormat>Widescreen</PresentationFormat>
  <Paragraphs>79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Gisha</vt:lpstr>
      <vt:lpstr>Wingdings 3</vt:lpstr>
      <vt:lpstr>Wisp</vt:lpstr>
      <vt:lpstr>ג'אווה מתקדם - JDBC</vt:lpstr>
      <vt:lpstr>המצגת ו הקוד לדוגמה</vt:lpstr>
      <vt:lpstr>נושאי ההרצאה</vt:lpstr>
      <vt:lpstr>בסיס נתונים יחסי</vt:lpstr>
      <vt:lpstr>מה זה JDBC</vt:lpstr>
      <vt:lpstr>התקנת MYSQL</vt:lpstr>
      <vt:lpstr>התקנת JDBC</vt:lpstr>
      <vt:lpstr>IntelliJ IDEA</vt:lpstr>
      <vt:lpstr>הוספת הDriver לסביבה</vt:lpstr>
      <vt:lpstr>התחברות לשרת</vt:lpstr>
      <vt:lpstr>Statement ResultSet Select</vt:lpstr>
      <vt:lpstr>Insert Into – Execute.Update</vt:lpstr>
      <vt:lpstr>הזרקת SQL – SQL INJECTION</vt:lpstr>
      <vt:lpstr>Prepeard Statment</vt:lpstr>
      <vt:lpstr>הפניות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nahum litvin</dc:creator>
  <cp:lastModifiedBy>nahum litvin</cp:lastModifiedBy>
  <cp:revision>25</cp:revision>
  <dcterms:created xsi:type="dcterms:W3CDTF">2015-11-13T19:32:48Z</dcterms:created>
  <dcterms:modified xsi:type="dcterms:W3CDTF">2015-11-14T09:21:49Z</dcterms:modified>
</cp:coreProperties>
</file>