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77" r:id="rId2"/>
    <p:sldId id="279" r:id="rId3"/>
    <p:sldId id="480" r:id="rId4"/>
    <p:sldId id="412" r:id="rId5"/>
    <p:sldId id="416" r:id="rId6"/>
    <p:sldId id="413" r:id="rId7"/>
    <p:sldId id="414" r:id="rId8"/>
    <p:sldId id="415" r:id="rId9"/>
    <p:sldId id="417" r:id="rId10"/>
    <p:sldId id="418" r:id="rId11"/>
    <p:sldId id="419" r:id="rId12"/>
    <p:sldId id="420" r:id="rId13"/>
    <p:sldId id="421" r:id="rId14"/>
    <p:sldId id="422" r:id="rId15"/>
    <p:sldId id="423" r:id="rId16"/>
    <p:sldId id="479" r:id="rId17"/>
    <p:sldId id="427" r:id="rId18"/>
    <p:sldId id="426" r:id="rId19"/>
    <p:sldId id="481" r:id="rId20"/>
    <p:sldId id="428" r:id="rId21"/>
    <p:sldId id="429" r:id="rId22"/>
    <p:sldId id="430" r:id="rId23"/>
    <p:sldId id="431" r:id="rId24"/>
    <p:sldId id="432" r:id="rId25"/>
    <p:sldId id="433" r:id="rId26"/>
    <p:sldId id="435" r:id="rId27"/>
    <p:sldId id="434" r:id="rId28"/>
    <p:sldId id="487" r:id="rId29"/>
    <p:sldId id="486" r:id="rId30"/>
    <p:sldId id="488" r:id="rId31"/>
    <p:sldId id="489" r:id="rId32"/>
    <p:sldId id="482" r:id="rId33"/>
    <p:sldId id="440" r:id="rId34"/>
    <p:sldId id="424" r:id="rId35"/>
    <p:sldId id="425" r:id="rId36"/>
    <p:sldId id="437" r:id="rId37"/>
    <p:sldId id="439" r:id="rId38"/>
    <p:sldId id="483" r:id="rId39"/>
    <p:sldId id="442" r:id="rId40"/>
    <p:sldId id="443" r:id="rId41"/>
    <p:sldId id="444" r:id="rId42"/>
    <p:sldId id="445" r:id="rId43"/>
    <p:sldId id="446" r:id="rId44"/>
    <p:sldId id="490" r:id="rId45"/>
    <p:sldId id="491" r:id="rId46"/>
    <p:sldId id="492" r:id="rId47"/>
    <p:sldId id="447" r:id="rId48"/>
    <p:sldId id="448" r:id="rId49"/>
    <p:sldId id="449" r:id="rId50"/>
    <p:sldId id="484" r:id="rId51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5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0F297C3-9C17-4D83-8D06-073FE7156636}" type="datetimeFigureOut">
              <a:rPr lang="en-SG" smtClean="0"/>
              <a:t>29/6/25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20944AB-9450-45DE-8E02-6649B9843C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735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SG" altLang="en-US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804763" indent="-309524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238098" indent="-247620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733337" indent="-247620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228576" indent="-247620" defTabSz="944050" eaLnBrk="0" hangingPunct="0"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723815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3219054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714293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4209532" indent="-247620" defTabSz="94405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82BE9358-62D1-4C72-8487-3415FE5B8C84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77980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1" y="1"/>
            <a:ext cx="9144000" cy="4953239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1" y="6604318"/>
            <a:ext cx="9144000" cy="253682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pic>
        <p:nvPicPr>
          <p:cNvPr id="5" name="Picture 1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047" y="5198322"/>
            <a:ext cx="2317815" cy="11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9069" y="1375900"/>
            <a:ext cx="8098767" cy="1582285"/>
          </a:xfrm>
        </p:spPr>
        <p:txBody>
          <a:bodyPr/>
          <a:lstStyle>
            <a:lvl1pPr algn="ctr">
              <a:defRPr sz="4063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994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574199-541A-442D-BD63-BB275F057B6F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03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067" y="825540"/>
            <a:ext cx="1941760" cy="53989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0499" y="825540"/>
            <a:ext cx="5692301" cy="53989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84C3F7-6313-43B9-8FA0-AEEB61BF0DA5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05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99" y="569904"/>
            <a:ext cx="6518763" cy="11437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421092-8A9E-4509-949B-F11F09B532FB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10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084" y="4407180"/>
            <a:ext cx="7772757" cy="1361567"/>
          </a:xfrm>
        </p:spPr>
        <p:txBody>
          <a:bodyPr anchor="t"/>
          <a:lstStyle>
            <a:lvl1pPr algn="l">
              <a:defRPr sz="2708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084" y="2906589"/>
            <a:ext cx="7772757" cy="1500591"/>
          </a:xfrm>
        </p:spPr>
        <p:txBody>
          <a:bodyPr anchor="b"/>
          <a:lstStyle>
            <a:lvl1pPr marL="0" indent="0">
              <a:buNone/>
              <a:defRPr sz="1355"/>
            </a:lvl1pPr>
            <a:lvl2pPr marL="309570" indent="0">
              <a:buNone/>
              <a:defRPr sz="1219"/>
            </a:lvl2pPr>
            <a:lvl3pPr marL="619140" indent="0">
              <a:buNone/>
              <a:defRPr sz="1083"/>
            </a:lvl3pPr>
            <a:lvl4pPr marL="928710" indent="0">
              <a:buNone/>
              <a:defRPr sz="948"/>
            </a:lvl4pPr>
            <a:lvl5pPr marL="1238281" indent="0">
              <a:buNone/>
              <a:defRPr sz="948"/>
            </a:lvl5pPr>
            <a:lvl6pPr marL="1547851" indent="0">
              <a:buNone/>
              <a:defRPr sz="948"/>
            </a:lvl6pPr>
            <a:lvl7pPr marL="1857421" indent="0">
              <a:buNone/>
              <a:defRPr sz="948"/>
            </a:lvl7pPr>
            <a:lvl8pPr marL="2166991" indent="0">
              <a:buNone/>
              <a:defRPr sz="948"/>
            </a:lvl8pPr>
            <a:lvl9pPr marL="2476561" indent="0">
              <a:buNone/>
              <a:defRPr sz="9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E3A226-6E30-4DE6-9E8C-249C8EDEBBA8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11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499" y="554982"/>
            <a:ext cx="6518763" cy="11437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501" y="1980723"/>
            <a:ext cx="3816314" cy="4243791"/>
          </a:xfrm>
        </p:spPr>
        <p:txBody>
          <a:bodyPr/>
          <a:lstStyle>
            <a:lvl1pPr>
              <a:defRPr sz="1896"/>
            </a:lvl1pPr>
            <a:lvl2pPr>
              <a:defRPr sz="1625"/>
            </a:lvl2pPr>
            <a:lvl3pPr>
              <a:defRPr sz="1355"/>
            </a:lvl3pPr>
            <a:lvl4pPr>
              <a:defRPr sz="121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4082" y="1980723"/>
            <a:ext cx="3817745" cy="4243791"/>
          </a:xfrm>
        </p:spPr>
        <p:txBody>
          <a:bodyPr/>
          <a:lstStyle>
            <a:lvl1pPr>
              <a:defRPr sz="1896"/>
            </a:lvl1pPr>
            <a:lvl2pPr>
              <a:defRPr sz="1625"/>
            </a:lvl2pPr>
            <a:lvl3pPr>
              <a:defRPr sz="1355"/>
            </a:lvl3pPr>
            <a:lvl4pPr>
              <a:defRPr sz="121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8A561D-031E-4C46-8BE8-07B563279054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46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58" y="275180"/>
            <a:ext cx="8228885" cy="114228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558" y="1534989"/>
            <a:ext cx="4039375" cy="639220"/>
          </a:xfrm>
        </p:spPr>
        <p:txBody>
          <a:bodyPr anchor="b"/>
          <a:lstStyle>
            <a:lvl1pPr marL="0" indent="0">
              <a:buNone/>
              <a:defRPr sz="1625" b="1"/>
            </a:lvl1pPr>
            <a:lvl2pPr marL="309570" indent="0">
              <a:buNone/>
              <a:defRPr sz="1355" b="1"/>
            </a:lvl2pPr>
            <a:lvl3pPr marL="619140" indent="0">
              <a:buNone/>
              <a:defRPr sz="1219" b="1"/>
            </a:lvl3pPr>
            <a:lvl4pPr marL="928710" indent="0">
              <a:buNone/>
              <a:defRPr sz="1083" b="1"/>
            </a:lvl4pPr>
            <a:lvl5pPr marL="1238281" indent="0">
              <a:buNone/>
              <a:defRPr sz="1083" b="1"/>
            </a:lvl5pPr>
            <a:lvl6pPr marL="1547851" indent="0">
              <a:buNone/>
              <a:defRPr sz="1083" b="1"/>
            </a:lvl6pPr>
            <a:lvl7pPr marL="1857421" indent="0">
              <a:buNone/>
              <a:defRPr sz="1083" b="1"/>
            </a:lvl7pPr>
            <a:lvl8pPr marL="2166991" indent="0">
              <a:buNone/>
              <a:defRPr sz="1083" b="1"/>
            </a:lvl8pPr>
            <a:lvl9pPr marL="2476561" indent="0">
              <a:buNone/>
              <a:defRPr sz="10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558" y="2174210"/>
            <a:ext cx="4039375" cy="3951411"/>
          </a:xfrm>
        </p:spPr>
        <p:txBody>
          <a:bodyPr/>
          <a:lstStyle>
            <a:lvl1pPr>
              <a:defRPr sz="1625"/>
            </a:lvl1pPr>
            <a:lvl2pPr>
              <a:defRPr sz="1355"/>
            </a:lvl2pPr>
            <a:lvl3pPr>
              <a:defRPr sz="1219"/>
            </a:lvl3pPr>
            <a:lvl4pPr>
              <a:defRPr sz="1083"/>
            </a:lvl4pPr>
            <a:lvl5pPr>
              <a:defRPr sz="1083"/>
            </a:lvl5pPr>
            <a:lvl6pPr>
              <a:defRPr sz="1083"/>
            </a:lvl6pPr>
            <a:lvl7pPr>
              <a:defRPr sz="1083"/>
            </a:lvl7pPr>
            <a:lvl8pPr>
              <a:defRPr sz="1083"/>
            </a:lvl8pPr>
            <a:lvl9pPr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39" y="1534989"/>
            <a:ext cx="4040804" cy="639220"/>
          </a:xfrm>
        </p:spPr>
        <p:txBody>
          <a:bodyPr anchor="b"/>
          <a:lstStyle>
            <a:lvl1pPr marL="0" indent="0">
              <a:buNone/>
              <a:defRPr sz="1625" b="1"/>
            </a:lvl1pPr>
            <a:lvl2pPr marL="309570" indent="0">
              <a:buNone/>
              <a:defRPr sz="1355" b="1"/>
            </a:lvl2pPr>
            <a:lvl3pPr marL="619140" indent="0">
              <a:buNone/>
              <a:defRPr sz="1219" b="1"/>
            </a:lvl3pPr>
            <a:lvl4pPr marL="928710" indent="0">
              <a:buNone/>
              <a:defRPr sz="1083" b="1"/>
            </a:lvl4pPr>
            <a:lvl5pPr marL="1238281" indent="0">
              <a:buNone/>
              <a:defRPr sz="1083" b="1"/>
            </a:lvl5pPr>
            <a:lvl6pPr marL="1547851" indent="0">
              <a:buNone/>
              <a:defRPr sz="1083" b="1"/>
            </a:lvl6pPr>
            <a:lvl7pPr marL="1857421" indent="0">
              <a:buNone/>
              <a:defRPr sz="1083" b="1"/>
            </a:lvl7pPr>
            <a:lvl8pPr marL="2166991" indent="0">
              <a:buNone/>
              <a:defRPr sz="1083" b="1"/>
            </a:lvl8pPr>
            <a:lvl9pPr marL="2476561" indent="0">
              <a:buNone/>
              <a:defRPr sz="10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39" y="2174210"/>
            <a:ext cx="4040804" cy="3951411"/>
          </a:xfrm>
        </p:spPr>
        <p:txBody>
          <a:bodyPr/>
          <a:lstStyle>
            <a:lvl1pPr>
              <a:defRPr sz="1625"/>
            </a:lvl1pPr>
            <a:lvl2pPr>
              <a:defRPr sz="1355"/>
            </a:lvl2pPr>
            <a:lvl3pPr>
              <a:defRPr sz="1219"/>
            </a:lvl3pPr>
            <a:lvl4pPr>
              <a:defRPr sz="1083"/>
            </a:lvl4pPr>
            <a:lvl5pPr>
              <a:defRPr sz="1083"/>
            </a:lvl5pPr>
            <a:lvl6pPr>
              <a:defRPr sz="1083"/>
            </a:lvl6pPr>
            <a:lvl7pPr>
              <a:defRPr sz="1083"/>
            </a:lvl7pPr>
            <a:lvl8pPr>
              <a:defRPr sz="1083"/>
            </a:lvl8pPr>
            <a:lvl9pPr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EB8533-CE85-4DBF-AEA3-5156B892FCBE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8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A4D5B0-F94C-4A30-AD62-A23380D72EE3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35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699C9E-2E8D-4D3C-ABF9-CB5FFE5481EB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78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557" y="273749"/>
            <a:ext cx="3008441" cy="1160915"/>
          </a:xfrm>
        </p:spPr>
        <p:txBody>
          <a:bodyPr anchor="b"/>
          <a:lstStyle>
            <a:lvl1pPr algn="l">
              <a:defRPr sz="1355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668" y="273748"/>
            <a:ext cx="5111775" cy="5851873"/>
          </a:xfrm>
        </p:spPr>
        <p:txBody>
          <a:bodyPr/>
          <a:lstStyle>
            <a:lvl1pPr>
              <a:defRPr sz="2167"/>
            </a:lvl1pPr>
            <a:lvl2pPr>
              <a:defRPr sz="1896"/>
            </a:lvl2pPr>
            <a:lvl3pPr>
              <a:defRPr sz="1625"/>
            </a:lvl3pPr>
            <a:lvl4pPr>
              <a:defRPr sz="1355"/>
            </a:lvl4pPr>
            <a:lvl5pPr>
              <a:defRPr sz="1355"/>
            </a:lvl5pPr>
            <a:lvl6pPr>
              <a:defRPr sz="1355"/>
            </a:lvl6pPr>
            <a:lvl7pPr>
              <a:defRPr sz="1355"/>
            </a:lvl7pPr>
            <a:lvl8pPr>
              <a:defRPr sz="1355"/>
            </a:lvl8pPr>
            <a:lvl9pPr>
              <a:defRPr sz="13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557" y="1434664"/>
            <a:ext cx="3008441" cy="4690957"/>
          </a:xfrm>
        </p:spPr>
        <p:txBody>
          <a:bodyPr/>
          <a:lstStyle>
            <a:lvl1pPr marL="0" indent="0">
              <a:buNone/>
              <a:defRPr sz="948"/>
            </a:lvl1pPr>
            <a:lvl2pPr marL="309570" indent="0">
              <a:buNone/>
              <a:defRPr sz="812"/>
            </a:lvl2pPr>
            <a:lvl3pPr marL="619140" indent="0">
              <a:buNone/>
              <a:defRPr sz="677"/>
            </a:lvl3pPr>
            <a:lvl4pPr marL="928710" indent="0">
              <a:buNone/>
              <a:defRPr sz="610"/>
            </a:lvl4pPr>
            <a:lvl5pPr marL="1238281" indent="0">
              <a:buNone/>
              <a:defRPr sz="610"/>
            </a:lvl5pPr>
            <a:lvl6pPr marL="1547851" indent="0">
              <a:buNone/>
              <a:defRPr sz="610"/>
            </a:lvl6pPr>
            <a:lvl7pPr marL="1857421" indent="0">
              <a:buNone/>
              <a:defRPr sz="610"/>
            </a:lvl7pPr>
            <a:lvl8pPr marL="2166991" indent="0">
              <a:buNone/>
              <a:defRPr sz="610"/>
            </a:lvl8pPr>
            <a:lvl9pPr marL="2476561" indent="0">
              <a:buNone/>
              <a:defRPr sz="6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CB0E37-8CB9-480C-9AFF-44A8B18EB558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97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625" y="4801317"/>
            <a:ext cx="5486399" cy="566126"/>
          </a:xfrm>
        </p:spPr>
        <p:txBody>
          <a:bodyPr anchor="b"/>
          <a:lstStyle>
            <a:lvl1pPr algn="l">
              <a:defRPr sz="1355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625" y="613422"/>
            <a:ext cx="5486399" cy="4114800"/>
          </a:xfrm>
        </p:spPr>
        <p:txBody>
          <a:bodyPr/>
          <a:lstStyle>
            <a:lvl1pPr marL="0" indent="0">
              <a:buNone/>
              <a:defRPr sz="2167"/>
            </a:lvl1pPr>
            <a:lvl2pPr marL="309570" indent="0">
              <a:buNone/>
              <a:defRPr sz="1896"/>
            </a:lvl2pPr>
            <a:lvl3pPr marL="619140" indent="0">
              <a:buNone/>
              <a:defRPr sz="1625"/>
            </a:lvl3pPr>
            <a:lvl4pPr marL="928710" indent="0">
              <a:buNone/>
              <a:defRPr sz="1355"/>
            </a:lvl4pPr>
            <a:lvl5pPr marL="1238281" indent="0">
              <a:buNone/>
              <a:defRPr sz="1355"/>
            </a:lvl5pPr>
            <a:lvl6pPr marL="1547851" indent="0">
              <a:buNone/>
              <a:defRPr sz="1355"/>
            </a:lvl6pPr>
            <a:lvl7pPr marL="1857421" indent="0">
              <a:buNone/>
              <a:defRPr sz="1355"/>
            </a:lvl7pPr>
            <a:lvl8pPr marL="2166991" indent="0">
              <a:buNone/>
              <a:defRPr sz="1355"/>
            </a:lvl8pPr>
            <a:lvl9pPr marL="2476561" indent="0">
              <a:buNone/>
              <a:defRPr sz="1355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625" y="5367443"/>
            <a:ext cx="5486399" cy="805475"/>
          </a:xfrm>
        </p:spPr>
        <p:txBody>
          <a:bodyPr/>
          <a:lstStyle>
            <a:lvl1pPr marL="0" indent="0">
              <a:buNone/>
              <a:defRPr sz="948"/>
            </a:lvl1pPr>
            <a:lvl2pPr marL="309570" indent="0">
              <a:buNone/>
              <a:defRPr sz="812"/>
            </a:lvl2pPr>
            <a:lvl3pPr marL="619140" indent="0">
              <a:buNone/>
              <a:defRPr sz="677"/>
            </a:lvl3pPr>
            <a:lvl4pPr marL="928710" indent="0">
              <a:buNone/>
              <a:defRPr sz="610"/>
            </a:lvl4pPr>
            <a:lvl5pPr marL="1238281" indent="0">
              <a:buNone/>
              <a:defRPr sz="610"/>
            </a:lvl5pPr>
            <a:lvl6pPr marL="1547851" indent="0">
              <a:buNone/>
              <a:defRPr sz="610"/>
            </a:lvl6pPr>
            <a:lvl7pPr marL="1857421" indent="0">
              <a:buNone/>
              <a:defRPr sz="610"/>
            </a:lvl7pPr>
            <a:lvl8pPr marL="2166991" indent="0">
              <a:buNone/>
              <a:defRPr sz="610"/>
            </a:lvl8pPr>
            <a:lvl9pPr marL="2476561" indent="0">
              <a:buNone/>
              <a:defRPr sz="6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EA0026-3E0A-467C-A77C-0D95BD348815}" type="slidenum">
              <a:rPr lang="en-GB" altLang="en-US"/>
              <a:pPr/>
              <a:t>‹#›</a:t>
            </a:fld>
            <a:endParaRPr lang="en-GB" altLang="en-US" sz="108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55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0499" y="554982"/>
            <a:ext cx="6518763" cy="1143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0500" y="1818969"/>
            <a:ext cx="7771328" cy="4405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text styles</a:t>
            </a:r>
          </a:p>
          <a:p>
            <a:pPr lvl="1"/>
            <a:r>
              <a:rPr lang="en-GB" altLang="en-US" dirty="0"/>
              <a:t>Second level</a:t>
            </a:r>
          </a:p>
          <a:p>
            <a:pPr lvl="2"/>
            <a:r>
              <a:rPr lang="en-GB" altLang="en-US" dirty="0"/>
              <a:t>Third level</a:t>
            </a:r>
          </a:p>
          <a:p>
            <a:pPr lvl="3"/>
            <a:r>
              <a:rPr lang="en-GB" altLang="en-US" dirty="0"/>
              <a:t>Fourth level</a:t>
            </a:r>
          </a:p>
          <a:p>
            <a:pPr lvl="4"/>
            <a:r>
              <a:rPr lang="en-GB" alt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0499" y="6334872"/>
            <a:ext cx="19045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677">
                <a:solidFill>
                  <a:srgbClr val="003399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1995" y="6334872"/>
            <a:ext cx="190458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84" tIns="50691" rIns="101384" bIns="5069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677">
                <a:solidFill>
                  <a:srgbClr val="003399"/>
                </a:solidFill>
              </a:defRPr>
            </a:lvl1pPr>
          </a:lstStyle>
          <a:p>
            <a:fld id="{7DD0F54A-7FC4-4DC8-816F-141A28D7A639}" type="slidenum">
              <a:rPr lang="en-GB" altLang="en-US"/>
              <a:pPr/>
              <a:t>‹#›</a:t>
            </a:fld>
            <a:endParaRPr lang="en-GB" altLang="en-US" sz="1083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" y="6601452"/>
            <a:ext cx="9144000" cy="253682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1" y="0"/>
            <a:ext cx="9144000" cy="253682"/>
          </a:xfrm>
          <a:prstGeom prst="rect">
            <a:avLst/>
          </a:pr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1625"/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550500" y="323910"/>
            <a:ext cx="6520193" cy="24853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15" dirty="0">
                <a:solidFill>
                  <a:srgbClr val="003399"/>
                </a:solidFill>
                <a:latin typeface="Times New Roman" panose="02020603050405020304" pitchFamily="18" charset="0"/>
              </a:rPr>
              <a:t>SWS3009A/B</a:t>
            </a:r>
            <a:r>
              <a:rPr lang="en-US" altLang="en-US" sz="1015" baseline="0" dirty="0">
                <a:solidFill>
                  <a:srgbClr val="003399"/>
                </a:solidFill>
                <a:latin typeface="Times New Roman" panose="02020603050405020304" pitchFamily="18" charset="0"/>
              </a:rPr>
              <a:t>  Lecture 4  Backend Communications</a:t>
            </a:r>
            <a:r>
              <a:rPr lang="en-US" altLang="en-US" sz="1015" dirty="0">
                <a:solidFill>
                  <a:srgbClr val="003399"/>
                </a:solidFill>
                <a:latin typeface="Times New Roman" panose="02020603050405020304" pitchFamily="18" charset="0"/>
              </a:rPr>
              <a:t>			Page: </a:t>
            </a:r>
            <a:fld id="{49A9A4C6-A24E-4FBB-A733-87BDEC242BCE}" type="slidenum">
              <a:rPr lang="en-US" altLang="en-US" sz="1015">
                <a:solidFill>
                  <a:srgbClr val="003399"/>
                </a:solidFill>
                <a:latin typeface="Times New Roman" panose="02020603050405020304" pitchFamily="18" charset="0"/>
              </a:rPr>
              <a:pPr>
                <a:spcBef>
                  <a:spcPct val="50000"/>
                </a:spcBef>
              </a:pPr>
              <a:t>‹#›</a:t>
            </a:fld>
            <a:endParaRPr lang="en-GB" altLang="en-US" sz="1015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033" name="Picture 15" descr="full colou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880" y="374074"/>
            <a:ext cx="1038083" cy="66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93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+mj-lt"/>
          <a:ea typeface="+mj-ea"/>
          <a:cs typeface="+mj-cs"/>
        </a:defRPr>
      </a:lvl1pPr>
      <a:lvl2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2pPr>
      <a:lvl3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3pPr>
      <a:lvl4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4pPr>
      <a:lvl5pPr algn="l" defTabSz="686859" rtl="0" eaLnBrk="0" fontAlgn="base" hangingPunct="0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5pPr>
      <a:lvl6pPr marL="30957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6pPr>
      <a:lvl7pPr marL="61914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7pPr>
      <a:lvl8pPr marL="928710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8pPr>
      <a:lvl9pPr marL="1238281" algn="l" defTabSz="686859" rtl="0" fontAlgn="base">
        <a:spcBef>
          <a:spcPct val="0"/>
        </a:spcBef>
        <a:spcAft>
          <a:spcPct val="0"/>
        </a:spcAft>
        <a:defRPr sz="2370">
          <a:solidFill>
            <a:schemeClr val="tx1"/>
          </a:solidFill>
          <a:latin typeface="Times New Roman" pitchFamily="18" charset="0"/>
        </a:defRPr>
      </a:lvl9pPr>
    </p:titleStyle>
    <p:bodyStyle>
      <a:lvl1pPr marL="232178" indent="-232178" algn="l" defTabSz="686859" rtl="0" eaLnBrk="0" fontAlgn="base" hangingPunct="0">
        <a:spcBef>
          <a:spcPct val="20000"/>
        </a:spcBef>
        <a:spcAft>
          <a:spcPct val="0"/>
        </a:spcAft>
        <a:buChar char="•"/>
        <a:defRPr sz="1693" b="1">
          <a:solidFill>
            <a:srgbClr val="003399"/>
          </a:solidFill>
          <a:latin typeface="+mn-lt"/>
          <a:ea typeface="+mn-ea"/>
          <a:cs typeface="+mn-cs"/>
        </a:defRPr>
      </a:lvl1pPr>
      <a:lvl2pPr marL="253676" indent="4300" algn="l" defTabSz="686859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760">
          <a:solidFill>
            <a:srgbClr val="003399"/>
          </a:solidFill>
          <a:latin typeface="+mn-lt"/>
        </a:defRPr>
      </a:lvl2pPr>
      <a:lvl3pPr marL="511651" indent="107490" algn="l" defTabSz="686859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1490" b="1">
          <a:solidFill>
            <a:srgbClr val="FF6600"/>
          </a:solidFill>
          <a:latin typeface="+mn-lt"/>
        </a:defRPr>
      </a:lvl3pPr>
      <a:lvl4pPr marL="773925" indent="4300" algn="l" defTabSz="686859" rtl="0" eaLnBrk="0" fontAlgn="base" hangingPunct="0">
        <a:spcBef>
          <a:spcPct val="20000"/>
        </a:spcBef>
        <a:spcAft>
          <a:spcPct val="0"/>
        </a:spcAft>
        <a:buChar char="–"/>
        <a:defRPr sz="1490" i="1">
          <a:solidFill>
            <a:srgbClr val="003399"/>
          </a:solidFill>
          <a:latin typeface="+mn-lt"/>
        </a:defRPr>
      </a:lvl4pPr>
      <a:lvl5pPr marL="1031900" indent="206380" algn="l" defTabSz="686859" rtl="0" eaLnBrk="0" fontAlgn="base" hangingPunct="0">
        <a:spcBef>
          <a:spcPct val="20000"/>
        </a:spcBef>
        <a:spcAft>
          <a:spcPct val="0"/>
        </a:spcAft>
        <a:buChar char="»"/>
        <a:defRPr sz="1355">
          <a:solidFill>
            <a:srgbClr val="003399"/>
          </a:solidFill>
          <a:latin typeface="+mn-lt"/>
        </a:defRPr>
      </a:lvl5pPr>
      <a:lvl6pPr marL="1341470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6pPr>
      <a:lvl7pPr marL="165104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7pPr>
      <a:lvl8pPr marL="196061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8pPr>
      <a:lvl9pPr marL="2270181" algn="l" defTabSz="686859" rtl="0" fontAlgn="base">
        <a:spcBef>
          <a:spcPct val="20000"/>
        </a:spcBef>
        <a:spcAft>
          <a:spcPct val="0"/>
        </a:spcAft>
        <a:defRPr sz="1355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1pPr>
      <a:lvl2pPr marL="30957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2pPr>
      <a:lvl3pPr marL="61914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3pPr>
      <a:lvl4pPr marL="928710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4pPr>
      <a:lvl5pPr marL="123828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5pPr>
      <a:lvl6pPr marL="154785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6pPr>
      <a:lvl7pPr marL="185742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7pPr>
      <a:lvl8pPr marL="216699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8pPr>
      <a:lvl9pPr marL="2476561" algn="l" defTabSz="619140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lintan@nus.edu.s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ocalhost:5001/get_chai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jinja.palletsprojects.com/en/3.1.x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lask.palletsprojects.com/en/stable/" TargetMode="External"/><Relationship Id="rId2" Type="http://schemas.openxmlformats.org/officeDocument/2006/relationships/hyperlink" Target="https://blog.miguelgrinberg.com/post/the-flask-mega-tutorial-part-i-hello-worl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windows/wsl/instal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installation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facebook.com:443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7"/>
          <p:cNvSpPr>
            <a:spLocks noChangeArrowheads="1"/>
          </p:cNvSpPr>
          <p:nvPr/>
        </p:nvSpPr>
        <p:spPr bwMode="auto">
          <a:xfrm>
            <a:off x="1" y="8043"/>
            <a:ext cx="9144000" cy="4941621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2162"/>
          </a:p>
        </p:txBody>
      </p:sp>
      <p:sp>
        <p:nvSpPr>
          <p:cNvPr id="13315" name="Text Box 18"/>
          <p:cNvSpPr txBox="1">
            <a:spLocks noChangeArrowheads="1"/>
          </p:cNvSpPr>
          <p:nvPr/>
        </p:nvSpPr>
        <p:spPr bwMode="auto">
          <a:xfrm>
            <a:off x="713505" y="251120"/>
            <a:ext cx="7728431" cy="4874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</a:rPr>
              <a:t>SWS3009A/B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</a:rPr>
              <a:t>Lecture 4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</a:rPr>
              <a:t>Backend Communications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4323" dirty="0">
                <a:solidFill>
                  <a:schemeClr val="bg1"/>
                </a:solidFill>
                <a:latin typeface="Times New Roman" panose="02020603050405020304" pitchFamily="18" charset="0"/>
                <a:hlinkClick r:id="rId3"/>
              </a:rPr>
              <a:t>colintan@nus.edu.sg</a:t>
            </a:r>
            <a:endParaRPr lang="en-US" altLang="en-US" sz="4323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50000"/>
              </a:spcBef>
            </a:pPr>
            <a:endParaRPr lang="en-GB" altLang="en-US" sz="4864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6" name="Rectangle 19"/>
          <p:cNvSpPr>
            <a:spLocks noChangeArrowheads="1"/>
          </p:cNvSpPr>
          <p:nvPr/>
        </p:nvSpPr>
        <p:spPr bwMode="auto">
          <a:xfrm>
            <a:off x="1" y="6596870"/>
            <a:ext cx="9144000" cy="2530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SG" altLang="en-US" sz="2162"/>
          </a:p>
        </p:txBody>
      </p:sp>
      <p:pic>
        <p:nvPicPr>
          <p:cNvPr id="13317" name="Picture 22" descr="full colou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976" y="5115528"/>
            <a:ext cx="2140511" cy="137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04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66" y="1229710"/>
            <a:ext cx="4699022" cy="51563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188" y="1240220"/>
            <a:ext cx="4218849" cy="48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90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Documents have types:</a:t>
            </a:r>
          </a:p>
          <a:p>
            <a:pPr lvl="1"/>
            <a:r>
              <a:rPr lang="en-US" dirty="0"/>
              <a:t>Multipurpose Internet Mail Extension (MIME) types:</a:t>
            </a:r>
          </a:p>
          <a:p>
            <a:pPr lvl="2"/>
            <a:r>
              <a:rPr lang="en-US" dirty="0"/>
              <a:t>Extensible. Can define new MIME types.</a:t>
            </a:r>
          </a:p>
          <a:p>
            <a:pPr lvl="2"/>
            <a:r>
              <a:rPr lang="en-US" dirty="0"/>
              <a:t>Common MIME types:</a:t>
            </a:r>
          </a:p>
          <a:p>
            <a:pPr lvl="3"/>
            <a:r>
              <a:rPr lang="en-US" dirty="0"/>
              <a:t>application/pdf</a:t>
            </a:r>
          </a:p>
          <a:p>
            <a:pPr lvl="3"/>
            <a:r>
              <a:rPr lang="en-US" dirty="0"/>
              <a:t>application/</a:t>
            </a:r>
            <a:r>
              <a:rPr lang="en-US" dirty="0" err="1"/>
              <a:t>json</a:t>
            </a:r>
            <a:endParaRPr lang="en-US" dirty="0"/>
          </a:p>
          <a:p>
            <a:pPr lvl="3"/>
            <a:r>
              <a:rPr lang="en-US" dirty="0"/>
              <a:t>image/gif</a:t>
            </a:r>
          </a:p>
          <a:p>
            <a:pPr lvl="3"/>
            <a:r>
              <a:rPr lang="en-US" dirty="0"/>
              <a:t>image/jpg</a:t>
            </a:r>
          </a:p>
          <a:p>
            <a:pPr lvl="3"/>
            <a:r>
              <a:rPr lang="en-US" dirty="0"/>
              <a:t>text/html</a:t>
            </a:r>
          </a:p>
          <a:p>
            <a:pPr lvl="3"/>
            <a:r>
              <a:rPr lang="en-US" dirty="0"/>
              <a:t>test/plain</a:t>
            </a:r>
          </a:p>
          <a:p>
            <a:pPr lvl="3"/>
            <a:r>
              <a:rPr lang="en-US" dirty="0"/>
              <a:t>video/mpeg</a:t>
            </a:r>
          </a:p>
          <a:p>
            <a:pPr lvl="2"/>
            <a:r>
              <a:rPr lang="en-US" dirty="0"/>
              <a:t>Browser will prompt if it sees an unexpected MIME type.</a:t>
            </a:r>
          </a:p>
          <a:p>
            <a:pPr lvl="1"/>
            <a:r>
              <a:rPr lang="en-US" dirty="0"/>
              <a:t>When you request for a document using GET or POST, you would specify the expected document type in the header. For example:</a:t>
            </a:r>
          </a:p>
          <a:p>
            <a:pPr lvl="2"/>
            <a:r>
              <a:rPr lang="en-US" dirty="0"/>
              <a:t>‘Content-Type: application/</a:t>
            </a:r>
            <a:r>
              <a:rPr lang="en-US" dirty="0" err="1"/>
              <a:t>json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560968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HTTP Server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several frameworks for you to create HTTP servers:</a:t>
            </a:r>
          </a:p>
          <a:p>
            <a:pPr lvl="1"/>
            <a:r>
              <a:rPr lang="en-US" dirty="0" err="1"/>
              <a:t>http.server</a:t>
            </a:r>
            <a:r>
              <a:rPr lang="en-US" dirty="0"/>
              <a:t> within the Python library itself.</a:t>
            </a:r>
          </a:p>
          <a:p>
            <a:pPr lvl="1"/>
            <a:r>
              <a:rPr lang="en-US" dirty="0"/>
              <a:t>Flask, a very nice framework.</a:t>
            </a:r>
          </a:p>
          <a:p>
            <a:pPr lvl="1"/>
            <a:r>
              <a:rPr lang="en-US" dirty="0"/>
              <a:t>Django, another popular framework.</a:t>
            </a:r>
          </a:p>
          <a:p>
            <a:r>
              <a:rPr lang="en-US" dirty="0"/>
              <a:t>Flask and Django are full-stack frameworks: </a:t>
            </a:r>
          </a:p>
          <a:p>
            <a:pPr lvl="1"/>
            <a:r>
              <a:rPr lang="en-US" dirty="0"/>
              <a:t>Provides not just HTTP, but also a way of incorporating HTML files.</a:t>
            </a:r>
          </a:p>
          <a:p>
            <a:r>
              <a:rPr lang="en-US" dirty="0"/>
              <a:t>Installing Flask:</a:t>
            </a:r>
          </a:p>
          <a:p>
            <a:pPr lvl="1"/>
            <a:r>
              <a:rPr lang="en-US" dirty="0"/>
              <a:t>pip3 install flask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79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Flask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55" y="1365688"/>
            <a:ext cx="680085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80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Flask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Endpoints (e.g. /</a:t>
            </a:r>
            <a:r>
              <a:rPr lang="en-US" dirty="0" err="1"/>
              <a:t>get_chain</a:t>
            </a:r>
            <a:r>
              <a:rPr lang="en-US" dirty="0"/>
              <a:t> in </a:t>
            </a:r>
            <a:r>
              <a:rPr lang="en-US" dirty="0">
                <a:hlinkClick r:id="rId2"/>
              </a:rPr>
              <a:t>http://localhost:5001/get_chain</a:t>
            </a:r>
            <a:r>
              <a:rPr lang="en-US" dirty="0"/>
              <a:t>) are specified using the @</a:t>
            </a:r>
            <a:r>
              <a:rPr lang="en-US" dirty="0" err="1"/>
              <a:t>app.route</a:t>
            </a:r>
            <a:r>
              <a:rPr lang="en-US" dirty="0"/>
              <a:t> decorator, with the supported methods shown as a list in the “methods” parameter: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The function should return a string followed by a numeric result:</a:t>
            </a:r>
          </a:p>
          <a:p>
            <a:pPr lvl="2"/>
            <a:r>
              <a:rPr lang="en-US" dirty="0"/>
              <a:t>return “Success”, 200</a:t>
            </a:r>
          </a:p>
          <a:p>
            <a:pPr lvl="1"/>
            <a:r>
              <a:rPr lang="en-US" dirty="0"/>
              <a:t>Common return codes:</a:t>
            </a:r>
          </a:p>
          <a:p>
            <a:pPr lvl="2"/>
            <a:r>
              <a:rPr lang="en-US" dirty="0"/>
              <a:t>200: Success</a:t>
            </a:r>
          </a:p>
          <a:p>
            <a:pPr lvl="2"/>
            <a:r>
              <a:rPr lang="en-US" dirty="0"/>
              <a:t>400: Request error</a:t>
            </a:r>
          </a:p>
          <a:p>
            <a:pPr lvl="2"/>
            <a:r>
              <a:rPr lang="en-US" dirty="0"/>
              <a:t>404: Not found</a:t>
            </a:r>
          </a:p>
          <a:p>
            <a:pPr lvl="2"/>
            <a:r>
              <a:rPr lang="en-US" dirty="0"/>
              <a:t>500: Server error</a:t>
            </a:r>
          </a:p>
          <a:p>
            <a:r>
              <a:rPr lang="en-US" dirty="0"/>
              <a:t>The server can be started using “</a:t>
            </a:r>
            <a:r>
              <a:rPr lang="en-US" dirty="0" err="1"/>
              <a:t>app.run</a:t>
            </a:r>
            <a:r>
              <a:rPr lang="en-US" dirty="0"/>
              <a:t>()”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891" y="2693605"/>
            <a:ext cx="38385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152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Flask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499" y="1818969"/>
            <a:ext cx="4547017" cy="4405546"/>
          </a:xfrm>
        </p:spPr>
        <p:txBody>
          <a:bodyPr/>
          <a:lstStyle/>
          <a:p>
            <a:r>
              <a:rPr lang="en-US" dirty="0"/>
              <a:t>HTML pages can be incorporated by calling “</a:t>
            </a:r>
            <a:r>
              <a:rPr lang="en-US" dirty="0" err="1"/>
              <a:t>render_template</a:t>
            </a:r>
            <a:r>
              <a:rPr lang="en-US" dirty="0"/>
              <a:t>” with a path to the template file (usually in the “./templates” directory), and parameters to pass to the template: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Templates in Flask are written using the Jinja scripting language (</a:t>
            </a:r>
            <a:r>
              <a:rPr lang="en-US" dirty="0">
                <a:hlinkClick r:id="rId2"/>
              </a:rPr>
              <a:t>https://jinja.palletsprojects.com/en/3.1.x/</a:t>
            </a:r>
            <a:r>
              <a:rPr lang="en-US" dirty="0"/>
              <a:t>) , supporting loops, parameter passing, etc.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99" y="3323831"/>
            <a:ext cx="6067425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515" y="4021742"/>
            <a:ext cx="3825767" cy="25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67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0766-A00D-AE4B-B99C-58064F1C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Flask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4E3C9-C118-AA42-B4EF-49E9B40B3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‘</a:t>
            </a:r>
            <a:r>
              <a:rPr lang="en-US" dirty="0" err="1"/>
              <a:t>testsite.ipynb</a:t>
            </a:r>
            <a:r>
              <a:rPr lang="en-US" dirty="0"/>
              <a:t>’ for example Flask website.</a:t>
            </a:r>
          </a:p>
        </p:txBody>
      </p:sp>
    </p:spTree>
    <p:extLst>
      <p:ext uri="{BB962C8B-B14F-4D97-AF65-F5344CB8AC3E}">
        <p14:creationId xmlns:p14="http://schemas.microsoft.com/office/powerpoint/2010/main" val="1251034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Amazing tutorial here on Flask (including incorporating MySQL databases):</a:t>
            </a:r>
          </a:p>
          <a:p>
            <a:pPr lvl="1" indent="0">
              <a:buNone/>
            </a:pPr>
            <a:r>
              <a:rPr lang="en-US" dirty="0">
                <a:hlinkClick r:id="rId2"/>
              </a:rPr>
              <a:t>https://blog.miguelgrinberg.com/post/the-flask-mega-tutorial-part-i-hello-world</a:t>
            </a:r>
            <a:endParaRPr lang="en-US" dirty="0"/>
          </a:p>
          <a:p>
            <a:r>
              <a:rPr lang="en-US" dirty="0"/>
              <a:t>Flask Reference:</a:t>
            </a:r>
          </a:p>
          <a:p>
            <a:pPr lvl="1" indent="0">
              <a:buNone/>
            </a:pPr>
            <a:r>
              <a:rPr lang="en-US" dirty="0">
                <a:hlinkClick r:id="rId3"/>
              </a:rPr>
              <a:t>https://flask.palletsprojects.com/en/stable/</a:t>
            </a:r>
            <a:endParaRPr lang="en-US" dirty="0"/>
          </a:p>
          <a:p>
            <a:pPr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49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HTTP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HTTP requests in Python by using the requests class.</a:t>
            </a:r>
          </a:p>
          <a:p>
            <a:r>
              <a:rPr lang="en-US" dirty="0"/>
              <a:t>See ‘</a:t>
            </a:r>
            <a:r>
              <a:rPr lang="en-US" dirty="0" err="1"/>
              <a:t>writesite.ipynb</a:t>
            </a:r>
            <a:r>
              <a:rPr lang="en-US" dirty="0"/>
              <a:t>’ for an example, created to work with the ‘</a:t>
            </a:r>
            <a:r>
              <a:rPr lang="en-US" dirty="0" err="1"/>
              <a:t>testsite.ipynb</a:t>
            </a:r>
            <a:r>
              <a:rPr lang="en-US" dirty="0"/>
              <a:t>’ notebook.</a:t>
            </a:r>
          </a:p>
        </p:txBody>
      </p:sp>
    </p:spTree>
    <p:extLst>
      <p:ext uri="{BB962C8B-B14F-4D97-AF65-F5344CB8AC3E}">
        <p14:creationId xmlns:p14="http://schemas.microsoft.com/office/powerpoint/2010/main" val="141920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D3FDF-6C02-5549-B284-EA065FB9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queuing telemetry transport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60F6-5EDF-5C4D-B785-51F208B119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SWS3009 Summer Workshop on Deep Learning and Robotics</a:t>
            </a:r>
          </a:p>
        </p:txBody>
      </p:sp>
    </p:spTree>
    <p:extLst>
      <p:ext uri="{BB962C8B-B14F-4D97-AF65-F5344CB8AC3E}">
        <p14:creationId xmlns:p14="http://schemas.microsoft.com/office/powerpoint/2010/main" val="400046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86E9-95AB-C348-961A-5AFFC05F6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92A1E-C711-1842-B79E-48E89B980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been looking at various machine learning models:</a:t>
            </a:r>
          </a:p>
          <a:p>
            <a:pPr lvl="1"/>
            <a:r>
              <a:rPr lang="en-US" dirty="0"/>
              <a:t>Statistical models</a:t>
            </a:r>
          </a:p>
          <a:p>
            <a:pPr lvl="1"/>
            <a:r>
              <a:rPr lang="en-US" dirty="0"/>
              <a:t>Simple dense neural networks</a:t>
            </a:r>
          </a:p>
          <a:p>
            <a:pPr lvl="1"/>
            <a:r>
              <a:rPr lang="en-US" dirty="0"/>
              <a:t>Deep learning models</a:t>
            </a:r>
          </a:p>
          <a:p>
            <a:r>
              <a:rPr lang="en-US" dirty="0"/>
              <a:t>Many of these models do not run well on edge devices; they need too much computing power.</a:t>
            </a:r>
          </a:p>
          <a:p>
            <a:pPr lvl="1"/>
            <a:r>
              <a:rPr lang="en-US" dirty="0"/>
              <a:t>Edge devices need to send data to back-end cloud servers for further processing.</a:t>
            </a:r>
          </a:p>
          <a:p>
            <a:r>
              <a:rPr lang="en-US" dirty="0"/>
              <a:t>In this lecture we look at two options for you to do this, as well as two other related topics: Working with databases and setting passwords for MQTT.</a:t>
            </a:r>
          </a:p>
          <a:p>
            <a:pPr lvl="1"/>
            <a:r>
              <a:rPr lang="en-US" dirty="0"/>
              <a:t>Hypertext Transfer Protocol (HTTP)</a:t>
            </a:r>
          </a:p>
          <a:p>
            <a:pPr lvl="1"/>
            <a:r>
              <a:rPr lang="en-US" dirty="0"/>
              <a:t>Message Queuing Telemetry Transport (MQTT)</a:t>
            </a:r>
          </a:p>
          <a:p>
            <a:pPr lvl="1"/>
            <a:r>
              <a:rPr lang="en-US" dirty="0"/>
              <a:t>Working with Databases</a:t>
            </a:r>
          </a:p>
          <a:p>
            <a:pPr lvl="1"/>
            <a:r>
              <a:rPr lang="en-US" dirty="0"/>
              <a:t>Securing MQTT with passwords.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14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 Queuing Telemetry Transport (MQTT) is an ISO standard, lightweight protocol for transferring messages across </a:t>
            </a:r>
            <a:r>
              <a:rPr lang="en-US" dirty="0" err="1"/>
              <a:t>IoT</a:t>
            </a:r>
            <a:r>
              <a:rPr lang="en-US" dirty="0"/>
              <a:t> devices.</a:t>
            </a:r>
          </a:p>
          <a:p>
            <a:r>
              <a:rPr lang="en-US" dirty="0"/>
              <a:t>It has several important advantages over HTTP:</a:t>
            </a:r>
          </a:p>
          <a:p>
            <a:pPr lvl="1"/>
            <a:r>
              <a:rPr lang="en-US" dirty="0"/>
              <a:t>Lightweight, less overheads (don’t need to specify document type, simpler headers).</a:t>
            </a:r>
          </a:p>
          <a:p>
            <a:pPr lvl="1"/>
            <a:r>
              <a:rPr lang="en-US" dirty="0"/>
              <a:t>Publish-subscribe model:</a:t>
            </a:r>
          </a:p>
          <a:p>
            <a:pPr lvl="2"/>
            <a:r>
              <a:rPr lang="en-US" dirty="0"/>
              <a:t>Centralized server.</a:t>
            </a:r>
          </a:p>
          <a:p>
            <a:pPr lvl="2"/>
            <a:r>
              <a:rPr lang="en-US" dirty="0"/>
              <a:t>Clients subscribe to topics.</a:t>
            </a:r>
          </a:p>
          <a:p>
            <a:pPr lvl="2"/>
            <a:r>
              <a:rPr lang="en-US" dirty="0"/>
              <a:t>When someone publishes messages in a topic, all interested clients are notified.</a:t>
            </a:r>
          </a:p>
          <a:p>
            <a:pPr lvl="1"/>
            <a:r>
              <a:rPr lang="en-US" dirty="0"/>
              <a:t>Contrast with HTML:</a:t>
            </a:r>
          </a:p>
          <a:p>
            <a:pPr lvl="2"/>
            <a:r>
              <a:rPr lang="en-US" dirty="0"/>
              <a:t>Essentially a point-to-point (client to server) model.</a:t>
            </a:r>
          </a:p>
          <a:p>
            <a:pPr lvl="2"/>
            <a:r>
              <a:rPr lang="en-US" dirty="0"/>
              <a:t>Client needs to continually poll the server using a client-side script, to get updates.</a:t>
            </a:r>
          </a:p>
          <a:p>
            <a:pPr lvl="2"/>
            <a:r>
              <a:rPr lang="en-US" dirty="0"/>
              <a:t>Some “improvements” are available to solve this, e.g. </a:t>
            </a:r>
            <a:r>
              <a:rPr lang="en-US" dirty="0" err="1"/>
              <a:t>websockets</a:t>
            </a:r>
            <a:r>
              <a:rPr lang="en-US" dirty="0"/>
              <a:t>.</a:t>
            </a:r>
          </a:p>
          <a:p>
            <a:r>
              <a:rPr lang="en-US" dirty="0"/>
              <a:t>We will have a lab for MQTT (but not for HTTP), so we will keep this lecture short.</a:t>
            </a:r>
          </a:p>
        </p:txBody>
      </p:sp>
    </p:spTree>
    <p:extLst>
      <p:ext uri="{BB962C8B-B14F-4D97-AF65-F5344CB8AC3E}">
        <p14:creationId xmlns:p14="http://schemas.microsoft.com/office/powerpoint/2010/main" val="2294161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implement MQTT, you need a central server (called a “broker”) that all clients will connect to:</a:t>
            </a:r>
          </a:p>
          <a:p>
            <a:pPr lvl="1"/>
            <a:r>
              <a:rPr lang="en-US" dirty="0"/>
              <a:t>Recommended: </a:t>
            </a:r>
            <a:r>
              <a:rPr lang="en-US" dirty="0" err="1"/>
              <a:t>Mosquitto</a:t>
            </a:r>
            <a:r>
              <a:rPr lang="en-US" dirty="0"/>
              <a:t>. We will also install the </a:t>
            </a:r>
            <a:r>
              <a:rPr lang="en-US" dirty="0" err="1"/>
              <a:t>Paho</a:t>
            </a:r>
            <a:r>
              <a:rPr lang="en-US" dirty="0"/>
              <a:t>-MQTT client for Python.</a:t>
            </a:r>
          </a:p>
          <a:p>
            <a:pPr lvl="1"/>
            <a:r>
              <a:rPr lang="en-US" dirty="0"/>
              <a:t>LINUX:</a:t>
            </a:r>
          </a:p>
          <a:p>
            <a:pPr lvl="2" indent="0">
              <a:buNone/>
            </a:pPr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mosquitto</a:t>
            </a:r>
            <a:r>
              <a:rPr lang="en-US" dirty="0"/>
              <a:t> </a:t>
            </a:r>
            <a:r>
              <a:rPr lang="en-US" dirty="0" err="1"/>
              <a:t>mosquitto</a:t>
            </a:r>
            <a:r>
              <a:rPr lang="en-US" dirty="0"/>
              <a:t>-clients</a:t>
            </a:r>
          </a:p>
          <a:p>
            <a:pPr lvl="2" indent="0">
              <a:buNone/>
            </a:pPr>
            <a:r>
              <a:rPr lang="en-US" dirty="0"/>
              <a:t>pip3 install </a:t>
            </a:r>
            <a:r>
              <a:rPr lang="en-US" dirty="0" err="1"/>
              <a:t>paho-mqtt</a:t>
            </a:r>
            <a:endParaRPr lang="en-US" dirty="0"/>
          </a:p>
          <a:p>
            <a:pPr lvl="1"/>
            <a:r>
              <a:rPr lang="en-US" dirty="0" err="1"/>
              <a:t>MacOS</a:t>
            </a:r>
            <a:r>
              <a:rPr lang="en-US" dirty="0"/>
              <a:t> (</a:t>
            </a:r>
            <a:r>
              <a:rPr lang="en-US" dirty="0" err="1"/>
              <a:t>Mosquitto</a:t>
            </a:r>
            <a:r>
              <a:rPr lang="en-US" dirty="0"/>
              <a:t> client is automatically installed):</a:t>
            </a:r>
          </a:p>
          <a:p>
            <a:pPr lvl="2"/>
            <a:r>
              <a:rPr lang="en-US" dirty="0"/>
              <a:t>brew install </a:t>
            </a:r>
            <a:r>
              <a:rPr lang="en-US" dirty="0" err="1"/>
              <a:t>mosquitto</a:t>
            </a:r>
            <a:r>
              <a:rPr lang="en-US" dirty="0"/>
              <a:t>	</a:t>
            </a:r>
          </a:p>
          <a:p>
            <a:pPr lvl="2"/>
            <a:r>
              <a:rPr lang="en-US" dirty="0"/>
              <a:t>pip3 install </a:t>
            </a:r>
            <a:r>
              <a:rPr lang="en-US" dirty="0" err="1"/>
              <a:t>paho-mqtt</a:t>
            </a:r>
            <a:endParaRPr lang="en-US" dirty="0"/>
          </a:p>
          <a:p>
            <a:pPr lvl="1"/>
            <a:r>
              <a:rPr lang="en-US" dirty="0"/>
              <a:t>Windows:</a:t>
            </a:r>
          </a:p>
          <a:p>
            <a:pPr lvl="2"/>
            <a:r>
              <a:rPr lang="en-US" dirty="0"/>
              <a:t>Install and run the Windows Subsystem for LINUX. Instructions: </a:t>
            </a:r>
            <a:r>
              <a:rPr lang="en-US" dirty="0">
                <a:hlinkClick r:id="rId2"/>
              </a:rPr>
              <a:t>https://learn.microsoft.com/en-us/windows/wsl/install</a:t>
            </a:r>
            <a:r>
              <a:rPr lang="en-US" dirty="0"/>
              <a:t> and follow the instructions above for LINUX.</a:t>
            </a:r>
          </a:p>
          <a:p>
            <a:pPr lvl="2"/>
            <a:endParaRPr lang="en-US" dirty="0"/>
          </a:p>
          <a:p>
            <a:pPr lvl="2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0183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MQTT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</a:t>
            </a:r>
            <a:r>
              <a:rPr lang="en-US" dirty="0" err="1"/>
              <a:t>Mosquitto</a:t>
            </a:r>
            <a:r>
              <a:rPr lang="en-US" dirty="0"/>
              <a:t> and the </a:t>
            </a:r>
            <a:r>
              <a:rPr lang="en-US" dirty="0" err="1"/>
              <a:t>Mosquitto</a:t>
            </a:r>
            <a:r>
              <a:rPr lang="en-US" dirty="0"/>
              <a:t> clients installed:</a:t>
            </a:r>
          </a:p>
          <a:p>
            <a:pPr lvl="1"/>
            <a:r>
              <a:rPr lang="en-US" dirty="0"/>
              <a:t>LINUX: Open a new shell and type “</a:t>
            </a:r>
            <a:r>
              <a:rPr lang="en-US" dirty="0" err="1"/>
              <a:t>mosquitto</a:t>
            </a:r>
            <a:r>
              <a:rPr lang="en-US" dirty="0"/>
              <a:t>” to start the server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service </a:t>
            </a:r>
            <a:r>
              <a:rPr lang="en-US" dirty="0" err="1"/>
              <a:t>mosquitto</a:t>
            </a:r>
            <a:r>
              <a:rPr lang="en-US" dirty="0"/>
              <a:t> start</a:t>
            </a:r>
          </a:p>
          <a:p>
            <a:pPr lvl="1"/>
            <a:r>
              <a:rPr lang="en-US" dirty="0" err="1"/>
              <a:t>MacOS</a:t>
            </a:r>
            <a:r>
              <a:rPr lang="en-US" dirty="0"/>
              <a:t>: Starts automatically, otherwise:</a:t>
            </a:r>
          </a:p>
          <a:p>
            <a:pPr lvl="2"/>
            <a:r>
              <a:rPr lang="en-US" dirty="0"/>
              <a:t>brew services start </a:t>
            </a:r>
            <a:r>
              <a:rPr lang="en-US" dirty="0" err="1"/>
              <a:t>mosquitto</a:t>
            </a:r>
            <a:endParaRPr lang="en-US" dirty="0"/>
          </a:p>
          <a:p>
            <a:pPr lvl="1"/>
            <a:r>
              <a:rPr lang="en-US" dirty="0"/>
              <a:t>If either of these fail, you can do:</a:t>
            </a:r>
          </a:p>
          <a:p>
            <a:pPr lvl="2"/>
            <a:r>
              <a:rPr lang="en-US" dirty="0" err="1"/>
              <a:t>nohup</a:t>
            </a:r>
            <a:r>
              <a:rPr lang="en-US" dirty="0"/>
              <a:t> </a:t>
            </a:r>
            <a:r>
              <a:rPr lang="en-US" dirty="0" err="1"/>
              <a:t>mosquitto</a:t>
            </a:r>
            <a:r>
              <a:rPr lang="en-US" dirty="0"/>
              <a:t> &lt; /dev/null &gt;/dev/null &amp;</a:t>
            </a:r>
          </a:p>
          <a:p>
            <a:r>
              <a:rPr lang="en-US"/>
              <a:t>MQTT </a:t>
            </a:r>
            <a:r>
              <a:rPr lang="en-US" dirty="0"/>
              <a:t>messages are published with a “topic/subtopic” tag.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messages</a:t>
            </a:r>
          </a:p>
          <a:p>
            <a:pPr lvl="2"/>
            <a:r>
              <a:rPr lang="en-US" dirty="0"/>
              <a:t>messages/sensor</a:t>
            </a:r>
          </a:p>
          <a:p>
            <a:pPr lvl="2"/>
            <a:r>
              <a:rPr lang="en-US" dirty="0"/>
              <a:t>messages/sensor/sensor1</a:t>
            </a:r>
          </a:p>
          <a:p>
            <a:pPr lvl="2"/>
            <a:r>
              <a:rPr lang="en-US" dirty="0"/>
              <a:t>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959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MQTT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two more LINUX / </a:t>
            </a:r>
            <a:r>
              <a:rPr lang="en-US" dirty="0" err="1"/>
              <a:t>MacOS</a:t>
            </a:r>
            <a:r>
              <a:rPr lang="en-US" dirty="0"/>
              <a:t> terminals:</a:t>
            </a:r>
          </a:p>
          <a:p>
            <a:pPr lvl="1"/>
            <a:r>
              <a:rPr lang="en-US" dirty="0"/>
              <a:t>In one we will use </a:t>
            </a:r>
            <a:r>
              <a:rPr lang="en-US" dirty="0" err="1"/>
              <a:t>mosquitto_sub</a:t>
            </a:r>
            <a:r>
              <a:rPr lang="en-US" dirty="0"/>
              <a:t> to subscribe to messages published under the topic test/</a:t>
            </a:r>
            <a:r>
              <a:rPr lang="en-US" dirty="0" err="1"/>
              <a:t>abc</a:t>
            </a:r>
            <a:endParaRPr lang="en-US" dirty="0"/>
          </a:p>
          <a:p>
            <a:pPr lvl="1" indent="0">
              <a:buNone/>
            </a:pPr>
            <a:r>
              <a:rPr lang="en-US" dirty="0"/>
              <a:t>	</a:t>
            </a:r>
            <a:r>
              <a:rPr lang="en-US" dirty="0" err="1"/>
              <a:t>mosquitto_sub</a:t>
            </a:r>
            <a:r>
              <a:rPr lang="en-US" dirty="0"/>
              <a:t> –h localhost –t test/</a:t>
            </a:r>
            <a:r>
              <a:rPr lang="en-US" dirty="0" err="1"/>
              <a:t>abc</a:t>
            </a:r>
            <a:endParaRPr lang="en-US" dirty="0"/>
          </a:p>
          <a:p>
            <a:pPr lvl="1"/>
            <a:r>
              <a:rPr lang="en-US" dirty="0"/>
              <a:t>In the other, we will use </a:t>
            </a:r>
            <a:r>
              <a:rPr lang="en-US" dirty="0" err="1"/>
              <a:t>mosquitt_pub</a:t>
            </a:r>
            <a:r>
              <a:rPr lang="en-US" dirty="0"/>
              <a:t> to publish a message:</a:t>
            </a:r>
          </a:p>
          <a:p>
            <a:pPr lvl="1" indent="0">
              <a:buNone/>
            </a:pPr>
            <a:r>
              <a:rPr lang="en-US" dirty="0"/>
              <a:t>	</a:t>
            </a:r>
            <a:r>
              <a:rPr lang="en-US" dirty="0" err="1"/>
              <a:t>mosquitto_pub</a:t>
            </a:r>
            <a:r>
              <a:rPr lang="en-US" dirty="0"/>
              <a:t> –h localhost –t test/</a:t>
            </a:r>
            <a:r>
              <a:rPr lang="en-US" dirty="0" err="1"/>
              <a:t>abc</a:t>
            </a:r>
            <a:r>
              <a:rPr lang="en-US" dirty="0"/>
              <a:t> –m “Hello world”</a:t>
            </a:r>
          </a:p>
          <a:p>
            <a:r>
              <a:rPr lang="en-US" dirty="0"/>
              <a:t>Results:</a:t>
            </a:r>
          </a:p>
          <a:p>
            <a:pPr lvl="1"/>
            <a:r>
              <a:rPr lang="en-US" dirty="0"/>
              <a:t>Subscribe side (Waits until you publish, then prints message and waits again):</a:t>
            </a:r>
          </a:p>
          <a:p>
            <a:pPr lvl="1"/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/>
            <a:r>
              <a:rPr lang="en-US" dirty="0"/>
              <a:t>Publish side (Nothing happens, returns immediately):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92" y="5261248"/>
            <a:ext cx="5895975" cy="295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92" y="4333126"/>
            <a:ext cx="46577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73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Programming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</a:t>
            </a:r>
            <a:r>
              <a:rPr lang="en-US" dirty="0" err="1"/>
              <a:t>Paho</a:t>
            </a:r>
            <a:r>
              <a:rPr lang="en-US" dirty="0"/>
              <a:t>-MQTT to publish/subscribe to a broker.</a:t>
            </a:r>
          </a:p>
          <a:p>
            <a:pPr lvl="1"/>
            <a:r>
              <a:rPr lang="en-US" dirty="0"/>
              <a:t>Note that publisher/subscriber relationships in MQTT are symmetric:</a:t>
            </a:r>
          </a:p>
          <a:p>
            <a:pPr lvl="2"/>
            <a:r>
              <a:rPr lang="en-US" dirty="0"/>
              <a:t>A publisher can be a subscriber and vice-versa</a:t>
            </a:r>
          </a:p>
          <a:p>
            <a:pPr lvl="1"/>
            <a:r>
              <a:rPr lang="en-US" dirty="0" err="1"/>
              <a:t>Paho</a:t>
            </a:r>
            <a:r>
              <a:rPr lang="en-US" dirty="0"/>
              <a:t>-MQTT is an event-driven library:</a:t>
            </a:r>
          </a:p>
          <a:p>
            <a:pPr lvl="2"/>
            <a:r>
              <a:rPr lang="en-US" dirty="0"/>
              <a:t>We declare two listeners for:</a:t>
            </a:r>
          </a:p>
          <a:p>
            <a:pPr lvl="3"/>
            <a:r>
              <a:rPr lang="en-US" dirty="0" err="1"/>
              <a:t>on_connect</a:t>
            </a:r>
            <a:r>
              <a:rPr lang="en-US" dirty="0"/>
              <a:t>: Called when the client has attempted to connect to a broker. Must get a result code of 0 for success.</a:t>
            </a:r>
          </a:p>
          <a:p>
            <a:pPr lvl="3"/>
            <a:r>
              <a:rPr lang="en-US" dirty="0" err="1"/>
              <a:t>on_message</a:t>
            </a:r>
            <a:r>
              <a:rPr lang="en-US" dirty="0"/>
              <a:t>: Called when the client has received a message on the topic it is subscribing to.</a:t>
            </a:r>
          </a:p>
          <a:p>
            <a:pPr lvl="1"/>
            <a:r>
              <a:rPr lang="en-US" dirty="0"/>
              <a:t>Example sender code is given on the next slide (mqtt_send.py)</a:t>
            </a:r>
          </a:p>
          <a:p>
            <a:pPr lvl="2"/>
            <a:r>
              <a:rPr lang="en-US" dirty="0"/>
              <a:t>We call “connect” to connect to the broker, and “</a:t>
            </a:r>
            <a:r>
              <a:rPr lang="en-US" dirty="0" err="1"/>
              <a:t>loop_forever</a:t>
            </a:r>
            <a:r>
              <a:rPr lang="en-US" dirty="0"/>
              <a:t>” to get the event loop going.</a:t>
            </a:r>
          </a:p>
        </p:txBody>
      </p:sp>
    </p:spTree>
    <p:extLst>
      <p:ext uri="{BB962C8B-B14F-4D97-AF65-F5344CB8AC3E}">
        <p14:creationId xmlns:p14="http://schemas.microsoft.com/office/powerpoint/2010/main" val="2598817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Programming in Python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0499" y="2404062"/>
            <a:ext cx="5971429" cy="4012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0499" y="1653871"/>
            <a:ext cx="573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sender code (mqtt_send.py)</a:t>
            </a:r>
          </a:p>
        </p:txBody>
      </p:sp>
    </p:spTree>
    <p:extLst>
      <p:ext uri="{BB962C8B-B14F-4D97-AF65-F5344CB8AC3E}">
        <p14:creationId xmlns:p14="http://schemas.microsoft.com/office/powerpoint/2010/main" val="499863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Programming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500" y="1818969"/>
            <a:ext cx="7771328" cy="566879"/>
          </a:xfrm>
        </p:spPr>
        <p:txBody>
          <a:bodyPr/>
          <a:lstStyle/>
          <a:p>
            <a:r>
              <a:rPr lang="en-US" dirty="0"/>
              <a:t>The table below shows the parameters for </a:t>
            </a:r>
            <a:r>
              <a:rPr lang="en-US" dirty="0" err="1"/>
              <a:t>on_connect</a:t>
            </a:r>
            <a:r>
              <a:rPr lang="en-US" dirty="0"/>
              <a:t> and their meanings: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76" y="2385848"/>
            <a:ext cx="79152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66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Programming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0">
              <a:buNone/>
            </a:pPr>
            <a:endParaRPr lang="en-US" dirty="0"/>
          </a:p>
          <a:p>
            <a:r>
              <a:rPr lang="en-US" dirty="0"/>
              <a:t>Publishing a message is easy:</a:t>
            </a:r>
          </a:p>
          <a:p>
            <a:pPr lvl="1"/>
            <a:r>
              <a:rPr lang="en-US" dirty="0"/>
              <a:t>Call “publish” with the message and topic. We can modify our </a:t>
            </a:r>
            <a:r>
              <a:rPr lang="en-US" dirty="0" err="1"/>
              <a:t>on_connect</a:t>
            </a:r>
            <a:r>
              <a:rPr lang="en-US" dirty="0"/>
              <a:t> to do: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58" y="3250141"/>
            <a:ext cx="73152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93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Programming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listener code (mqtt_listen.py):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95" y="2354787"/>
            <a:ext cx="6301367" cy="312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81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Programming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Subscribing is easy (mqtt_listen.py):</a:t>
            </a:r>
          </a:p>
          <a:p>
            <a:pPr lvl="1"/>
            <a:r>
              <a:rPr lang="en-US" dirty="0"/>
              <a:t>Call “subscribe” with the topic name. We can see it in the </a:t>
            </a:r>
            <a:r>
              <a:rPr lang="en-US" dirty="0" err="1"/>
              <a:t>on_connect</a:t>
            </a:r>
            <a:r>
              <a:rPr lang="en-US" dirty="0"/>
              <a:t> callback in mqtt_listen.py: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Here hello/# means listen to all subtopics under hello.</a:t>
            </a:r>
          </a:p>
          <a:p>
            <a:r>
              <a:rPr lang="en-US" dirty="0"/>
              <a:t>We receive messages using the </a:t>
            </a:r>
            <a:r>
              <a:rPr lang="en-US" dirty="0" err="1"/>
              <a:t>on_listen</a:t>
            </a:r>
            <a:r>
              <a:rPr lang="en-US" dirty="0"/>
              <a:t> callback:</a:t>
            </a:r>
          </a:p>
          <a:p>
            <a:pPr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97" y="2772379"/>
            <a:ext cx="4086225" cy="390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091" y="4198409"/>
            <a:ext cx="56578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0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0826-2566-4941-AFED-A70E848A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transfer protocol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61454-7711-9C42-A78D-C7F058B9E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SWS3009 Summer Workshop on Deep Learning and Robotics</a:t>
            </a:r>
          </a:p>
        </p:txBody>
      </p:sp>
    </p:spTree>
    <p:extLst>
      <p:ext uri="{BB962C8B-B14F-4D97-AF65-F5344CB8AC3E}">
        <p14:creationId xmlns:p14="http://schemas.microsoft.com/office/powerpoint/2010/main" val="318653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</a:t>
            </a:r>
            <a:r>
              <a:rPr lang="en-US" dirty="0" err="1"/>
              <a:t>Mosquitto</a:t>
            </a:r>
            <a:r>
              <a:rPr lang="en-US" dirty="0"/>
              <a:t> to the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499" y="1818969"/>
            <a:ext cx="6396106" cy="4405546"/>
          </a:xfrm>
        </p:spPr>
        <p:txBody>
          <a:bodyPr/>
          <a:lstStyle/>
          <a:p>
            <a:r>
              <a:rPr lang="en-US" dirty="0"/>
              <a:t>By default, the </a:t>
            </a:r>
            <a:r>
              <a:rPr lang="en-US" dirty="0" err="1"/>
              <a:t>Mosquitto</a:t>
            </a:r>
            <a:r>
              <a:rPr lang="en-US" dirty="0"/>
              <a:t> broker only accepts local connections.</a:t>
            </a:r>
          </a:p>
          <a:p>
            <a:pPr lvl="1"/>
            <a:r>
              <a:rPr lang="en-US" dirty="0"/>
              <a:t>This is not going to be very useful, as our robots are most probably not going to run the </a:t>
            </a:r>
            <a:r>
              <a:rPr lang="en-US" dirty="0" err="1"/>
              <a:t>Mosquitto</a:t>
            </a:r>
            <a:r>
              <a:rPr lang="en-US" dirty="0"/>
              <a:t> broker themselves.</a:t>
            </a:r>
          </a:p>
          <a:p>
            <a:r>
              <a:rPr lang="en-US" dirty="0"/>
              <a:t>We can configure </a:t>
            </a:r>
            <a:r>
              <a:rPr lang="en-US" dirty="0" err="1"/>
              <a:t>Mosquitto</a:t>
            </a:r>
            <a:r>
              <a:rPr lang="en-US" dirty="0"/>
              <a:t> to allow external connections.</a:t>
            </a:r>
          </a:p>
          <a:p>
            <a:pPr lvl="1"/>
            <a:r>
              <a:rPr lang="en-US" dirty="0"/>
              <a:t>Need to modify </a:t>
            </a:r>
            <a:r>
              <a:rPr lang="en-US" dirty="0" err="1"/>
              <a:t>mosquitto.conf</a:t>
            </a:r>
            <a:endParaRPr lang="en-US" dirty="0"/>
          </a:p>
          <a:p>
            <a:pPr lvl="2"/>
            <a:r>
              <a:rPr lang="en-US" dirty="0"/>
              <a:t>MacOS: /opt/homebrew/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mosquitto</a:t>
            </a:r>
            <a:r>
              <a:rPr lang="en-US" dirty="0"/>
              <a:t>/</a:t>
            </a:r>
            <a:r>
              <a:rPr lang="en-US" dirty="0" err="1"/>
              <a:t>mosquitto.conf</a:t>
            </a:r>
            <a:endParaRPr lang="en-US" dirty="0"/>
          </a:p>
          <a:p>
            <a:pPr lvl="2"/>
            <a:r>
              <a:rPr lang="en-US" dirty="0"/>
              <a:t>Ubuntu: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mosquitto</a:t>
            </a:r>
            <a:r>
              <a:rPr lang="en-US" dirty="0"/>
              <a:t>/</a:t>
            </a:r>
            <a:r>
              <a:rPr lang="en-US" dirty="0" err="1"/>
              <a:t>mosquitto.conf</a:t>
            </a:r>
            <a:endParaRPr lang="en-US" dirty="0"/>
          </a:p>
          <a:p>
            <a:pPr lvl="2"/>
            <a:r>
              <a:rPr lang="en-US" dirty="0"/>
              <a:t>Windows: c:\</a:t>
            </a:r>
            <a:r>
              <a:rPr lang="en-US" dirty="0" err="1"/>
              <a:t>mosquitto</a:t>
            </a:r>
            <a:r>
              <a:rPr lang="en-US" dirty="0"/>
              <a:t>\</a:t>
            </a:r>
            <a:r>
              <a:rPr lang="en-US" dirty="0" err="1"/>
              <a:t>mosquitto.conf</a:t>
            </a:r>
            <a:endParaRPr lang="en-US" dirty="0"/>
          </a:p>
          <a:p>
            <a:pPr lvl="1"/>
            <a:r>
              <a:rPr lang="en-US" dirty="0"/>
              <a:t>Add these line to the </a:t>
            </a:r>
            <a:r>
              <a:rPr lang="en-US" dirty="0" err="1"/>
              <a:t>mosquitto.conf</a:t>
            </a:r>
            <a:r>
              <a:rPr lang="en-US" dirty="0"/>
              <a:t>:</a:t>
            </a:r>
          </a:p>
          <a:p>
            <a:pPr lvl="2" indent="0">
              <a:buNone/>
            </a:pPr>
            <a:r>
              <a:rPr lang="en-US" dirty="0"/>
              <a:t>listener 1883</a:t>
            </a:r>
          </a:p>
          <a:p>
            <a:pPr lvl="2" indent="0">
              <a:buNone/>
            </a:pPr>
            <a:r>
              <a:rPr lang="en-US" dirty="0" err="1"/>
              <a:t>allow_anonymous</a:t>
            </a:r>
            <a:r>
              <a:rPr lang="en-US" dirty="0"/>
              <a:t> true</a:t>
            </a:r>
          </a:p>
          <a:p>
            <a:pPr lvl="1"/>
            <a:r>
              <a:rPr lang="en-US" dirty="0"/>
              <a:t>Restart </a:t>
            </a:r>
            <a:r>
              <a:rPr lang="en-US" dirty="0" err="1"/>
              <a:t>Mosquitto</a:t>
            </a:r>
            <a:endParaRPr lang="en-US" dirty="0"/>
          </a:p>
          <a:p>
            <a:pPr lvl="2"/>
            <a:r>
              <a:rPr lang="en-US" dirty="0"/>
              <a:t>MacOS: brew services restart </a:t>
            </a:r>
            <a:r>
              <a:rPr lang="en-US" dirty="0" err="1"/>
              <a:t>mosquitto</a:t>
            </a:r>
            <a:endParaRPr lang="en-US" dirty="0"/>
          </a:p>
          <a:p>
            <a:pPr lvl="2"/>
            <a:r>
              <a:rPr lang="en-US" dirty="0"/>
              <a:t>Ubuntu:  </a:t>
            </a:r>
            <a:r>
              <a:rPr lang="en-US" dirty="0" err="1"/>
              <a:t>sudo</a:t>
            </a:r>
            <a:r>
              <a:rPr lang="en-US" dirty="0"/>
              <a:t> service </a:t>
            </a:r>
            <a:r>
              <a:rPr lang="en-US" dirty="0" err="1"/>
              <a:t>mosquitto</a:t>
            </a:r>
            <a:r>
              <a:rPr lang="en-US" dirty="0"/>
              <a:t> stop; </a:t>
            </a:r>
            <a:r>
              <a:rPr lang="en-US" dirty="0" err="1"/>
              <a:t>sudo</a:t>
            </a:r>
            <a:r>
              <a:rPr lang="en-US" dirty="0"/>
              <a:t> service </a:t>
            </a:r>
            <a:r>
              <a:rPr lang="en-US" dirty="0" err="1"/>
              <a:t>mosquitto</a:t>
            </a:r>
            <a:r>
              <a:rPr lang="en-US" dirty="0"/>
              <a:t> start</a:t>
            </a:r>
          </a:p>
          <a:p>
            <a:pPr lvl="1"/>
            <a:endParaRPr lang="en-US" dirty="0"/>
          </a:p>
        </p:txBody>
      </p:sp>
      <p:pic>
        <p:nvPicPr>
          <p:cNvPr id="1026" name="Picture 2" descr="Implementation of an IoT Architecture based on MQTT for a Multi-Robot  System | Semantic Scholar">
            <a:extLst>
              <a:ext uri="{FF2B5EF4-FFF2-40B4-BE49-F238E27FC236}">
                <a16:creationId xmlns:a16="http://schemas.microsoft.com/office/drawing/2014/main" id="{632E47AA-452A-6996-650C-6640915E6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808" y="2140335"/>
            <a:ext cx="2468206" cy="143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3463EE-DDAB-86BF-77E3-C038934ED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274" y="4337621"/>
            <a:ext cx="3978697" cy="98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4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</a:t>
            </a:r>
            <a:r>
              <a:rPr lang="en-US" dirty="0" err="1"/>
              <a:t>Mosquitto</a:t>
            </a:r>
            <a:r>
              <a:rPr lang="en-US" dirty="0"/>
              <a:t> to the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498" y="1818969"/>
            <a:ext cx="7975663" cy="440554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allow_anonymous</a:t>
            </a:r>
            <a:r>
              <a:rPr lang="en-US" dirty="0"/>
              <a:t> line is going to cause us problems:</a:t>
            </a:r>
          </a:p>
          <a:p>
            <a:pPr lvl="1"/>
            <a:r>
              <a:rPr lang="en-US" dirty="0"/>
              <a:t>This means that anyone can connect to your broker – they just need to know your IP address (and maybe be on the same network)</a:t>
            </a:r>
          </a:p>
          <a:p>
            <a:pPr lvl="1"/>
            <a:r>
              <a:rPr lang="en-US" dirty="0"/>
              <a:t>We will look at how to fix this problem later on with password files.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0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9C4F1-678E-5A4F-AEBF-BC7ECE2C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databases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CD8EA-0A14-1949-9F49-2257D14B2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SWS3009 Summer Workshop on Deep Learning and Robotics</a:t>
            </a:r>
          </a:p>
        </p:txBody>
      </p:sp>
    </p:spTree>
    <p:extLst>
      <p:ext uri="{BB962C8B-B14F-4D97-AF65-F5344CB8AC3E}">
        <p14:creationId xmlns:p14="http://schemas.microsoft.com/office/powerpoint/2010/main" val="304402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499" y="1818969"/>
            <a:ext cx="4483955" cy="4405546"/>
          </a:xfrm>
        </p:spPr>
        <p:txBody>
          <a:bodyPr/>
          <a:lstStyle/>
          <a:p>
            <a:r>
              <a:rPr lang="en-US" dirty="0"/>
              <a:t>Motivation:</a:t>
            </a:r>
          </a:p>
          <a:p>
            <a:pPr lvl="1"/>
            <a:r>
              <a:rPr lang="en-US" dirty="0"/>
              <a:t>We can now transfer data between the client and the backend server.</a:t>
            </a:r>
          </a:p>
          <a:p>
            <a:pPr lvl="1"/>
            <a:r>
              <a:rPr lang="en-US" dirty="0"/>
              <a:t>How do we store this data? Two choices:</a:t>
            </a:r>
          </a:p>
          <a:p>
            <a:pPr lvl="2"/>
            <a:r>
              <a:rPr lang="en-US" dirty="0"/>
              <a:t>As flat files – Difficult to search.</a:t>
            </a:r>
          </a:p>
          <a:p>
            <a:pPr lvl="2"/>
            <a:r>
              <a:rPr lang="en-US" dirty="0"/>
              <a:t>As a database – More complex solution, but easier to search for particular images or pieces of data. E.g. data read from a certain range of dates.</a:t>
            </a:r>
          </a:p>
          <a:p>
            <a:pPr lvl="1"/>
            <a:endParaRPr lang="en-US" dirty="0"/>
          </a:p>
        </p:txBody>
      </p:sp>
      <p:pic>
        <p:nvPicPr>
          <p:cNvPr id="1028" name="Picture 4" descr="What is Backend Developer? Skills to become a Web Develo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454" y="2532942"/>
            <a:ext cx="3832882" cy="187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519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500" y="1818969"/>
            <a:ext cx="3264755" cy="4405546"/>
          </a:xfrm>
        </p:spPr>
        <p:txBody>
          <a:bodyPr/>
          <a:lstStyle/>
          <a:p>
            <a:r>
              <a:rPr lang="en-US" dirty="0"/>
              <a:t>There are two types of commonly available databases:</a:t>
            </a:r>
          </a:p>
          <a:p>
            <a:pPr lvl="1"/>
            <a:r>
              <a:rPr lang="en-US" dirty="0"/>
              <a:t>Relational (e.g. MySQL):</a:t>
            </a:r>
          </a:p>
          <a:p>
            <a:pPr lvl="2"/>
            <a:r>
              <a:rPr lang="en-US" dirty="0"/>
              <a:t>Data is organized as tables.</a:t>
            </a:r>
          </a:p>
          <a:p>
            <a:pPr lvl="2"/>
            <a:r>
              <a:rPr lang="en-US" dirty="0"/>
              <a:t>Data is indexed by “keys”, especially the “primary key”.</a:t>
            </a:r>
          </a:p>
          <a:p>
            <a:pPr lvl="3"/>
            <a:r>
              <a:rPr lang="en-US" dirty="0"/>
              <a:t>Main identifying key for a piece of data.</a:t>
            </a:r>
          </a:p>
          <a:p>
            <a:pPr lvl="3"/>
            <a:r>
              <a:rPr lang="en-US" dirty="0"/>
              <a:t>Must be unique.</a:t>
            </a:r>
          </a:p>
          <a:p>
            <a:pPr lvl="2"/>
            <a:r>
              <a:rPr lang="en-US" dirty="0"/>
              <a:t>Relationships between tables are formed by declaring foreign keys into the keys of other tables:</a:t>
            </a:r>
          </a:p>
          <a:p>
            <a:pPr lvl="3"/>
            <a:r>
              <a:rPr lang="en-US" dirty="0"/>
              <a:t>Tight relationships governed by rules to maintain integrity of database.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931" y="2463196"/>
            <a:ext cx="5041295" cy="314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661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500" y="1818969"/>
            <a:ext cx="3674659" cy="4405546"/>
          </a:xfrm>
        </p:spPr>
        <p:txBody>
          <a:bodyPr/>
          <a:lstStyle/>
          <a:p>
            <a:pPr lvl="1"/>
            <a:r>
              <a:rPr lang="en-US" dirty="0"/>
              <a:t>Document Oriented (e.g. MongoDB)</a:t>
            </a:r>
          </a:p>
          <a:p>
            <a:pPr lvl="2"/>
            <a:r>
              <a:rPr lang="en-US" dirty="0"/>
              <a:t>Organized as collections of documents, which may or may not be related.</a:t>
            </a:r>
          </a:p>
          <a:p>
            <a:pPr lvl="2"/>
            <a:r>
              <a:rPr lang="en-US" dirty="0"/>
              <a:t>Only loose relationships are established between documents, or between collections of documents.</a:t>
            </a:r>
          </a:p>
          <a:p>
            <a:pPr lvl="2"/>
            <a:r>
              <a:rPr lang="en-US" dirty="0"/>
              <a:t>Often called “NoSQL” for this reason.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159" y="2469930"/>
            <a:ext cx="4688096" cy="265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239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most part relationships won’t be so useful for doing deep-learning and classification/regression on </a:t>
            </a:r>
            <a:r>
              <a:rPr lang="en-US" dirty="0" err="1"/>
              <a:t>IoT</a:t>
            </a:r>
            <a:r>
              <a:rPr lang="en-US" dirty="0"/>
              <a:t> data.</a:t>
            </a:r>
          </a:p>
          <a:p>
            <a:pPr lvl="1"/>
            <a:r>
              <a:rPr lang="en-US" dirty="0"/>
              <a:t>We can store each image, reading etc. as separate documents.</a:t>
            </a:r>
          </a:p>
          <a:p>
            <a:pPr lvl="1"/>
            <a:r>
              <a:rPr lang="en-US" dirty="0"/>
              <a:t>We can still establish relationships between documents within our code.</a:t>
            </a:r>
          </a:p>
          <a:p>
            <a:r>
              <a:rPr lang="en-US" dirty="0"/>
              <a:t>We will focus only on MongoDB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https://docs.mongodb.com/manual/installation/</a:t>
            </a:r>
            <a:r>
              <a:rPr lang="en-US" dirty="0"/>
              <a:t> for how to install MongoDB.</a:t>
            </a:r>
          </a:p>
          <a:p>
            <a:pPr lvl="1"/>
            <a:r>
              <a:rPr lang="en-US" dirty="0"/>
              <a:t>Install the Community Edition, you do not need the Enterprise Edition.	</a:t>
            </a:r>
          </a:p>
        </p:txBody>
      </p:sp>
    </p:spTree>
    <p:extLst>
      <p:ext uri="{BB962C8B-B14F-4D97-AF65-F5344CB8AC3E}">
        <p14:creationId xmlns:p14="http://schemas.microsoft.com/office/powerpoint/2010/main" val="18376937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Programming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</a:t>
            </a:r>
            <a:r>
              <a:rPr lang="en-US" dirty="0" err="1"/>
              <a:t>PyMongo</a:t>
            </a:r>
            <a:r>
              <a:rPr lang="en-US" dirty="0"/>
              <a:t> to read/write the MongoDB database:</a:t>
            </a:r>
          </a:p>
          <a:p>
            <a:pPr lvl="1" indent="0">
              <a:buNone/>
            </a:pPr>
            <a:r>
              <a:rPr lang="en-US" sz="1600" dirty="0"/>
              <a:t>pip3 install </a:t>
            </a:r>
            <a:r>
              <a:rPr lang="en-US" sz="1600" dirty="0" err="1"/>
              <a:t>pymongo</a:t>
            </a:r>
            <a:endParaRPr lang="en-US" sz="1600" dirty="0"/>
          </a:p>
          <a:p>
            <a:r>
              <a:rPr lang="en-US" dirty="0"/>
              <a:t>Please see the “</a:t>
            </a:r>
            <a:r>
              <a:rPr lang="en-US" dirty="0" err="1"/>
              <a:t>mongo.ipynb</a:t>
            </a:r>
            <a:r>
              <a:rPr lang="en-US" dirty="0"/>
              <a:t>” notebook for programming examples.</a:t>
            </a:r>
          </a:p>
          <a:p>
            <a:pPr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703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1528-D328-0A49-9A7F-AAD995A1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communications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841CD-0A6A-FF4D-AE07-E91956C41A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SWS3009 Summer Workshop on Deep Learning and Robotics</a:t>
            </a:r>
          </a:p>
        </p:txBody>
      </p:sp>
    </p:spTree>
    <p:extLst>
      <p:ext uri="{BB962C8B-B14F-4D97-AF65-F5344CB8AC3E}">
        <p14:creationId xmlns:p14="http://schemas.microsoft.com/office/powerpoint/2010/main" val="20401473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9A85-A5DE-D94D-8C27-67108982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Communications -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D1D8F-69ED-CC42-866D-E7274D73B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MQTT server you have set up is highly vulnerable.</a:t>
            </a:r>
          </a:p>
          <a:p>
            <a:pPr lvl="1"/>
            <a:r>
              <a:rPr lang="en-US" dirty="0"/>
              <a:t>Anyone who is on the same </a:t>
            </a:r>
            <a:r>
              <a:rPr lang="en-US" dirty="0" err="1"/>
              <a:t>WiFi</a:t>
            </a:r>
            <a:r>
              <a:rPr lang="en-US" dirty="0"/>
              <a:t> as you and knows your server address can intercept and send messages to your MQTT broker.</a:t>
            </a:r>
          </a:p>
          <a:p>
            <a:pPr lvl="1"/>
            <a:r>
              <a:rPr lang="en-US" dirty="0"/>
              <a:t>This means anyone can read your data, and activate your actuators just by being on the same </a:t>
            </a:r>
            <a:r>
              <a:rPr lang="en-US" dirty="0" err="1"/>
              <a:t>WiFi</a:t>
            </a:r>
            <a:r>
              <a:rPr lang="en-US" dirty="0"/>
              <a:t> as you and knowing your broker IP address.</a:t>
            </a:r>
          </a:p>
          <a:p>
            <a:r>
              <a:rPr lang="en-US" dirty="0"/>
              <a:t>There are two ways to secure your server:</a:t>
            </a:r>
          </a:p>
          <a:p>
            <a:pPr lvl="1"/>
            <a:r>
              <a:rPr lang="en-US" dirty="0"/>
              <a:t>Using access control lists to control who can send and receive messages.</a:t>
            </a:r>
          </a:p>
          <a:p>
            <a:pPr lvl="1"/>
            <a:r>
              <a:rPr lang="en-US" dirty="0"/>
              <a:t>Using Transport Layer Security (TLS) to encrypt data and to validate clients. This will not be covered today.</a:t>
            </a:r>
          </a:p>
        </p:txBody>
      </p:sp>
    </p:spTree>
    <p:extLst>
      <p:ext uri="{BB962C8B-B14F-4D97-AF65-F5344CB8AC3E}">
        <p14:creationId xmlns:p14="http://schemas.microsoft.com/office/powerpoint/2010/main" val="9897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0A9-DCA5-CA46-85AB-E9E76BD5B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Transfer Protocol (HTTP)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05A8C-3626-A042-B49D-8D1BFAF0B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the core request-response protocol for the web.</a:t>
            </a:r>
          </a:p>
          <a:p>
            <a:pPr lvl="1"/>
            <a:r>
              <a:rPr lang="en-US" dirty="0"/>
              <a:t>Layer 7 (application layer) protocol.</a:t>
            </a:r>
          </a:p>
          <a:p>
            <a:r>
              <a:rPr lang="en-US" dirty="0"/>
              <a:t>Consists of four phases:</a:t>
            </a:r>
          </a:p>
          <a:p>
            <a:pPr lvl="1"/>
            <a:r>
              <a:rPr lang="en-US" dirty="0"/>
              <a:t>Connection: Open a connection to the server.</a:t>
            </a:r>
          </a:p>
          <a:p>
            <a:pPr lvl="1"/>
            <a:r>
              <a:rPr lang="en-US" dirty="0"/>
              <a:t>Request: Make a request (GET, POST, PUT, DELETE).</a:t>
            </a:r>
          </a:p>
          <a:p>
            <a:pPr lvl="1"/>
            <a:r>
              <a:rPr lang="en-US" dirty="0"/>
              <a:t>Response: Receive a response from the server.</a:t>
            </a:r>
          </a:p>
          <a:p>
            <a:pPr lvl="1"/>
            <a:r>
              <a:rPr lang="en-US" dirty="0"/>
              <a:t>Close connection: Close the connection to the server.</a:t>
            </a:r>
          </a:p>
          <a:p>
            <a:r>
              <a:rPr lang="en-US" dirty="0"/>
              <a:t>HTTP is stateless</a:t>
            </a:r>
          </a:p>
          <a:p>
            <a:pPr lvl="1"/>
            <a:r>
              <a:rPr lang="en-US" dirty="0"/>
              <a:t>HTTP does not keep track of what happened in previous connections.</a:t>
            </a:r>
          </a:p>
          <a:p>
            <a:pPr lvl="1"/>
            <a:r>
              <a:rPr lang="en-US" dirty="0"/>
              <a:t>Application backend must do this on its own through use of databases, etc.</a:t>
            </a:r>
          </a:p>
          <a:p>
            <a:pPr lvl="1"/>
            <a:r>
              <a:rPr lang="en-US" dirty="0"/>
              <a:t>Applications may also deposit “cookies” in the browser to maintain states.</a:t>
            </a:r>
          </a:p>
        </p:txBody>
      </p:sp>
    </p:spTree>
    <p:extLst>
      <p:ext uri="{BB962C8B-B14F-4D97-AF65-F5344CB8AC3E}">
        <p14:creationId xmlns:p14="http://schemas.microsoft.com/office/powerpoint/2010/main" val="35192260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30BA-C75C-2B40-9A98-79122B9F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MQTT</a:t>
            </a:r>
            <a:br>
              <a:rPr lang="en-US" dirty="0"/>
            </a:br>
            <a:r>
              <a:rPr lang="en-US" dirty="0"/>
              <a:t>Create Usernames and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BE730-CDC0-5E4B-A337-A4BBE4E67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level of securing your MQTT broker is to create usernames and passwords.</a:t>
            </a:r>
          </a:p>
          <a:p>
            <a:pPr lvl="1"/>
            <a:r>
              <a:rPr lang="en-US" dirty="0"/>
              <a:t>Create a file called “</a:t>
            </a:r>
            <a:r>
              <a:rPr lang="en-US" dirty="0" err="1"/>
              <a:t>users.txt</a:t>
            </a:r>
            <a:r>
              <a:rPr lang="en-US" dirty="0"/>
              <a:t>” with the following information on each line: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&lt;username1&gt;:&lt;password1&gt;</a:t>
            </a:r>
          </a:p>
          <a:p>
            <a:pPr lvl="1" indent="0">
              <a:buNone/>
            </a:pPr>
            <a:r>
              <a:rPr lang="en-US" dirty="0"/>
              <a:t>&lt;username2&gt;:&lt;password2&gt;</a:t>
            </a:r>
          </a:p>
          <a:p>
            <a:pPr lvl="1" indent="0">
              <a:buNone/>
            </a:pPr>
            <a:r>
              <a:rPr lang="en-US" dirty="0"/>
              <a:t>…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You can see a sample file here with three users and passwords:</a:t>
            </a:r>
          </a:p>
          <a:p>
            <a:pPr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E7942-2129-5945-BFEC-D735B7D12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18" y="4922078"/>
            <a:ext cx="2743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43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MQTT</a:t>
            </a:r>
            <a:br>
              <a:rPr lang="en-US" dirty="0"/>
            </a:br>
            <a:r>
              <a:rPr lang="en-US" dirty="0"/>
              <a:t>Create Usernames and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now create the password file: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 err="1"/>
              <a:t>mosquitto_passwd</a:t>
            </a:r>
            <a:r>
              <a:rPr lang="en-US" dirty="0"/>
              <a:t> –U &lt;password file&gt;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our case &lt;password file&gt; is user.txt, so we have: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 err="1"/>
              <a:t>mosquitto_passwd</a:t>
            </a:r>
            <a:r>
              <a:rPr lang="en-US" dirty="0"/>
              <a:t> –U users.txt</a:t>
            </a:r>
          </a:p>
          <a:p>
            <a:pPr lvl="1" indent="0">
              <a:buNone/>
            </a:pPr>
            <a:endParaRPr lang="en-US" dirty="0"/>
          </a:p>
          <a:p>
            <a:pPr lvl="1"/>
            <a:r>
              <a:rPr lang="en-US" dirty="0"/>
              <a:t>This produces an encrypted user file, as shown (Note: Original users.txt file is overwritten, so back this up if you need to):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61" y="5175341"/>
            <a:ext cx="76390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223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MQTT</a:t>
            </a:r>
            <a:br>
              <a:rPr lang="en-US" dirty="0"/>
            </a:br>
            <a:r>
              <a:rPr lang="en-US" dirty="0"/>
              <a:t>Create Usernames and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you need to edit your </a:t>
            </a:r>
            <a:r>
              <a:rPr lang="en-US" dirty="0" err="1"/>
              <a:t>mosquitto.conf</a:t>
            </a:r>
            <a:r>
              <a:rPr lang="en-US" dirty="0"/>
              <a:t> file to include the new password file. On Ubuntu it is at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mosquitto</a:t>
            </a:r>
            <a:r>
              <a:rPr lang="en-US" dirty="0"/>
              <a:t>/</a:t>
            </a:r>
            <a:r>
              <a:rPr lang="en-US" dirty="0" err="1"/>
              <a:t>mosquitto.conf</a:t>
            </a:r>
            <a:r>
              <a:rPr lang="en-US" dirty="0"/>
              <a:t>.  On MacOS it is at </a:t>
            </a:r>
            <a:r>
              <a:rPr lang="en-SG" dirty="0">
                <a:solidFill>
                  <a:srgbClr val="002060"/>
                </a:solidFill>
                <a:effectLst/>
                <a:latin typeface="Andale Mono" panose="020B0509000000000004" pitchFamily="49" charset="0"/>
              </a:rPr>
              <a:t>/opt/homebrew/etc/</a:t>
            </a:r>
            <a:r>
              <a:rPr lang="en-SG" dirty="0" err="1">
                <a:solidFill>
                  <a:srgbClr val="002060"/>
                </a:solidFill>
                <a:effectLst/>
                <a:latin typeface="Andale Mono" panose="020B0509000000000004" pitchFamily="49" charset="0"/>
              </a:rPr>
              <a:t>mosquitto</a:t>
            </a:r>
            <a:r>
              <a:rPr lang="en-SG" dirty="0">
                <a:solidFill>
                  <a:srgbClr val="002060"/>
                </a:solidFill>
                <a:effectLst/>
                <a:latin typeface="Andale Mono" panose="020B0509000000000004" pitchFamily="49" charset="0"/>
              </a:rPr>
              <a:t>/</a:t>
            </a:r>
            <a:r>
              <a:rPr lang="en-SG" dirty="0" err="1">
                <a:solidFill>
                  <a:srgbClr val="002060"/>
                </a:solidFill>
                <a:effectLst/>
                <a:latin typeface="Andale Mono" panose="020B0509000000000004" pitchFamily="49" charset="0"/>
              </a:rPr>
              <a:t>mosquitto.conf</a:t>
            </a:r>
            <a:r>
              <a:rPr lang="en-SG" dirty="0">
                <a:solidFill>
                  <a:srgbClr val="002060"/>
                </a:solidFill>
                <a:latin typeface="Andale Mono" panose="020B0509000000000004" pitchFamily="49" charset="0"/>
              </a:rPr>
              <a:t> </a:t>
            </a:r>
            <a:r>
              <a:rPr lang="en-US" dirty="0"/>
              <a:t>and in Ubuntu it is at </a:t>
            </a:r>
            <a:r>
              <a:rPr lang="en-SG" dirty="0">
                <a:solidFill>
                  <a:srgbClr val="002060"/>
                </a:solidFill>
                <a:effectLst/>
                <a:latin typeface="Andale Mono" panose="020B0509000000000004" pitchFamily="49" charset="0"/>
              </a:rPr>
              <a:t>/etc/</a:t>
            </a:r>
            <a:r>
              <a:rPr lang="en-SG" dirty="0" err="1">
                <a:solidFill>
                  <a:srgbClr val="002060"/>
                </a:solidFill>
                <a:effectLst/>
                <a:latin typeface="Andale Mono" panose="020B0509000000000004" pitchFamily="49" charset="0"/>
              </a:rPr>
              <a:t>mosquitto</a:t>
            </a:r>
            <a:r>
              <a:rPr lang="en-SG" dirty="0">
                <a:solidFill>
                  <a:srgbClr val="002060"/>
                </a:solidFill>
                <a:effectLst/>
                <a:latin typeface="Andale Mono" panose="020B0509000000000004" pitchFamily="49" charset="0"/>
              </a:rPr>
              <a:t>/</a:t>
            </a:r>
            <a:r>
              <a:rPr lang="en-SG" dirty="0" err="1">
                <a:solidFill>
                  <a:srgbClr val="002060"/>
                </a:solidFill>
                <a:effectLst/>
                <a:latin typeface="Andale Mono" panose="020B0509000000000004" pitchFamily="49" charset="0"/>
              </a:rPr>
              <a:t>mosquitto.conf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/>
              <a:t>If you open this file in an editor you will see something like: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added the ”listener 1883” and “</a:t>
            </a:r>
            <a:r>
              <a:rPr lang="en-US" dirty="0" err="1"/>
              <a:t>allow_anonymous</a:t>
            </a:r>
            <a:r>
              <a:rPr lang="en-US" dirty="0"/>
              <a:t> true” earlier on.</a:t>
            </a:r>
          </a:p>
          <a:p>
            <a:pPr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82BDFF-AA88-CF0C-4E5F-82059258F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64" y="3317446"/>
            <a:ext cx="72390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967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MQTT</a:t>
            </a:r>
            <a:br>
              <a:rPr lang="en-US" dirty="0"/>
            </a:br>
            <a:r>
              <a:rPr lang="en-US" dirty="0"/>
              <a:t>Create Usernames and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 err="1"/>
              <a:t>allow_anonymous</a:t>
            </a:r>
            <a:r>
              <a:rPr lang="en-US" dirty="0"/>
              <a:t> true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to: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 err="1"/>
              <a:t>allow_anonymous</a:t>
            </a:r>
            <a:r>
              <a:rPr lang="en-US" dirty="0"/>
              <a:t> false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 err="1"/>
              <a:t>password_file</a:t>
            </a:r>
            <a:r>
              <a:rPr lang="en-US" dirty="0"/>
              <a:t> &lt;path to password file&gt;</a:t>
            </a:r>
          </a:p>
          <a:p>
            <a:pPr lvl="1" indent="0">
              <a:buNone/>
            </a:pPr>
            <a:endParaRPr lang="en-US" dirty="0"/>
          </a:p>
          <a:p>
            <a:pPr lvl="1"/>
            <a:r>
              <a:rPr lang="en-US" dirty="0"/>
              <a:t>If your password file is at /home/pi/</a:t>
            </a:r>
            <a:r>
              <a:rPr lang="en-US" dirty="0" err="1"/>
              <a:t>mqtt</a:t>
            </a:r>
            <a:r>
              <a:rPr lang="en-US" dirty="0"/>
              <a:t>/users.txt, then the above will be: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 err="1"/>
              <a:t>allow_anonymous</a:t>
            </a:r>
            <a:r>
              <a:rPr lang="en-US" dirty="0"/>
              <a:t> false</a:t>
            </a:r>
          </a:p>
          <a:p>
            <a:pPr lvl="1" indent="0">
              <a:buNone/>
            </a:pPr>
            <a:r>
              <a:rPr lang="en-US" dirty="0" err="1"/>
              <a:t>password_file</a:t>
            </a:r>
            <a:r>
              <a:rPr lang="en-US" dirty="0"/>
              <a:t> /home/pi/</a:t>
            </a:r>
            <a:r>
              <a:rPr lang="en-US" dirty="0" err="1"/>
              <a:t>mqtt</a:t>
            </a:r>
            <a:r>
              <a:rPr lang="en-US" dirty="0"/>
              <a:t>/users.txt</a:t>
            </a:r>
          </a:p>
          <a:p>
            <a:pPr lvl="1" indent="0">
              <a:buNone/>
            </a:pPr>
            <a:endParaRPr lang="en-US" dirty="0"/>
          </a:p>
          <a:p>
            <a:pPr lvl="1"/>
            <a:r>
              <a:rPr lang="en-US" dirty="0"/>
              <a:t>Note that you must provide the full path to the password file; you cannot use “~” to provide a relative path. Restart </a:t>
            </a:r>
            <a:r>
              <a:rPr lang="en-US" dirty="0" err="1"/>
              <a:t>Mosquitto</a:t>
            </a:r>
            <a:r>
              <a:rPr lang="en-US" dirty="0"/>
              <a:t> after making the changes: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 err="1"/>
              <a:t>sudo</a:t>
            </a:r>
            <a:r>
              <a:rPr lang="en-US" dirty="0"/>
              <a:t> service </a:t>
            </a:r>
            <a:r>
              <a:rPr lang="en-US" dirty="0" err="1"/>
              <a:t>mosquitto</a:t>
            </a:r>
            <a:r>
              <a:rPr lang="en-US" dirty="0"/>
              <a:t> restart</a:t>
            </a:r>
          </a:p>
          <a:p>
            <a:pPr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071420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MQTT</a:t>
            </a:r>
            <a:br>
              <a:rPr lang="en-US" dirty="0"/>
            </a:br>
            <a:r>
              <a:rPr lang="en-US" dirty="0"/>
              <a:t>Create Usernames and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over </a:t>
            </a:r>
            <a:r>
              <a:rPr lang="en-US" dirty="0" err="1"/>
              <a:t>users.txt</a:t>
            </a:r>
            <a:r>
              <a:rPr lang="en-US" dirty="0"/>
              <a:t> to your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mosquitto</a:t>
            </a:r>
            <a:r>
              <a:rPr lang="en-US" dirty="0"/>
              <a:t> directory (Ubuntu), or /opt/homebrew/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mosquitto</a:t>
            </a:r>
            <a:r>
              <a:rPr lang="en-US" dirty="0"/>
              <a:t> (MacOS):</a:t>
            </a:r>
          </a:p>
          <a:p>
            <a:endParaRPr lang="en-US" dirty="0"/>
          </a:p>
          <a:p>
            <a:pPr lvl="1" indent="0">
              <a:buNone/>
            </a:pPr>
            <a:r>
              <a:rPr lang="en-US" dirty="0" err="1"/>
              <a:t>sudo</a:t>
            </a:r>
            <a:r>
              <a:rPr lang="en-US" dirty="0"/>
              <a:t> cp </a:t>
            </a:r>
            <a:r>
              <a:rPr lang="en-US" dirty="0" err="1"/>
              <a:t>users.txt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mosquitto</a:t>
            </a:r>
            <a:r>
              <a:rPr lang="en-US" dirty="0"/>
              <a:t> (Ubuntu)</a:t>
            </a:r>
          </a:p>
          <a:p>
            <a:pPr lvl="1" indent="0">
              <a:buNone/>
            </a:pPr>
            <a:r>
              <a:rPr lang="en-US" dirty="0" err="1"/>
              <a:t>sudo</a:t>
            </a:r>
            <a:r>
              <a:rPr lang="en-US" dirty="0"/>
              <a:t> cp </a:t>
            </a:r>
            <a:r>
              <a:rPr lang="en-US" dirty="0" err="1"/>
              <a:t>users.txt</a:t>
            </a:r>
            <a:r>
              <a:rPr lang="en-US" dirty="0"/>
              <a:t> /opt/homebrew/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mosquitto</a:t>
            </a:r>
            <a:r>
              <a:rPr lang="en-US" dirty="0"/>
              <a:t> (MacOS)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527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MQTT</a:t>
            </a:r>
            <a:br>
              <a:rPr lang="en-US" dirty="0"/>
            </a:br>
            <a:r>
              <a:rPr lang="en-US" dirty="0"/>
              <a:t>Create Usernames and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add this line to your .conf file, immediately after the “</a:t>
            </a:r>
            <a:r>
              <a:rPr lang="en-US" dirty="0" err="1"/>
              <a:t>allow_anonymous</a:t>
            </a:r>
            <a:r>
              <a:rPr lang="en-US" dirty="0"/>
              <a:t> false”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 err="1"/>
              <a:t>password_file</a:t>
            </a:r>
            <a:r>
              <a:rPr lang="en-US" dirty="0"/>
              <a:t> &lt;path to password file&gt;</a:t>
            </a:r>
          </a:p>
          <a:p>
            <a:pPr lvl="1" indent="0">
              <a:buNone/>
            </a:pPr>
            <a:endParaRPr lang="en-US" dirty="0"/>
          </a:p>
          <a:p>
            <a:pPr lvl="1"/>
            <a:r>
              <a:rPr lang="en-US" dirty="0"/>
              <a:t>If your password file is at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mosquitto</a:t>
            </a:r>
            <a:r>
              <a:rPr lang="en-US" dirty="0"/>
              <a:t>, then this line should read: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 err="1"/>
              <a:t>password_file</a:t>
            </a:r>
            <a:r>
              <a:rPr lang="en-US" dirty="0"/>
              <a:t>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mosquitto</a:t>
            </a:r>
            <a:r>
              <a:rPr lang="en-US" dirty="0"/>
              <a:t>/</a:t>
            </a:r>
            <a:r>
              <a:rPr lang="en-US" dirty="0" err="1"/>
              <a:t>users.txt</a:t>
            </a:r>
            <a:endParaRPr lang="en-US" dirty="0"/>
          </a:p>
          <a:p>
            <a:pPr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1730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MQTT</a:t>
            </a:r>
            <a:br>
              <a:rPr lang="en-US" dirty="0"/>
            </a:br>
            <a:r>
              <a:rPr lang="en-US" dirty="0"/>
              <a:t>Create Usernames and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</a:t>
            </a:r>
            <a:r>
              <a:rPr lang="en-US" dirty="0" err="1"/>
              <a:t>mosquitto.conf</a:t>
            </a:r>
            <a:r>
              <a:rPr lang="en-US" dirty="0"/>
              <a:t> file should now look something like this</a:t>
            </a:r>
            <a:r>
              <a:rPr lang="en-US" dirty="0">
                <a:sym typeface="Wingdings" pitchFamily="2" charset="2"/>
              </a:rPr>
              <a:t> (MacOS):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Note that you must provide the full path to the password file; you cannot use “~” to provide a relative path. Restart </a:t>
            </a:r>
            <a:r>
              <a:rPr lang="en-US" dirty="0" err="1"/>
              <a:t>Mosquitto</a:t>
            </a:r>
            <a:r>
              <a:rPr lang="en-US" dirty="0"/>
              <a:t> after making the changes: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 err="1"/>
              <a:t>sudo</a:t>
            </a:r>
            <a:r>
              <a:rPr lang="en-US" dirty="0"/>
              <a:t> service </a:t>
            </a:r>
            <a:r>
              <a:rPr lang="en-US" dirty="0" err="1"/>
              <a:t>mosquitto</a:t>
            </a:r>
            <a:r>
              <a:rPr lang="en-US" dirty="0"/>
              <a:t> restart (Ubuntu) </a:t>
            </a:r>
          </a:p>
          <a:p>
            <a:pPr lvl="1" indent="0">
              <a:buNone/>
            </a:pPr>
            <a:r>
              <a:rPr lang="en-US" dirty="0"/>
              <a:t>brew services restart </a:t>
            </a:r>
            <a:r>
              <a:rPr lang="en-US" dirty="0" err="1"/>
              <a:t>mosquitto</a:t>
            </a:r>
            <a:r>
              <a:rPr lang="en-US" dirty="0"/>
              <a:t> (MacOS)</a:t>
            </a:r>
          </a:p>
          <a:p>
            <a:pPr lvl="1" indent="0">
              <a:buNone/>
            </a:pPr>
            <a:r>
              <a:rPr lang="en-US" dirty="0"/>
              <a:t>	</a:t>
            </a:r>
          </a:p>
          <a:p>
            <a:pPr lvl="1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EB8C25-A807-7149-FAF7-F7DB31782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914" y="2489372"/>
            <a:ext cx="65405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7493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MQTT</a:t>
            </a:r>
            <a:br>
              <a:rPr lang="en-US" dirty="0"/>
            </a:br>
            <a:r>
              <a:rPr lang="en-US" dirty="0"/>
              <a:t>Create Usernames and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if you connect to your broker using the mqtt.py program that you wrote in the lab, you will see: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From our table of result codes in Lab 3, we see that result code 5 is “Connection refused, not authorized.”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7" y="2828925"/>
            <a:ext cx="25622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389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MQTT</a:t>
            </a:r>
            <a:br>
              <a:rPr lang="en-US" dirty="0"/>
            </a:br>
            <a:r>
              <a:rPr lang="en-US" dirty="0"/>
              <a:t>Create Usernames and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add in your username and password into your mqtt.py code. To do this we declare two constants USERID and PASSWORD and set these to the </a:t>
            </a:r>
            <a:r>
              <a:rPr lang="en-US" dirty="0" err="1"/>
              <a:t>userid</a:t>
            </a:r>
            <a:r>
              <a:rPr lang="en-US" dirty="0"/>
              <a:t> and password we had in users.txt: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/>
              <a:t>USERID=“</a:t>
            </a:r>
            <a:r>
              <a:rPr lang="en-US" dirty="0" err="1"/>
              <a:t>colin</a:t>
            </a:r>
            <a:r>
              <a:rPr lang="en-US" dirty="0"/>
              <a:t>”</a:t>
            </a:r>
          </a:p>
          <a:p>
            <a:pPr lvl="1" indent="0">
              <a:buNone/>
            </a:pPr>
            <a:r>
              <a:rPr lang="en-US"/>
              <a:t>PASSWORD</a:t>
            </a:r>
            <a:r>
              <a:rPr lang="en-US" dirty="0"/>
              <a:t>=“cpasswd1”</a:t>
            </a:r>
          </a:p>
          <a:p>
            <a:r>
              <a:rPr lang="en-US" dirty="0"/>
              <a:t>Now we add in the code to log in. Just after the line “client=</a:t>
            </a:r>
            <a:r>
              <a:rPr lang="en-US" dirty="0" err="1"/>
              <a:t>mqtt.Client</a:t>
            </a:r>
            <a:r>
              <a:rPr lang="en-US" dirty="0"/>
              <a:t>()” add in: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r>
              <a:rPr lang="en-US" dirty="0" err="1"/>
              <a:t>client.username_pw_set</a:t>
            </a:r>
            <a:r>
              <a:rPr lang="en-US" dirty="0"/>
              <a:t>(USERID, PASSWORD)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353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MQTT</a:t>
            </a:r>
            <a:br>
              <a:rPr lang="en-US" dirty="0"/>
            </a:br>
            <a:r>
              <a:rPr lang="en-US" dirty="0"/>
              <a:t>Create Usernames and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code will now look like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you run the code you will see that it now connects with a result code of 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2229333"/>
            <a:ext cx="4023211" cy="320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9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2671-2734-4349-B5D1-CAC7E0AC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Transfer Protocol (HTTP)</a:t>
            </a:r>
            <a:br>
              <a:rPr lang="en-US" dirty="0"/>
            </a:br>
            <a:r>
              <a:rPr lang="en-US" dirty="0"/>
              <a:t>OSI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8883D-6F2D-D745-8BE9-80EDE1A01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99" y="1834188"/>
            <a:ext cx="6389225" cy="446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4024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6F6F-C3BB-2F47-A3D7-080ABAD91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AA79-C480-6C42-A758-06BBF9E35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lecture we looked at two alternatives for communications between nodes:</a:t>
            </a:r>
          </a:p>
          <a:p>
            <a:pPr lvl="1"/>
            <a:r>
              <a:rPr lang="en-US" dirty="0"/>
              <a:t>MQTT – Best for edge devices to gateways.</a:t>
            </a:r>
          </a:p>
          <a:p>
            <a:pPr lvl="1"/>
            <a:r>
              <a:rPr lang="en-US" dirty="0"/>
              <a:t>HTTP – Best for gateways to the cloud</a:t>
            </a:r>
          </a:p>
          <a:p>
            <a:r>
              <a:rPr lang="en-US" dirty="0"/>
              <a:t>We also looked at databases:</a:t>
            </a:r>
          </a:p>
          <a:p>
            <a:pPr lvl="1"/>
            <a:r>
              <a:rPr lang="en-US" dirty="0"/>
              <a:t>Two main types – Relational and Document</a:t>
            </a:r>
          </a:p>
          <a:p>
            <a:pPr lvl="1"/>
            <a:r>
              <a:rPr lang="en-US" dirty="0"/>
              <a:t>We looked at MongoDB.</a:t>
            </a:r>
          </a:p>
          <a:p>
            <a:r>
              <a:rPr lang="en-US" dirty="0"/>
              <a:t>Finally we looked at how to set </a:t>
            </a:r>
            <a:r>
              <a:rPr lang="en-US"/>
              <a:t>passwords for MQTT.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2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EE86-3A82-094B-AFB6-A99C31FC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Transfer Protocol (HTTP)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FC16D-145A-5646-8485-53FB5DFA4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44" y="1436469"/>
            <a:ext cx="8599990" cy="43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5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0DBF-AD40-7A4A-91BB-CE5B451F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Transfer Protocol (HTTP)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8F30D-E0AE-A146-9579-BB703656C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interaction:</a:t>
            </a:r>
          </a:p>
          <a:p>
            <a:pPr lvl="1" indent="0">
              <a:buNone/>
            </a:pPr>
            <a:r>
              <a:rPr lang="en-US" dirty="0" err="1"/>
              <a:t>openssl</a:t>
            </a:r>
            <a:r>
              <a:rPr lang="en-US" dirty="0"/>
              <a:t> </a:t>
            </a:r>
            <a:r>
              <a:rPr lang="en-US" dirty="0" err="1"/>
              <a:t>s_client</a:t>
            </a:r>
            <a:r>
              <a:rPr lang="en-US" dirty="0"/>
              <a:t> –connect </a:t>
            </a:r>
            <a:r>
              <a:rPr lang="en-US" dirty="0">
                <a:hlinkClick r:id="rId2"/>
              </a:rPr>
              <a:t>www.facebook.com:443</a:t>
            </a:r>
            <a:endParaRPr lang="en-US" dirty="0"/>
          </a:p>
          <a:p>
            <a:pPr lvl="1" indent="0">
              <a:buNone/>
            </a:pPr>
            <a:r>
              <a:rPr lang="en-US" dirty="0"/>
              <a:t>&lt;Connection information including certificate displayed&gt;</a:t>
            </a:r>
          </a:p>
          <a:p>
            <a:pPr lvl="1" indent="0">
              <a:buNone/>
            </a:pPr>
            <a:endParaRPr lang="en-US" dirty="0"/>
          </a:p>
          <a:p>
            <a:pPr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626C9-E95B-B347-B432-947B8265A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79" y="2912605"/>
            <a:ext cx="7407798" cy="344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57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0DBF-AD40-7A4A-91BB-CE5B451F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Transfer Protocol (HTTP)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8F30D-E0AE-A146-9579-BB703656C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interaction:</a:t>
            </a:r>
          </a:p>
          <a:p>
            <a:pPr lvl="1" indent="0">
              <a:buNone/>
            </a:pPr>
            <a:r>
              <a:rPr lang="en-US" dirty="0"/>
              <a:t>Response from server </a:t>
            </a:r>
          </a:p>
          <a:p>
            <a:pPr lvl="1" indent="0">
              <a:buNone/>
            </a:pPr>
            <a:r>
              <a:rPr lang="en-US" dirty="0"/>
              <a:t>(400: Bad Request. Oops!)</a:t>
            </a:r>
          </a:p>
          <a:p>
            <a:pPr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0F759-3E22-EB40-B224-5F9156FB8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592" y="1658302"/>
            <a:ext cx="5666143" cy="470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41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852EF-9A03-8244-B57F-64F79224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659CB-7791-FF45-A2F1-0AE0B8798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5 more common request types (of which only GET and POST are used often):</a:t>
            </a:r>
          </a:p>
          <a:p>
            <a:pPr lvl="1"/>
            <a:r>
              <a:rPr lang="en-US" dirty="0"/>
              <a:t>GET: Request for a specific document (Can also be used to send data)</a:t>
            </a:r>
          </a:p>
          <a:p>
            <a:pPr lvl="1"/>
            <a:r>
              <a:rPr lang="en-US" dirty="0"/>
              <a:t>POST: Request for server to accept data from browser</a:t>
            </a:r>
          </a:p>
          <a:p>
            <a:pPr lvl="1"/>
            <a:r>
              <a:rPr lang="en-US" dirty="0"/>
              <a:t>PUT: Replace a document with the data provided by the browser.</a:t>
            </a:r>
          </a:p>
          <a:p>
            <a:pPr lvl="1"/>
            <a:r>
              <a:rPr lang="en-US" dirty="0"/>
              <a:t>DELETE: Remove a document</a:t>
            </a:r>
          </a:p>
          <a:p>
            <a:pPr lvl="1"/>
            <a:r>
              <a:rPr lang="en-US" dirty="0"/>
              <a:t>HEAD: Retrieve only the header of a document</a:t>
            </a:r>
          </a:p>
          <a:p>
            <a:r>
              <a:rPr lang="en-US" dirty="0"/>
              <a:t>Documents are in the form of Hypertext Markup Language (HTML) files:</a:t>
            </a:r>
          </a:p>
          <a:p>
            <a:pPr lvl="1"/>
            <a:r>
              <a:rPr lang="en-US" dirty="0"/>
              <a:t>Consists of:</a:t>
            </a:r>
          </a:p>
          <a:p>
            <a:pPr lvl="2"/>
            <a:r>
              <a:rPr lang="en-US" dirty="0"/>
              <a:t>Text that can be “marked-up” to format it (e.g. headings, tables, bold, italic, alignment, etc.)</a:t>
            </a:r>
          </a:p>
          <a:p>
            <a:pPr lvl="2"/>
            <a:r>
              <a:rPr lang="en-US" dirty="0"/>
              <a:t>Hyperlinks: Links to other documents, possibly on other servers.</a:t>
            </a:r>
          </a:p>
          <a:p>
            <a:pPr lvl="2"/>
            <a:r>
              <a:rPr lang="en-US" dirty="0"/>
              <a:t>Scripts: Programs that will be run on your browser.</a:t>
            </a:r>
          </a:p>
        </p:txBody>
      </p:sp>
    </p:spTree>
    <p:extLst>
      <p:ext uri="{BB962C8B-B14F-4D97-AF65-F5344CB8AC3E}">
        <p14:creationId xmlns:p14="http://schemas.microsoft.com/office/powerpoint/2010/main" val="92263975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17374</TotalTime>
  <Words>2989</Words>
  <Application>Microsoft Macintosh PowerPoint</Application>
  <PresentationFormat>On-screen Show (4:3)</PresentationFormat>
  <Paragraphs>375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Times</vt:lpstr>
      <vt:lpstr>Andale Mono</vt:lpstr>
      <vt:lpstr>Calibri</vt:lpstr>
      <vt:lpstr>Times New Roman</vt:lpstr>
      <vt:lpstr>Wingdings</vt:lpstr>
      <vt:lpstr>Blank</vt:lpstr>
      <vt:lpstr>PowerPoint Presentation</vt:lpstr>
      <vt:lpstr>Motivation</vt:lpstr>
      <vt:lpstr>Hypertext transfer protocol</vt:lpstr>
      <vt:lpstr>Hypertext Transfer Protocol (HTTP)</vt:lpstr>
      <vt:lpstr>Hypertext Transfer Protocol (HTTP) OSI Model</vt:lpstr>
      <vt:lpstr>Hypertext Transfer Protocol (HTTP)</vt:lpstr>
      <vt:lpstr>Hypertext Transfer Protocol (HTTP)</vt:lpstr>
      <vt:lpstr>Hypertext Transfer Protocol (HTTP)</vt:lpstr>
      <vt:lpstr>HTTP Request Types</vt:lpstr>
      <vt:lpstr>PowerPoint Presentation</vt:lpstr>
      <vt:lpstr>MIME Types</vt:lpstr>
      <vt:lpstr>Creating a HTTP Server in Python</vt:lpstr>
      <vt:lpstr>Example Flask Code</vt:lpstr>
      <vt:lpstr>Writing Flask Applications</vt:lpstr>
      <vt:lpstr>Writing Flask Applications</vt:lpstr>
      <vt:lpstr>Writing Flask Applications</vt:lpstr>
      <vt:lpstr>Flask References</vt:lpstr>
      <vt:lpstr>Creating HTTP Requests</vt:lpstr>
      <vt:lpstr>Message queuing telemetry transport</vt:lpstr>
      <vt:lpstr>MQTT</vt:lpstr>
      <vt:lpstr>MQTT</vt:lpstr>
      <vt:lpstr>Playing with MQTT</vt:lpstr>
      <vt:lpstr>Playing with MQTT</vt:lpstr>
      <vt:lpstr>MQTT Programming in Python</vt:lpstr>
      <vt:lpstr>MQTT Programming in Python</vt:lpstr>
      <vt:lpstr>MQTT Programming in Python</vt:lpstr>
      <vt:lpstr>MQTT Programming in Python</vt:lpstr>
      <vt:lpstr>MQTT Programming in Python</vt:lpstr>
      <vt:lpstr>MQTT Programming in Python</vt:lpstr>
      <vt:lpstr>Opening Mosquitto to the World</vt:lpstr>
      <vt:lpstr>Opening Mosquitto to the World</vt:lpstr>
      <vt:lpstr>Working with databases</vt:lpstr>
      <vt:lpstr>Working with Databases</vt:lpstr>
      <vt:lpstr>Working with Databases</vt:lpstr>
      <vt:lpstr>Working with Databases</vt:lpstr>
      <vt:lpstr>Working with Databases</vt:lpstr>
      <vt:lpstr>MongoDB Programming in Python</vt:lpstr>
      <vt:lpstr>Securing communications</vt:lpstr>
      <vt:lpstr>Securing Communications - Motivation</vt:lpstr>
      <vt:lpstr>Securing MQTT Create Usernames and Passwords</vt:lpstr>
      <vt:lpstr>Securing MQTT Create Usernames and Passwords</vt:lpstr>
      <vt:lpstr>Securing MQTT Create Usernames and Passwords</vt:lpstr>
      <vt:lpstr>Securing MQTT Create Usernames and Passwords</vt:lpstr>
      <vt:lpstr>Securing MQTT Create Usernames and Passwords</vt:lpstr>
      <vt:lpstr>Securing MQTT Create Usernames and Passwords</vt:lpstr>
      <vt:lpstr>Securing MQTT Create Usernames and Passwords</vt:lpstr>
      <vt:lpstr>Securing MQTT Create Usernames and Passwords</vt:lpstr>
      <vt:lpstr>Securing MQTT Create Usernames and Passwords</vt:lpstr>
      <vt:lpstr>Securing MQTT Create Usernames and Passwords</vt:lpstr>
      <vt:lpstr>Summary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 Programming</dc:title>
  <dc:creator>Tan Keng Yan, Colin</dc:creator>
  <cp:lastModifiedBy>Tan Keng Yan, Colin</cp:lastModifiedBy>
  <cp:revision>381</cp:revision>
  <cp:lastPrinted>2018-02-28T02:01:21Z</cp:lastPrinted>
  <dcterms:created xsi:type="dcterms:W3CDTF">2018-02-10T09:13:59Z</dcterms:created>
  <dcterms:modified xsi:type="dcterms:W3CDTF">2025-06-29T08:12:30Z</dcterms:modified>
</cp:coreProperties>
</file>