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E4d9AaGt9rFTZTzm2qfVQFJM2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2828"/>
    <a:srgbClr val="46678C"/>
    <a:srgbClr val="ECECEC"/>
    <a:srgbClr val="6C9FCC"/>
    <a:srgbClr val="ACC8E2"/>
    <a:srgbClr val="E7E6E6"/>
    <a:srgbClr val="BFBFBF"/>
    <a:srgbClr val="4A6D94"/>
    <a:srgbClr val="3B6797"/>
    <a:srgbClr val="336B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B8DF77F-BED0-431B-95F4-B303E20088E4}">
  <a:tblStyle styleId="{1B8DF77F-BED0-431B-95F4-B303E20088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dd775ee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dd775ee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f9ef8e09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0000"/>
                </a:solidFill>
              </a:rPr>
              <a:t>일단 내가 대충 써놨는데</a:t>
            </a:r>
            <a:endParaRPr sz="15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0000"/>
                </a:solidFill>
              </a:rPr>
              <a:t>바꾸고싶으면 바꾸면됨</a:t>
            </a:r>
            <a:endParaRPr sz="1500">
              <a:solidFill>
                <a:srgbClr val="CC0000"/>
              </a:solidFill>
            </a:endParaRPr>
          </a:p>
        </p:txBody>
      </p:sp>
      <p:sp>
        <p:nvSpPr>
          <p:cNvPr id="245" name="Google Shape;245;gef9ef8e09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fc6b18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f2fc6b18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f9ef8e09f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f9ef8e09f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f9ef8e09f_3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ef9ef8e09f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2a7f60b8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2a7f60b8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4aa46131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f4aa46131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52094c4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f52094c4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4aa46131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마침표로 끝나는 문장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형태소분할로 얻은 단어/ 해당 단어가 나온 빈도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유사어 관계를 가진 단어를 콤마로 연결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81" name="Google Shape;381;gf4aa46131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6c420c2c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98" name="Google Shape;398;gf6c420c2c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a7f60b8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2a7f60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f9ef8e09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ef9ef8e09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4dd775e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괄호쳐둔거 이용하거나 삭제하고 대신 말로하기!!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(마스크드 언어 모델(MLM)과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문장 예측(NSP)으로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훈련)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((BERT는 이미 사전 학습된 모델이다-&gt;)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뉴스의 카테고리에 맞게 문맥을 파악할 수 있도록 카테고리마다 각각의 신경망을 한 층 추가하는 식으로 파인 튜닝 실행)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f4dd775e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f9ef8e0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f9ef8e0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f9ef8e0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ef9ef8e0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2a7f60b8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2a7f60b81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웅 아 </a:t>
            </a:r>
            <a:endParaRPr/>
          </a:p>
        </p:txBody>
      </p:sp>
      <p:sp>
        <p:nvSpPr>
          <p:cNvPr id="510" name="Google Shape;5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5700d22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f5700d22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2a7f60b81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2a7f60b81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2a7f60b81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2a7f60b81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4dd775ee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f4dd775ee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2a7f60b8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2a7f60b8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2a7f60b81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2a7f60b81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아웃기다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2a7f60b8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f2a7f60b8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aa46131d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4aa46131d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a7f60b8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기사에 따르면 ~~ 이런 문제점이 있다는 것을 알게되었다..</a:t>
            </a:r>
            <a:endParaRPr/>
          </a:p>
        </p:txBody>
      </p:sp>
      <p:sp>
        <p:nvSpPr>
          <p:cNvPr id="175" name="Google Shape;175;gf2a7f60b8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aa46131d_4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f4aa46131d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a7f60b8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2a7f60b81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9ef8e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(단순히 단어만 바꾸는 것이 아니라)</a:t>
            </a:r>
            <a:endParaRPr sz="1000"/>
          </a:p>
        </p:txBody>
      </p:sp>
      <p:sp>
        <p:nvSpPr>
          <p:cNvPr id="194" name="Google Shape;194;gef9ef8e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915A0C0-FC1A-4876-B05A-4C1BAC124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347" r="12653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D47CC9-F9CC-46E7-B99E-3D54076E4CF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FA95E9-BDFF-4D95-BF40-0B7B083B4E28}"/>
              </a:ext>
            </a:extLst>
          </p:cNvPr>
          <p:cNvSpPr txBox="1"/>
          <p:nvPr/>
        </p:nvSpPr>
        <p:spPr>
          <a:xfrm>
            <a:off x="361573" y="86425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빅데이터 해커톤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98898-DB45-4149-BFC0-9B64EDBAE6EE}"/>
              </a:ext>
            </a:extLst>
          </p:cNvPr>
          <p:cNvSpPr txBox="1"/>
          <p:nvPr/>
        </p:nvSpPr>
        <p:spPr>
          <a:xfrm>
            <a:off x="361573" y="1565629"/>
            <a:ext cx="39269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Doctor</a:t>
            </a:r>
            <a:endParaRPr lang="ko-KR" altLang="en-US" sz="4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CB6783-470E-4A55-9F94-4C64C1964AEC}"/>
              </a:ext>
            </a:extLst>
          </p:cNvPr>
          <p:cNvSpPr txBox="1"/>
          <p:nvPr/>
        </p:nvSpPr>
        <p:spPr>
          <a:xfrm>
            <a:off x="361573" y="2407003"/>
            <a:ext cx="392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문서에 심폐소생술을 해 드립니다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5287DF-0F5C-4D68-BFF1-24D09FBE8EC3}"/>
              </a:ext>
            </a:extLst>
          </p:cNvPr>
          <p:cNvSpPr txBox="1"/>
          <p:nvPr/>
        </p:nvSpPr>
        <p:spPr>
          <a:xfrm>
            <a:off x="361573" y="304646"/>
            <a:ext cx="1720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2021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25C7FED-3AE0-4E2F-9022-EC55EC04DDBA}"/>
              </a:ext>
            </a:extLst>
          </p:cNvPr>
          <p:cNvGrpSpPr/>
          <p:nvPr/>
        </p:nvGrpSpPr>
        <p:grpSpPr>
          <a:xfrm>
            <a:off x="2518015" y="5588292"/>
            <a:ext cx="1059970" cy="971877"/>
            <a:chOff x="2518015" y="5627385"/>
            <a:chExt cx="1059970" cy="9718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CADE44F-1BFD-4E32-BFCA-CD89A98531C3}"/>
                </a:ext>
              </a:extLst>
            </p:cNvPr>
            <p:cNvSpPr txBox="1"/>
            <p:nvPr/>
          </p:nvSpPr>
          <p:spPr>
            <a:xfrm>
              <a:off x="2518015" y="6045264"/>
              <a:ext cx="10599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CoCoCAT</a:t>
              </a:r>
              <a:endParaRPr lang="ko-KR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xmlns="" id="{1C32EFF6-AB5D-41AA-8854-9C48BFDE9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325" y="5627385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939F76A-0D29-4761-97E2-8E66B0224859}"/>
              </a:ext>
            </a:extLst>
          </p:cNvPr>
          <p:cNvSpPr/>
          <p:nvPr/>
        </p:nvSpPr>
        <p:spPr>
          <a:xfrm>
            <a:off x="8750241" y="3035241"/>
            <a:ext cx="787517" cy="787517"/>
          </a:xfrm>
          <a:prstGeom prst="roundRect">
            <a:avLst>
              <a:gd name="adj" fmla="val 20198"/>
            </a:avLst>
          </a:prstGeom>
          <a:solidFill>
            <a:srgbClr val="FFFFFF">
              <a:alpha val="70000"/>
            </a:srgb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9F3EEAA-F762-462E-A255-661C69047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254" y="3151254"/>
            <a:ext cx="555490" cy="555490"/>
          </a:xfrm>
          <a:prstGeom prst="rect">
            <a:avLst/>
          </a:prstGeom>
        </p:spPr>
      </p:pic>
      <p:sp>
        <p:nvSpPr>
          <p:cNvPr id="85" name="Google Shape;85;gf4dd775ee9_1_36"/>
          <p:cNvSpPr txBox="1"/>
          <p:nvPr/>
        </p:nvSpPr>
        <p:spPr>
          <a:xfrm>
            <a:off x="9220199" y="6292757"/>
            <a:ext cx="2819647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권나현 | 윤서안 | 조민경 | 한정수</a:t>
            </a:r>
            <a:endParaRPr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1286D6F-14F0-46A9-B04F-A3F99C5AD60B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3" name="Google Shape;142;gf4aa46131d_4_62">
              <a:extLst>
                <a:ext uri="{FF2B5EF4-FFF2-40B4-BE49-F238E27FC236}">
                  <a16:creationId xmlns:a16="http://schemas.microsoft.com/office/drawing/2014/main" xmlns="" id="{2D15379B-6775-4D9D-A7F2-91F0A1551150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3;gf4aa46131d_4_62">
              <a:extLst>
                <a:ext uri="{FF2B5EF4-FFF2-40B4-BE49-F238E27FC236}">
                  <a16:creationId xmlns:a16="http://schemas.microsoft.com/office/drawing/2014/main" xmlns="" id="{341F109A-FF5D-49F2-BEE2-B788C9144DDB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44;gf4aa46131d_4_62">
              <a:extLst>
                <a:ext uri="{FF2B5EF4-FFF2-40B4-BE49-F238E27FC236}">
                  <a16:creationId xmlns:a16="http://schemas.microsoft.com/office/drawing/2014/main" xmlns="" id="{E23940B6-FE3A-46CC-AA05-7A8784220AC0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E7D27CD-3C95-4423-B1CE-6A45E25F1D47}"/>
                </a:ext>
              </a:extLst>
            </p:cNvPr>
            <p:cNvSpPr txBox="1"/>
            <p:nvPr/>
          </p:nvSpPr>
          <p:spPr>
            <a:xfrm>
              <a:off x="5935407" y="164653"/>
              <a:ext cx="2206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 기능 </a:t>
              </a:r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- 1</a:t>
              </a:r>
              <a:endParaRPr lang="ko-KR" altLang="en-US" sz="2400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64C987D-82CE-4D1A-9C53-653051159C22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71BCED5-9EE6-4F0A-8D22-CCBBC479A4C8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580EA83-B08C-4E8E-9AFD-7DF9BEBB9CBF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xmlns="" id="{49873AC5-C2D0-4338-B444-002357D5E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F4B73-6BF0-41BC-A1D7-554BF73F66CC}"/>
              </a:ext>
            </a:extLst>
          </p:cNvPr>
          <p:cNvSpPr txBox="1"/>
          <p:nvPr/>
        </p:nvSpPr>
        <p:spPr>
          <a:xfrm>
            <a:off x="6211923" y="123943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선택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8248162D-98D5-486B-8719-55D5F2BC6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1" t="3694" r="721" b="3174"/>
          <a:stretch/>
        </p:blipFill>
        <p:spPr bwMode="auto">
          <a:xfrm>
            <a:off x="3904521" y="1972447"/>
            <a:ext cx="6267822" cy="34480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052EF84-56C4-4AA5-8266-1F7C9051A94F}"/>
              </a:ext>
            </a:extLst>
          </p:cNvPr>
          <p:cNvSpPr txBox="1"/>
          <p:nvPr/>
        </p:nvSpPr>
        <p:spPr>
          <a:xfrm>
            <a:off x="3377259" y="5721306"/>
            <a:ext cx="7322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텍스트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종류를 고려하여 상황에 알맞게 수정할 수 있도록 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928340D-8C58-4139-B8EB-394214823DB1}"/>
              </a:ext>
            </a:extLst>
          </p:cNvPr>
          <p:cNvSpPr/>
          <p:nvPr/>
        </p:nvSpPr>
        <p:spPr>
          <a:xfrm>
            <a:off x="4476749" y="3408726"/>
            <a:ext cx="1439608" cy="1953849"/>
          </a:xfrm>
          <a:prstGeom prst="rect">
            <a:avLst/>
          </a:prstGeom>
          <a:noFill/>
          <a:ln w="38100">
            <a:solidFill>
              <a:srgbClr val="9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CBC396-A942-4BA6-8618-84A08D19D7F0}"/>
              </a:ext>
            </a:extLst>
          </p:cNvPr>
          <p:cNvSpPr txBox="1"/>
          <p:nvPr/>
        </p:nvSpPr>
        <p:spPr>
          <a:xfrm>
            <a:off x="5679727" y="123712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격식체의 종결 어미 선택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87A156A-2E8C-487A-89A6-1200942637A3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3" name="Google Shape;142;gf4aa46131d_4_62">
              <a:extLst>
                <a:ext uri="{FF2B5EF4-FFF2-40B4-BE49-F238E27FC236}">
                  <a16:creationId xmlns:a16="http://schemas.microsoft.com/office/drawing/2014/main" xmlns="" id="{9031B7B9-74BF-4418-A757-939673033D02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3;gf4aa46131d_4_62">
              <a:extLst>
                <a:ext uri="{FF2B5EF4-FFF2-40B4-BE49-F238E27FC236}">
                  <a16:creationId xmlns:a16="http://schemas.microsoft.com/office/drawing/2014/main" xmlns="" id="{B2E2A468-A74E-4651-B8E4-568FDA8AC022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44;gf4aa46131d_4_62">
              <a:extLst>
                <a:ext uri="{FF2B5EF4-FFF2-40B4-BE49-F238E27FC236}">
                  <a16:creationId xmlns:a16="http://schemas.microsoft.com/office/drawing/2014/main" xmlns="" id="{B80DFEC6-4772-4457-9DF6-BE0DA42DD4C0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C534E28-FC0A-4EC3-B83C-06C9076D449D}"/>
                </a:ext>
              </a:extLst>
            </p:cNvPr>
            <p:cNvSpPr txBox="1"/>
            <p:nvPr/>
          </p:nvSpPr>
          <p:spPr>
            <a:xfrm>
              <a:off x="5935407" y="164653"/>
              <a:ext cx="2206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 기능 </a:t>
              </a:r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- 2</a:t>
              </a:r>
              <a:endParaRPr lang="ko-KR" altLang="en-US" sz="2400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8BD626C-6669-44F5-8B9E-F28AF5249376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B26C3853-8BFD-4B8A-BCFB-94AB15939D30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560D28A-83D4-42DD-B954-1163A618B4D6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xmlns="" id="{BE926A77-D5CD-436B-84E8-43D517F72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4B2E236-2559-409D-BC5B-3FCFD93E73C4}"/>
              </a:ext>
            </a:extLst>
          </p:cNvPr>
          <p:cNvSpPr txBox="1"/>
          <p:nvPr/>
        </p:nvSpPr>
        <p:spPr>
          <a:xfrm>
            <a:off x="3677298" y="5472824"/>
            <a:ext cx="6722269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텍스트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목적에 따라 사용자가 하십시오체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(-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ㅂ니다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해라체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(-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하나를 선택하여 그에 맞게 종결 어미를 수정함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C:\Users\Nahyun\OneDrive\바탕 화면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30788" y="1884184"/>
            <a:ext cx="2891245" cy="427962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7740" y="1994263"/>
            <a:ext cx="6027125" cy="288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59440FF-AF2A-4B7E-84A1-A6518087EEE3}"/>
              </a:ext>
            </a:extLst>
          </p:cNvPr>
          <p:cNvCxnSpPr>
            <a:cxnSpLocks/>
          </p:cNvCxnSpPr>
          <p:nvPr/>
        </p:nvCxnSpPr>
        <p:spPr>
          <a:xfrm>
            <a:off x="4962525" y="2182738"/>
            <a:ext cx="3876675" cy="0"/>
          </a:xfrm>
          <a:prstGeom prst="straightConnector1">
            <a:avLst/>
          </a:prstGeom>
          <a:ln w="25400">
            <a:solidFill>
              <a:srgbClr val="962828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05442" y="2647407"/>
            <a:ext cx="2786261" cy="22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3C6C7710-6ABA-43A8-9328-68EF5A886FF9}"/>
              </a:ext>
            </a:extLst>
          </p:cNvPr>
          <p:cNvCxnSpPr>
            <a:cxnSpLocks/>
          </p:cNvCxnSpPr>
          <p:nvPr/>
        </p:nvCxnSpPr>
        <p:spPr>
          <a:xfrm>
            <a:off x="8168308" y="3478955"/>
            <a:ext cx="987743" cy="0"/>
          </a:xfrm>
          <a:prstGeom prst="straightConnector1">
            <a:avLst/>
          </a:prstGeom>
          <a:ln w="25400">
            <a:solidFill>
              <a:srgbClr val="962828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E9B9E01-120C-4347-8260-0F418E5F39E5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3" name="Google Shape;142;gf4aa46131d_4_62">
              <a:extLst>
                <a:ext uri="{FF2B5EF4-FFF2-40B4-BE49-F238E27FC236}">
                  <a16:creationId xmlns:a16="http://schemas.microsoft.com/office/drawing/2014/main" xmlns="" id="{0A027362-A145-4DDC-B0AC-0C4A4759A4E6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3;gf4aa46131d_4_62">
              <a:extLst>
                <a:ext uri="{FF2B5EF4-FFF2-40B4-BE49-F238E27FC236}">
                  <a16:creationId xmlns:a16="http://schemas.microsoft.com/office/drawing/2014/main" xmlns="" id="{0796493F-877C-4F39-AF71-53E32890AE0B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44;gf4aa46131d_4_62">
              <a:extLst>
                <a:ext uri="{FF2B5EF4-FFF2-40B4-BE49-F238E27FC236}">
                  <a16:creationId xmlns:a16="http://schemas.microsoft.com/office/drawing/2014/main" xmlns="" id="{EEA916D5-51AC-4A4B-8A35-3346A1215DE2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FB4EC93-7820-4CF5-87B2-B51DF744DD02}"/>
                </a:ext>
              </a:extLst>
            </p:cNvPr>
            <p:cNvSpPr txBox="1"/>
            <p:nvPr/>
          </p:nvSpPr>
          <p:spPr>
            <a:xfrm>
              <a:off x="5935407" y="164653"/>
              <a:ext cx="2206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 기능 </a:t>
              </a:r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- 3</a:t>
              </a:r>
              <a:endParaRPr lang="ko-KR" altLang="en-US" sz="2400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E10F634-5083-4CB1-A132-46D4284E3B30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191083B-543E-4B5A-AED7-B7E0457D5249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E60CFB-A8A2-4FC7-9018-1E0349642B2B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xmlns="" id="{19DD53F6-7878-468A-8EE3-EF8FB8142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873A91-0E49-4A1B-AB3C-36AA248FA77E}"/>
              </a:ext>
            </a:extLst>
          </p:cNvPr>
          <p:cNvSpPr txBox="1"/>
          <p:nvPr/>
        </p:nvSpPr>
        <p:spPr>
          <a:xfrm>
            <a:off x="4655418" y="1510703"/>
            <a:ext cx="51507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맞춤법 수정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맞춤법 검사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이용하여 맞춤법을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바르게 수정함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0596" y="2911038"/>
            <a:ext cx="7738034" cy="37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연결선 23"/>
          <p:cNvCxnSpPr/>
          <p:nvPr/>
        </p:nvCxnSpPr>
        <p:spPr>
          <a:xfrm>
            <a:off x="5756360" y="4354287"/>
            <a:ext cx="360000" cy="0"/>
          </a:xfrm>
          <a:prstGeom prst="line">
            <a:avLst/>
          </a:prstGeom>
          <a:ln w="28575">
            <a:solidFill>
              <a:srgbClr val="96282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949537" y="4384767"/>
            <a:ext cx="360000" cy="0"/>
          </a:xfrm>
          <a:prstGeom prst="line">
            <a:avLst/>
          </a:prstGeom>
          <a:ln w="28575">
            <a:solidFill>
              <a:srgbClr val="96282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아래로 구부러진 화살표 25"/>
          <p:cNvSpPr/>
          <p:nvPr/>
        </p:nvSpPr>
        <p:spPr>
          <a:xfrm>
            <a:off x="5921829" y="3169920"/>
            <a:ext cx="4310742" cy="801189"/>
          </a:xfrm>
          <a:prstGeom prst="curvedDownArrow">
            <a:avLst/>
          </a:prstGeom>
          <a:solidFill>
            <a:srgbClr val="962828"/>
          </a:solidFill>
          <a:ln>
            <a:solidFill>
              <a:srgbClr val="9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F084F70-790E-4C0A-9622-0F578334C03A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3" name="Google Shape;142;gf4aa46131d_4_62">
              <a:extLst>
                <a:ext uri="{FF2B5EF4-FFF2-40B4-BE49-F238E27FC236}">
                  <a16:creationId xmlns:a16="http://schemas.microsoft.com/office/drawing/2014/main" xmlns="" id="{BD1148BA-CF83-434E-9290-48CCD4251AB9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3;gf4aa46131d_4_62">
              <a:extLst>
                <a:ext uri="{FF2B5EF4-FFF2-40B4-BE49-F238E27FC236}">
                  <a16:creationId xmlns:a16="http://schemas.microsoft.com/office/drawing/2014/main" xmlns="" id="{3436460A-51A2-45CE-9B2E-33AF375566CE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44;gf4aa46131d_4_62">
              <a:extLst>
                <a:ext uri="{FF2B5EF4-FFF2-40B4-BE49-F238E27FC236}">
                  <a16:creationId xmlns:a16="http://schemas.microsoft.com/office/drawing/2014/main" xmlns="" id="{E4198A72-CB2F-4C00-BAA5-78841FEFD810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D0BB988-AF4B-4A15-92DC-EFA232414F31}"/>
                </a:ext>
              </a:extLst>
            </p:cNvPr>
            <p:cNvSpPr txBox="1"/>
            <p:nvPr/>
          </p:nvSpPr>
          <p:spPr>
            <a:xfrm>
              <a:off x="5935407" y="164653"/>
              <a:ext cx="2206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 기능 </a:t>
              </a:r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- 4</a:t>
              </a:r>
              <a:endParaRPr lang="ko-KR" altLang="en-US" sz="2400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E710C3A-B871-48A2-90AC-5CC63890CCC5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5C71E8E7-A83C-4B29-84DB-CF3FDEA923ED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0B905C-9D23-4BA3-840B-B5E3F12D4866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xmlns="" id="{161C5A69-680D-4BC2-BF16-9743C7109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80B177C-D4ED-4BF1-89F6-462604A594F8}"/>
              </a:ext>
            </a:extLst>
          </p:cNvPr>
          <p:cNvSpPr txBox="1"/>
          <p:nvPr/>
        </p:nvSpPr>
        <p:spPr>
          <a:xfrm>
            <a:off x="5445688" y="106496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다시 파일로 다운로드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F5CF12F1-BA3B-43DF-AD83-40BB53B42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0" t="36830" r="3896" b="15087"/>
          <a:stretch/>
        </p:blipFill>
        <p:spPr bwMode="auto">
          <a:xfrm>
            <a:off x="3257005" y="1683265"/>
            <a:ext cx="7562851" cy="22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xmlns="" id="{7DBA261B-DFBD-46D1-838E-2CE046FB7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13" t="51918" r="4132" b="10988"/>
          <a:stretch/>
        </p:blipFill>
        <p:spPr bwMode="auto">
          <a:xfrm>
            <a:off x="3257004" y="3959464"/>
            <a:ext cx="7562851" cy="17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4D76826-A3A5-47BD-AC88-D6C4A1677D3E}"/>
              </a:ext>
            </a:extLst>
          </p:cNvPr>
          <p:cNvSpPr txBox="1"/>
          <p:nvPr/>
        </p:nvSpPr>
        <p:spPr>
          <a:xfrm>
            <a:off x="3014846" y="5786581"/>
            <a:ext cx="8047165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입력 뿐만 아니라 한글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(hwp),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워드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(docx)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문서 확장자 파일을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업로드하여 수정할 수 있고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결과를 다시 파일로 다운로드 할 수 있도록 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454;gf4dd775ee9_1_0">
            <a:extLst>
              <a:ext uri="{FF2B5EF4-FFF2-40B4-BE49-F238E27FC236}">
                <a16:creationId xmlns:a16="http://schemas.microsoft.com/office/drawing/2014/main" xmlns="" id="{F25DBBAC-5A77-473D-BBAD-28F1EA1E2426}"/>
              </a:ext>
            </a:extLst>
          </p:cNvPr>
          <p:cNvSpPr/>
          <p:nvPr/>
        </p:nvSpPr>
        <p:spPr>
          <a:xfrm rot="5400000">
            <a:off x="6781328" y="3500609"/>
            <a:ext cx="514200" cy="288600"/>
          </a:xfrm>
          <a:prstGeom prst="rightArrow">
            <a:avLst>
              <a:gd name="adj1" fmla="val 50000"/>
              <a:gd name="adj2" fmla="val 58853"/>
            </a:avLst>
          </a:prstGeom>
          <a:solidFill>
            <a:srgbClr val="962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C3185A0-D797-4D7D-8877-579037A185A8}"/>
              </a:ext>
            </a:extLst>
          </p:cNvPr>
          <p:cNvSpPr/>
          <p:nvPr/>
        </p:nvSpPr>
        <p:spPr>
          <a:xfrm>
            <a:off x="5743119" y="4444424"/>
            <a:ext cx="2626439" cy="827373"/>
          </a:xfrm>
          <a:prstGeom prst="rect">
            <a:avLst/>
          </a:prstGeom>
          <a:noFill/>
          <a:ln w="38100">
            <a:solidFill>
              <a:srgbClr val="9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BD6025B0-B84B-4DE0-9951-96CEDB9F17C2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C24FB1-DE66-418D-96BB-AFE966528A46}"/>
              </a:ext>
            </a:extLst>
          </p:cNvPr>
          <p:cNvSpPr txBox="1"/>
          <p:nvPr/>
        </p:nvSpPr>
        <p:spPr>
          <a:xfrm>
            <a:off x="4811034" y="2397495"/>
            <a:ext cx="2569934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E11F696-BB31-4FE8-ABCF-D5E511518496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7" name="Google Shape;142;gf4aa46131d_4_62">
              <a:extLst>
                <a:ext uri="{FF2B5EF4-FFF2-40B4-BE49-F238E27FC236}">
                  <a16:creationId xmlns:a16="http://schemas.microsoft.com/office/drawing/2014/main" xmlns="" id="{70DCDE62-E0B6-4E91-A045-8455AA907EAF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3;gf4aa46131d_4_62">
              <a:extLst>
                <a:ext uri="{FF2B5EF4-FFF2-40B4-BE49-F238E27FC236}">
                  <a16:creationId xmlns:a16="http://schemas.microsoft.com/office/drawing/2014/main" xmlns="" id="{E09AFDF0-B364-48FB-8826-8FC879241B87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44;gf4aa46131d_4_62">
              <a:extLst>
                <a:ext uri="{FF2B5EF4-FFF2-40B4-BE49-F238E27FC236}">
                  <a16:creationId xmlns:a16="http://schemas.microsoft.com/office/drawing/2014/main" xmlns="" id="{1222F91A-D651-4089-AA82-D1EAE5A4B794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99B3AF9-6803-46AB-97E9-902DB6FB6E62}"/>
                </a:ext>
              </a:extLst>
            </p:cNvPr>
            <p:cNvSpPr txBox="1"/>
            <p:nvPr/>
          </p:nvSpPr>
          <p:spPr>
            <a:xfrm>
              <a:off x="6250399" y="164653"/>
              <a:ext cx="1576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순서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CC25464-839C-427D-92C8-1C180AD18447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C91D22C-2BC7-4581-B0D4-EA306B9F0AC0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2CB7E68-4062-4DE9-84F8-85D7B002DBF3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xmlns="" id="{76C18F0C-7B38-49B2-87FA-9DF441A5A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4819EB5-B969-4D61-A685-354718C77D13}"/>
              </a:ext>
            </a:extLst>
          </p:cNvPr>
          <p:cNvGrpSpPr/>
          <p:nvPr/>
        </p:nvGrpSpPr>
        <p:grpSpPr>
          <a:xfrm>
            <a:off x="2349799" y="2304402"/>
            <a:ext cx="9377266" cy="3351392"/>
            <a:chOff x="2299745" y="2061259"/>
            <a:chExt cx="9377266" cy="33513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286CB4E-BE87-4826-A527-223A57DA3509}"/>
                </a:ext>
              </a:extLst>
            </p:cNvPr>
            <p:cNvGrpSpPr/>
            <p:nvPr/>
          </p:nvGrpSpPr>
          <p:grpSpPr>
            <a:xfrm>
              <a:off x="2299745" y="2061259"/>
              <a:ext cx="9377266" cy="2087534"/>
              <a:chOff x="2299745" y="2061259"/>
              <a:chExt cx="9377266" cy="2087534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xmlns="" id="{2966EDD9-5B42-4AC2-BCF0-E8601E1E4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9745" y="4048125"/>
                <a:ext cx="937726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2F758869-EACA-4C02-A5FA-FCE86FBED90D}"/>
                  </a:ext>
                </a:extLst>
              </p:cNvPr>
              <p:cNvSpPr/>
              <p:nvPr/>
            </p:nvSpPr>
            <p:spPr>
              <a:xfrm>
                <a:off x="6884757" y="3947457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6B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343E8FCB-71D7-4611-AD98-D18F4C6F70A0}"/>
                  </a:ext>
                </a:extLst>
              </p:cNvPr>
              <p:cNvSpPr/>
              <p:nvPr/>
            </p:nvSpPr>
            <p:spPr>
              <a:xfrm>
                <a:off x="3285881" y="3947457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7FF3018B-6583-4AA5-917A-29BEB714E52F}"/>
                  </a:ext>
                </a:extLst>
              </p:cNvPr>
              <p:cNvSpPr/>
              <p:nvPr/>
            </p:nvSpPr>
            <p:spPr>
              <a:xfrm>
                <a:off x="10483633" y="3947457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B7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3DB47585-299E-40DA-AFCB-D9107DDEBA45}"/>
                  </a:ext>
                </a:extLst>
              </p:cNvPr>
              <p:cNvSpPr/>
              <p:nvPr/>
            </p:nvSpPr>
            <p:spPr>
              <a:xfrm>
                <a:off x="5085319" y="3947457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F3C6CD5E-79FC-4FDC-BE3F-926A16EFA83A}"/>
                  </a:ext>
                </a:extLst>
              </p:cNvPr>
              <p:cNvSpPr/>
              <p:nvPr/>
            </p:nvSpPr>
            <p:spPr>
              <a:xfrm>
                <a:off x="8684195" y="3947457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6C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885D1B17-BCAD-4992-8A9C-011EB8BB5C45}"/>
                  </a:ext>
                </a:extLst>
              </p:cNvPr>
              <p:cNvGrpSpPr/>
              <p:nvPr/>
            </p:nvGrpSpPr>
            <p:grpSpPr>
              <a:xfrm>
                <a:off x="2683826" y="2061259"/>
                <a:ext cx="1405446" cy="1756498"/>
                <a:chOff x="1759339" y="1331932"/>
                <a:chExt cx="1405446" cy="1756498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xmlns="" id="{0A678EFF-12F6-40E9-B496-BD2DDDD5C8B0}"/>
                    </a:ext>
                  </a:extLst>
                </p:cNvPr>
                <p:cNvSpPr/>
                <p:nvPr/>
              </p:nvSpPr>
              <p:spPr>
                <a:xfrm>
                  <a:off x="1759339" y="1331932"/>
                  <a:ext cx="1405446" cy="1405446"/>
                </a:xfrm>
                <a:prstGeom prst="ellipse">
                  <a:avLst/>
                </a:prstGeom>
                <a:solidFill>
                  <a:schemeClr val="bg1"/>
                </a:solidFill>
                <a:ln w="2540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xmlns="" id="{B2B9880A-0FC1-4C98-A6EF-B2A6C2548824}"/>
                    </a:ext>
                  </a:extLst>
                </p:cNvPr>
                <p:cNvSpPr/>
                <p:nvPr/>
              </p:nvSpPr>
              <p:spPr>
                <a:xfrm rot="10800000">
                  <a:off x="2291362" y="2836982"/>
                  <a:ext cx="341399" cy="251448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76058F02-5D23-4C2D-BEFD-42E5B86DDDA3}"/>
                  </a:ext>
                </a:extLst>
              </p:cNvPr>
              <p:cNvGrpSpPr/>
              <p:nvPr/>
            </p:nvGrpSpPr>
            <p:grpSpPr>
              <a:xfrm>
                <a:off x="4483264" y="2061259"/>
                <a:ext cx="1405446" cy="1756498"/>
                <a:chOff x="1759339" y="1331932"/>
                <a:chExt cx="1405446" cy="175649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xmlns="" id="{B6059A4B-22D6-412C-88C8-498C5AA03AD7}"/>
                    </a:ext>
                  </a:extLst>
                </p:cNvPr>
                <p:cNvSpPr/>
                <p:nvPr/>
              </p:nvSpPr>
              <p:spPr>
                <a:xfrm>
                  <a:off x="1759339" y="1331932"/>
                  <a:ext cx="1405446" cy="1405446"/>
                </a:xfrm>
                <a:prstGeom prst="ellipse">
                  <a:avLst/>
                </a:prstGeom>
                <a:solidFill>
                  <a:schemeClr val="bg1"/>
                </a:solidFill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>
                  <a:extLst>
                    <a:ext uri="{FF2B5EF4-FFF2-40B4-BE49-F238E27FC236}">
                      <a16:creationId xmlns:a16="http://schemas.microsoft.com/office/drawing/2014/main" xmlns="" id="{96EFB098-BDA6-4595-B014-68C821EA1493}"/>
                    </a:ext>
                  </a:extLst>
                </p:cNvPr>
                <p:cNvSpPr/>
                <p:nvPr/>
              </p:nvSpPr>
              <p:spPr>
                <a:xfrm rot="10800000">
                  <a:off x="2291362" y="2836982"/>
                  <a:ext cx="341399" cy="251448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xmlns="" id="{50C01F8D-EB2A-48BD-86F4-C91C4C33521D}"/>
                  </a:ext>
                </a:extLst>
              </p:cNvPr>
              <p:cNvGrpSpPr/>
              <p:nvPr/>
            </p:nvGrpSpPr>
            <p:grpSpPr>
              <a:xfrm>
                <a:off x="6282702" y="2061259"/>
                <a:ext cx="1405446" cy="1756498"/>
                <a:chOff x="1759339" y="1331932"/>
                <a:chExt cx="1405446" cy="1756498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xmlns="" id="{9B67704D-73D1-4931-92D6-CCB18676AF2A}"/>
                    </a:ext>
                  </a:extLst>
                </p:cNvPr>
                <p:cNvSpPr/>
                <p:nvPr/>
              </p:nvSpPr>
              <p:spPr>
                <a:xfrm>
                  <a:off x="1759339" y="1331932"/>
                  <a:ext cx="1405446" cy="1405446"/>
                </a:xfrm>
                <a:prstGeom prst="ellipse">
                  <a:avLst/>
                </a:prstGeom>
                <a:solidFill>
                  <a:schemeClr val="bg1"/>
                </a:solidFill>
                <a:ln w="254000">
                  <a:solidFill>
                    <a:srgbClr val="96B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xmlns="" id="{E4B0FE8A-0B94-489C-9707-055526F1A082}"/>
                    </a:ext>
                  </a:extLst>
                </p:cNvPr>
                <p:cNvSpPr/>
                <p:nvPr/>
              </p:nvSpPr>
              <p:spPr>
                <a:xfrm rot="10800000">
                  <a:off x="2291362" y="2836982"/>
                  <a:ext cx="341399" cy="251448"/>
                </a:xfrm>
                <a:prstGeom prst="triangle">
                  <a:avLst/>
                </a:prstGeom>
                <a:solidFill>
                  <a:srgbClr val="96BA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940ABB60-195E-4E2C-BA97-A21D0E94B35F}"/>
                  </a:ext>
                </a:extLst>
              </p:cNvPr>
              <p:cNvGrpSpPr/>
              <p:nvPr/>
            </p:nvGrpSpPr>
            <p:grpSpPr>
              <a:xfrm>
                <a:off x="8084938" y="2061259"/>
                <a:ext cx="1405446" cy="1756498"/>
                <a:chOff x="1759339" y="1331932"/>
                <a:chExt cx="1405446" cy="1756498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xmlns="" id="{00955E45-9C07-411A-914B-6AB7C4A5B3A1}"/>
                    </a:ext>
                  </a:extLst>
                </p:cNvPr>
                <p:cNvSpPr/>
                <p:nvPr/>
              </p:nvSpPr>
              <p:spPr>
                <a:xfrm>
                  <a:off x="1759339" y="1331932"/>
                  <a:ext cx="1405446" cy="1405446"/>
                </a:xfrm>
                <a:prstGeom prst="ellipse">
                  <a:avLst/>
                </a:prstGeom>
                <a:solidFill>
                  <a:schemeClr val="bg1"/>
                </a:solidFill>
                <a:ln w="254000">
                  <a:solidFill>
                    <a:srgbClr val="6C9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xmlns="" id="{FA9CF6B8-AA0A-48BE-9959-EEFCC518D88A}"/>
                    </a:ext>
                  </a:extLst>
                </p:cNvPr>
                <p:cNvSpPr/>
                <p:nvPr/>
              </p:nvSpPr>
              <p:spPr>
                <a:xfrm rot="10800000">
                  <a:off x="2291362" y="2836982"/>
                  <a:ext cx="341399" cy="251448"/>
                </a:xfrm>
                <a:prstGeom prst="triangle">
                  <a:avLst/>
                </a:prstGeom>
                <a:solidFill>
                  <a:srgbClr val="6C9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xmlns="" id="{447B3002-6793-442F-85D0-1A867B898EC0}"/>
                  </a:ext>
                </a:extLst>
              </p:cNvPr>
              <p:cNvGrpSpPr/>
              <p:nvPr/>
            </p:nvGrpSpPr>
            <p:grpSpPr>
              <a:xfrm>
                <a:off x="9881578" y="2061259"/>
                <a:ext cx="1405446" cy="1756498"/>
                <a:chOff x="1759339" y="1331932"/>
                <a:chExt cx="1405446" cy="1756498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xmlns="" id="{09422C1D-6671-432F-8175-CC9EA9A1C305}"/>
                    </a:ext>
                  </a:extLst>
                </p:cNvPr>
                <p:cNvSpPr/>
                <p:nvPr/>
              </p:nvSpPr>
              <p:spPr>
                <a:xfrm>
                  <a:off x="1759339" y="1331932"/>
                  <a:ext cx="1405446" cy="1405446"/>
                </a:xfrm>
                <a:prstGeom prst="ellipse">
                  <a:avLst/>
                </a:prstGeom>
                <a:solidFill>
                  <a:srgbClr val="FFFFFF"/>
                </a:solidFill>
                <a:ln w="254000">
                  <a:solidFill>
                    <a:srgbClr val="3B76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xmlns="" id="{34C567A0-97C0-4384-A8CF-8F1F0DA0D451}"/>
                    </a:ext>
                  </a:extLst>
                </p:cNvPr>
                <p:cNvSpPr/>
                <p:nvPr/>
              </p:nvSpPr>
              <p:spPr>
                <a:xfrm rot="10800000">
                  <a:off x="2291362" y="2836982"/>
                  <a:ext cx="341399" cy="251448"/>
                </a:xfrm>
                <a:prstGeom prst="triangle">
                  <a:avLst/>
                </a:prstGeom>
                <a:solidFill>
                  <a:srgbClr val="3B7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F26F533-F2DA-4FD2-9728-3FFE1E2352A4}"/>
                  </a:ext>
                </a:extLst>
              </p:cNvPr>
              <p:cNvSpPr txBox="1"/>
              <p:nvPr/>
            </p:nvSpPr>
            <p:spPr>
              <a:xfrm>
                <a:off x="2940071" y="2374330"/>
                <a:ext cx="886781" cy="817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1D52974-6755-4BF6-942F-E2233BB63EEF}"/>
                  </a:ext>
                </a:extLst>
              </p:cNvPr>
              <p:cNvSpPr txBox="1"/>
              <p:nvPr/>
            </p:nvSpPr>
            <p:spPr>
              <a:xfrm>
                <a:off x="4742595" y="2563927"/>
                <a:ext cx="886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0B882FF-2BC8-4E30-B199-968648A45E8B}"/>
                  </a:ext>
                </a:extLst>
              </p:cNvPr>
              <p:cNvSpPr txBox="1"/>
              <p:nvPr/>
            </p:nvSpPr>
            <p:spPr>
              <a:xfrm>
                <a:off x="6457074" y="2563927"/>
                <a:ext cx="1056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DB 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생성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47A498B6-3CF8-40EC-8AAE-CCFCEAC4DC91}"/>
                  </a:ext>
                </a:extLst>
              </p:cNvPr>
              <p:cNvSpPr txBox="1"/>
              <p:nvPr/>
            </p:nvSpPr>
            <p:spPr>
              <a:xfrm>
                <a:off x="8458491" y="2374330"/>
                <a:ext cx="652743" cy="817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어휘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분석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AF78BA0C-0A7B-405B-8C37-530BBE90A2C7}"/>
                  </a:ext>
                </a:extLst>
              </p:cNvPr>
              <p:cNvSpPr txBox="1"/>
              <p:nvPr/>
            </p:nvSpPr>
            <p:spPr>
              <a:xfrm>
                <a:off x="10105644" y="2374330"/>
                <a:ext cx="957313" cy="817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AI 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문맥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666AB9D-0FF1-48E9-91ED-5290CA8165B2}"/>
                </a:ext>
              </a:extLst>
            </p:cNvPr>
            <p:cNvSpPr txBox="1"/>
            <p:nvPr/>
          </p:nvSpPr>
          <p:spPr>
            <a:xfrm>
              <a:off x="2400659" y="4427196"/>
              <a:ext cx="1965603" cy="63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제공되는 빅카인즈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뉴스 본문 데이터 수집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531BFA8-F451-4F05-ABE1-5398ED3CF9D6}"/>
                </a:ext>
              </a:extLst>
            </p:cNvPr>
            <p:cNvSpPr txBox="1"/>
            <p:nvPr/>
          </p:nvSpPr>
          <p:spPr>
            <a:xfrm>
              <a:off x="4632789" y="4427196"/>
              <a:ext cx="1106392" cy="63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문장 분리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형태소 분할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B68D961-89F9-4643-BDA3-F284C8F84251}"/>
                </a:ext>
              </a:extLst>
            </p:cNvPr>
            <p:cNvSpPr txBox="1"/>
            <p:nvPr/>
          </p:nvSpPr>
          <p:spPr>
            <a:xfrm>
              <a:off x="6127657" y="4427196"/>
              <a:ext cx="1715533" cy="63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MySQL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이용하여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데이터베이스 구축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856A602-6097-4CDA-A094-B08056151293}"/>
                </a:ext>
              </a:extLst>
            </p:cNvPr>
            <p:cNvSpPr txBox="1"/>
            <p:nvPr/>
          </p:nvSpPr>
          <p:spPr>
            <a:xfrm>
              <a:off x="8144302" y="4430266"/>
              <a:ext cx="1281120" cy="98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유의어 처리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뉴스 데이터의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단어 카운팅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B77510A-FE5B-4E15-96F0-990BD9684086}"/>
                </a:ext>
              </a:extLst>
            </p:cNvPr>
            <p:cNvSpPr txBox="1"/>
            <p:nvPr/>
          </p:nvSpPr>
          <p:spPr>
            <a:xfrm>
              <a:off x="9861186" y="4430266"/>
              <a:ext cx="1446230" cy="63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koBERT,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LSTM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문맥 학습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04;gef9ef8e09f_0_0">
            <a:extLst>
              <a:ext uri="{FF2B5EF4-FFF2-40B4-BE49-F238E27FC236}">
                <a16:creationId xmlns:a16="http://schemas.microsoft.com/office/drawing/2014/main" xmlns="" id="{28A9E553-86C9-4E4F-8ADF-E0A1F25854D0}"/>
              </a:ext>
            </a:extLst>
          </p:cNvPr>
          <p:cNvSpPr/>
          <p:nvPr/>
        </p:nvSpPr>
        <p:spPr>
          <a:xfrm>
            <a:off x="3193183" y="3106159"/>
            <a:ext cx="7690498" cy="1797122"/>
          </a:xfrm>
          <a:prstGeom prst="roundRect">
            <a:avLst>
              <a:gd name="adj" fmla="val 191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0E7A457-4761-401A-847C-B5CBFC9DBA9A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6" name="Google Shape;142;gf4aa46131d_4_62">
              <a:extLst>
                <a:ext uri="{FF2B5EF4-FFF2-40B4-BE49-F238E27FC236}">
                  <a16:creationId xmlns:a16="http://schemas.microsoft.com/office/drawing/2014/main" xmlns="" id="{2186ECDF-E54C-4130-A79D-5FDEC37B1834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3;gf4aa46131d_4_62">
              <a:extLst>
                <a:ext uri="{FF2B5EF4-FFF2-40B4-BE49-F238E27FC236}">
                  <a16:creationId xmlns:a16="http://schemas.microsoft.com/office/drawing/2014/main" xmlns="" id="{DCAC180D-848D-4044-A7C0-6A8C41762A50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4;gf4aa46131d_4_62">
              <a:extLst>
                <a:ext uri="{FF2B5EF4-FFF2-40B4-BE49-F238E27FC236}">
                  <a16:creationId xmlns:a16="http://schemas.microsoft.com/office/drawing/2014/main" xmlns="" id="{2FCBA7D8-0529-4EE1-ACB7-F565A58A74FA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6BC09CA-2D9D-4244-A593-E92A69D760CA}"/>
                </a:ext>
              </a:extLst>
            </p:cNvPr>
            <p:cNvSpPr txBox="1"/>
            <p:nvPr/>
          </p:nvSpPr>
          <p:spPr>
            <a:xfrm>
              <a:off x="6090901" y="164653"/>
              <a:ext cx="1895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 데이터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BAF19E1-4BAC-4ECE-A663-CAB982FB7D94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19F1507C-B826-400D-B8D2-2976564FF87C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D5CC727-3B16-4E72-B487-69B31EC81B71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xmlns="" id="{E21F2DFB-789B-4BD0-B851-11545EAE2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4A4740-C4FB-45A8-BBDE-523C73BACB43}"/>
              </a:ext>
            </a:extLst>
          </p:cNvPr>
          <p:cNvSpPr txBox="1"/>
          <p:nvPr/>
        </p:nvSpPr>
        <p:spPr>
          <a:xfrm>
            <a:off x="3721659" y="2361249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공모전에서 제공하는 빅카인즈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뉴스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본문 데이터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75B824-02AA-48D2-94F1-40533E852A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00" b="40928"/>
          <a:stretch/>
        </p:blipFill>
        <p:spPr>
          <a:xfrm>
            <a:off x="5948026" y="1382488"/>
            <a:ext cx="2183018" cy="776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9A43CF-71E1-41CE-B126-07A6D88EF0A2}"/>
              </a:ext>
            </a:extLst>
          </p:cNvPr>
          <p:cNvSpPr txBox="1"/>
          <p:nvPr/>
        </p:nvSpPr>
        <p:spPr>
          <a:xfrm>
            <a:off x="3933255" y="3343000"/>
            <a:ext cx="6210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단어가 중간에 끊기거나 불필요한 텍스트가 있을 수 있어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항목을 이용하여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본문 전체를 크롤링할 예정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 문장 단위로 분석해야 하지만 필요시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키워드 항목 또한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59C6DB-F95B-4F9F-97FE-713CC3BDC3E0}"/>
              </a:ext>
            </a:extLst>
          </p:cNvPr>
          <p:cNvSpPr txBox="1"/>
          <p:nvPr/>
        </p:nvSpPr>
        <p:spPr>
          <a:xfrm>
            <a:off x="3411375" y="5545691"/>
            <a:ext cx="725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연관 단어 등을 참고하기 위해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국어사전 관련 데이터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2F79993-C876-439C-BDDF-95B703008869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38" name="Google Shape;142;gf4aa46131d_4_62">
              <a:extLst>
                <a:ext uri="{FF2B5EF4-FFF2-40B4-BE49-F238E27FC236}">
                  <a16:creationId xmlns:a16="http://schemas.microsoft.com/office/drawing/2014/main" xmlns="" id="{7C94A80D-C053-4A3B-960C-E0DF3301D8D0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43;gf4aa46131d_4_62">
              <a:extLst>
                <a:ext uri="{FF2B5EF4-FFF2-40B4-BE49-F238E27FC236}">
                  <a16:creationId xmlns:a16="http://schemas.microsoft.com/office/drawing/2014/main" xmlns="" id="{6130A4FB-AB1B-47A3-AD44-4C4E55040237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44;gf4aa46131d_4_62">
              <a:extLst>
                <a:ext uri="{FF2B5EF4-FFF2-40B4-BE49-F238E27FC236}">
                  <a16:creationId xmlns:a16="http://schemas.microsoft.com/office/drawing/2014/main" xmlns="" id="{DEB638CC-2589-426B-BD63-3E962D545F6B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34D3294-6AC4-423B-AE8C-BFBFE693426D}"/>
                </a:ext>
              </a:extLst>
            </p:cNvPr>
            <p:cNvSpPr txBox="1"/>
            <p:nvPr/>
          </p:nvSpPr>
          <p:spPr>
            <a:xfrm>
              <a:off x="6090902" y="164653"/>
              <a:ext cx="1895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 과정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E9CE874-CDE6-41BE-A50E-6CB82DA1A0D9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BD00129E-4629-4016-99E3-59991ECCA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B9BD04B-D547-4113-95D4-594D4E3F7820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xmlns="" id="{EC109ECF-46FE-40AF-8509-DCB7C3576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0A9FE3B-3C66-461D-93D7-96276C106FBE}"/>
              </a:ext>
            </a:extLst>
          </p:cNvPr>
          <p:cNvCxnSpPr>
            <a:stCxn id="362" idx="3"/>
            <a:endCxn id="49" idx="1"/>
          </p:cNvCxnSpPr>
          <p:nvPr/>
        </p:nvCxnSpPr>
        <p:spPr>
          <a:xfrm>
            <a:off x="4412345" y="2659362"/>
            <a:ext cx="3031071" cy="0"/>
          </a:xfrm>
          <a:prstGeom prst="line">
            <a:avLst/>
          </a:prstGeom>
          <a:ln w="50800">
            <a:solidFill>
              <a:srgbClr val="466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Google Shape;362;gf52094c4ef_0_7"/>
          <p:cNvSpPr/>
          <p:nvPr/>
        </p:nvSpPr>
        <p:spPr>
          <a:xfrm>
            <a:off x="2967268" y="2220762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007E53-9A08-4F9F-B3BC-10BBABE083DA}"/>
              </a:ext>
            </a:extLst>
          </p:cNvPr>
          <p:cNvSpPr txBox="1"/>
          <p:nvPr/>
        </p:nvSpPr>
        <p:spPr>
          <a:xfrm>
            <a:off x="3097335" y="2459307"/>
            <a:ext cx="11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본문</a:t>
            </a:r>
          </a:p>
        </p:txBody>
      </p:sp>
      <p:sp>
        <p:nvSpPr>
          <p:cNvPr id="47" name="Google Shape;362;gf52094c4ef_0_7">
            <a:extLst>
              <a:ext uri="{FF2B5EF4-FFF2-40B4-BE49-F238E27FC236}">
                <a16:creationId xmlns:a16="http://schemas.microsoft.com/office/drawing/2014/main" xmlns="" id="{FEBC3281-0806-4843-98D2-79B54884FF53}"/>
              </a:ext>
            </a:extLst>
          </p:cNvPr>
          <p:cNvSpPr/>
          <p:nvPr/>
        </p:nvSpPr>
        <p:spPr>
          <a:xfrm>
            <a:off x="5205342" y="2220762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7B72FF5-3DE4-4CBE-B375-D8F5BFABDC53}"/>
              </a:ext>
            </a:extLst>
          </p:cNvPr>
          <p:cNvSpPr txBox="1"/>
          <p:nvPr/>
        </p:nvSpPr>
        <p:spPr>
          <a:xfrm>
            <a:off x="5601508" y="245930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</a:t>
            </a:r>
          </a:p>
        </p:txBody>
      </p:sp>
      <p:sp>
        <p:nvSpPr>
          <p:cNvPr id="49" name="Google Shape;362;gf52094c4ef_0_7">
            <a:extLst>
              <a:ext uri="{FF2B5EF4-FFF2-40B4-BE49-F238E27FC236}">
                <a16:creationId xmlns:a16="http://schemas.microsoft.com/office/drawing/2014/main" xmlns="" id="{33011604-6791-447E-80AF-F131B162155C}"/>
              </a:ext>
            </a:extLst>
          </p:cNvPr>
          <p:cNvSpPr/>
          <p:nvPr/>
        </p:nvSpPr>
        <p:spPr>
          <a:xfrm>
            <a:off x="7443416" y="2220762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C3EC867-5453-4900-A9E4-C472C2536C1B}"/>
              </a:ext>
            </a:extLst>
          </p:cNvPr>
          <p:cNvSpPr txBox="1"/>
          <p:nvPr/>
        </p:nvSpPr>
        <p:spPr>
          <a:xfrm>
            <a:off x="7418795" y="245930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유의어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4D66E97C-76E5-47AC-82D3-8329414E1DF7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6650419" y="4981126"/>
            <a:ext cx="3031071" cy="0"/>
          </a:xfrm>
          <a:prstGeom prst="line">
            <a:avLst/>
          </a:prstGeom>
          <a:ln w="50800">
            <a:solidFill>
              <a:srgbClr val="466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362;gf52094c4ef_0_7">
            <a:extLst>
              <a:ext uri="{FF2B5EF4-FFF2-40B4-BE49-F238E27FC236}">
                <a16:creationId xmlns:a16="http://schemas.microsoft.com/office/drawing/2014/main" xmlns="" id="{B3701973-FB72-4017-8BCE-362ED64A9F89}"/>
              </a:ext>
            </a:extLst>
          </p:cNvPr>
          <p:cNvSpPr/>
          <p:nvPr/>
        </p:nvSpPr>
        <p:spPr>
          <a:xfrm>
            <a:off x="5205342" y="4542526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04B0023-4C7D-4930-A1F4-17694B6EFF7C}"/>
              </a:ext>
            </a:extLst>
          </p:cNvPr>
          <p:cNvSpPr txBox="1"/>
          <p:nvPr/>
        </p:nvSpPr>
        <p:spPr>
          <a:xfrm>
            <a:off x="5373881" y="4781071"/>
            <a:ext cx="110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koBERT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Google Shape;362;gf52094c4ef_0_7">
            <a:extLst>
              <a:ext uri="{FF2B5EF4-FFF2-40B4-BE49-F238E27FC236}">
                <a16:creationId xmlns:a16="http://schemas.microsoft.com/office/drawing/2014/main" xmlns="" id="{06BC69BF-1243-49F5-89FB-15B48FE649F5}"/>
              </a:ext>
            </a:extLst>
          </p:cNvPr>
          <p:cNvSpPr/>
          <p:nvPr/>
        </p:nvSpPr>
        <p:spPr>
          <a:xfrm>
            <a:off x="7443416" y="4542526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A215ABF-B1CD-480B-8109-0246FA666421}"/>
              </a:ext>
            </a:extLst>
          </p:cNvPr>
          <p:cNvSpPr txBox="1"/>
          <p:nvPr/>
        </p:nvSpPr>
        <p:spPr>
          <a:xfrm>
            <a:off x="7742601" y="4781071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Google Shape;362;gf52094c4ef_0_7">
            <a:extLst>
              <a:ext uri="{FF2B5EF4-FFF2-40B4-BE49-F238E27FC236}">
                <a16:creationId xmlns:a16="http://schemas.microsoft.com/office/drawing/2014/main" xmlns="" id="{914DA04C-F859-4081-9FE6-6AAFFE3D8B67}"/>
              </a:ext>
            </a:extLst>
          </p:cNvPr>
          <p:cNvSpPr/>
          <p:nvPr/>
        </p:nvSpPr>
        <p:spPr>
          <a:xfrm>
            <a:off x="9681490" y="4542526"/>
            <a:ext cx="1445077" cy="877200"/>
          </a:xfrm>
          <a:prstGeom prst="roundRect">
            <a:avLst>
              <a:gd name="adj" fmla="val 29792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46678C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874D4E3-712C-419F-9051-F0CE61204AB2}"/>
              </a:ext>
            </a:extLst>
          </p:cNvPr>
          <p:cNvSpPr txBox="1"/>
          <p:nvPr/>
        </p:nvSpPr>
        <p:spPr>
          <a:xfrm>
            <a:off x="9656869" y="4781071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96BF058-51B4-4740-A6C6-5AB2CC7057A0}"/>
              </a:ext>
            </a:extLst>
          </p:cNvPr>
          <p:cNvCxnSpPr>
            <a:endCxn id="362" idx="1"/>
          </p:cNvCxnSpPr>
          <p:nvPr/>
        </p:nvCxnSpPr>
        <p:spPr>
          <a:xfrm>
            <a:off x="2684494" y="2659362"/>
            <a:ext cx="282774" cy="0"/>
          </a:xfrm>
          <a:prstGeom prst="line">
            <a:avLst/>
          </a:prstGeom>
          <a:ln w="50800">
            <a:solidFill>
              <a:srgbClr val="46678C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927561E1-5A28-44B7-B93D-F05EB27D8530}"/>
              </a:ext>
            </a:extLst>
          </p:cNvPr>
          <p:cNvCxnSpPr/>
          <p:nvPr/>
        </p:nvCxnSpPr>
        <p:spPr>
          <a:xfrm>
            <a:off x="11117042" y="4981126"/>
            <a:ext cx="282774" cy="0"/>
          </a:xfrm>
          <a:prstGeom prst="line">
            <a:avLst/>
          </a:prstGeom>
          <a:ln w="50800">
            <a:solidFill>
              <a:srgbClr val="46678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30FB9C12-3824-4E43-8109-0188AD6E90CF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H="1">
            <a:off x="5205342" y="2659362"/>
            <a:ext cx="3683151" cy="2321764"/>
          </a:xfrm>
          <a:prstGeom prst="bentConnector5">
            <a:avLst>
              <a:gd name="adj1" fmla="val -6207"/>
              <a:gd name="adj2" fmla="val 50000"/>
              <a:gd name="adj3" fmla="val 106207"/>
            </a:avLst>
          </a:prstGeom>
          <a:ln w="50800">
            <a:solidFill>
              <a:srgbClr val="466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5615AF-1DF1-4847-8AE1-903D9D2D63CD}"/>
              </a:ext>
            </a:extLst>
          </p:cNvPr>
          <p:cNvSpPr txBox="1"/>
          <p:nvPr/>
        </p:nvSpPr>
        <p:spPr>
          <a:xfrm>
            <a:off x="4854508" y="1377787"/>
            <a:ext cx="2146742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마침표를 기준으로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문장으로 분할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799838A-2B3D-4E85-9BC5-4403DE08DA06}"/>
              </a:ext>
            </a:extLst>
          </p:cNvPr>
          <p:cNvSpPr txBox="1"/>
          <p:nvPr/>
        </p:nvSpPr>
        <p:spPr>
          <a:xfrm>
            <a:off x="7185556" y="1377787"/>
            <a:ext cx="1960793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토큰화 방법을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단어로 분할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8005D49-452D-4674-A308-296CDE59317C}"/>
              </a:ext>
            </a:extLst>
          </p:cNvPr>
          <p:cNvSpPr txBox="1"/>
          <p:nvPr/>
        </p:nvSpPr>
        <p:spPr>
          <a:xfrm>
            <a:off x="4840081" y="5590338"/>
            <a:ext cx="2175596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한국어 버전인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koBERT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언어 모델 사용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870069A-4CD1-4624-B33B-E113889588F4}"/>
              </a:ext>
            </a:extLst>
          </p:cNvPr>
          <p:cNvSpPr txBox="1"/>
          <p:nvPr/>
        </p:nvSpPr>
        <p:spPr>
          <a:xfrm>
            <a:off x="7602338" y="5590338"/>
            <a:ext cx="1127232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문맥 학습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4DE028B-1A40-487C-9387-F0E813402B58}"/>
              </a:ext>
            </a:extLst>
          </p:cNvPr>
          <p:cNvSpPr txBox="1"/>
          <p:nvPr/>
        </p:nvSpPr>
        <p:spPr>
          <a:xfrm>
            <a:off x="9635230" y="5590338"/>
            <a:ext cx="1537600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Py-hanspell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사용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04;gef9ef8e09f_0_0">
            <a:extLst>
              <a:ext uri="{FF2B5EF4-FFF2-40B4-BE49-F238E27FC236}">
                <a16:creationId xmlns:a16="http://schemas.microsoft.com/office/drawing/2014/main" xmlns="" id="{E54DDBF7-C91F-4EF0-8D66-D7C9FE59DFCA}"/>
              </a:ext>
            </a:extLst>
          </p:cNvPr>
          <p:cNvSpPr/>
          <p:nvPr/>
        </p:nvSpPr>
        <p:spPr>
          <a:xfrm>
            <a:off x="3193183" y="2765620"/>
            <a:ext cx="7690498" cy="1797122"/>
          </a:xfrm>
          <a:prstGeom prst="roundRect">
            <a:avLst>
              <a:gd name="adj" fmla="val 191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1" name="Google Shape;391;gf4aa46131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810" y="1378714"/>
            <a:ext cx="2287244" cy="111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213605F-C2CA-4228-9C3C-4B6E13070866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6" name="Google Shape;142;gf4aa46131d_4_62">
              <a:extLst>
                <a:ext uri="{FF2B5EF4-FFF2-40B4-BE49-F238E27FC236}">
                  <a16:creationId xmlns:a16="http://schemas.microsoft.com/office/drawing/2014/main" xmlns="" id="{02090799-7B01-4422-A23C-30BA3B9E3A28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3;gf4aa46131d_4_62">
              <a:extLst>
                <a:ext uri="{FF2B5EF4-FFF2-40B4-BE49-F238E27FC236}">
                  <a16:creationId xmlns:a16="http://schemas.microsoft.com/office/drawing/2014/main" xmlns="" id="{504A2922-26DF-40C9-B8F5-96BC879F5A00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4;gf4aa46131d_4_62">
              <a:extLst>
                <a:ext uri="{FF2B5EF4-FFF2-40B4-BE49-F238E27FC236}">
                  <a16:creationId xmlns:a16="http://schemas.microsoft.com/office/drawing/2014/main" xmlns="" id="{942DB3C1-EB0A-4FBF-B044-5700FC9C4AF3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C62B6CA-9F07-457E-AAC8-E680022DB98F}"/>
                </a:ext>
              </a:extLst>
            </p:cNvPr>
            <p:cNvSpPr txBox="1"/>
            <p:nvPr/>
          </p:nvSpPr>
          <p:spPr>
            <a:xfrm>
              <a:off x="5612407" y="164653"/>
              <a:ext cx="2852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생성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CDA5CDD-048B-4271-978F-3241FE65F785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FF6E56A2-99A0-4395-B942-C17E4D782235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823927D-E35D-41B9-B2D6-8B9B83B6296F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xmlns="" id="{8CEB77EE-85CA-4740-B3E0-9E1F889E2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CF6FEA-35D8-48EF-856F-31882460EEB0}"/>
              </a:ext>
            </a:extLst>
          </p:cNvPr>
          <p:cNvSpPr txBox="1"/>
          <p:nvPr/>
        </p:nvSpPr>
        <p:spPr>
          <a:xfrm>
            <a:off x="4360455" y="3255479"/>
            <a:ext cx="5355953" cy="817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전처리한 데이터를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문장과 단어를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데이터베이스에 저장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E9E04F4-6A60-43EA-B67C-231D2327BFF7}"/>
              </a:ext>
            </a:extLst>
          </p:cNvPr>
          <p:cNvGrpSpPr/>
          <p:nvPr/>
        </p:nvGrpSpPr>
        <p:grpSpPr>
          <a:xfrm>
            <a:off x="7073031" y="4191348"/>
            <a:ext cx="2602022" cy="2098228"/>
            <a:chOff x="7073031" y="4191348"/>
            <a:chExt cx="2602022" cy="2098228"/>
          </a:xfrm>
        </p:grpSpPr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xmlns="" id="{92850579-CB76-4446-986E-73ACFD458F10}"/>
                </a:ext>
              </a:extLst>
            </p:cNvPr>
            <p:cNvSpPr/>
            <p:nvPr/>
          </p:nvSpPr>
          <p:spPr>
            <a:xfrm>
              <a:off x="7073031" y="4191348"/>
              <a:ext cx="2602022" cy="2098228"/>
            </a:xfrm>
            <a:prstGeom prst="wedgeRectCallout">
              <a:avLst>
                <a:gd name="adj1" fmla="val -69880"/>
                <a:gd name="adj2" fmla="val -49639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5" name="Google Shape;395;gf4aa46131d_4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16467" y="4301526"/>
              <a:ext cx="2315149" cy="19159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75FABD4-72A9-4EFB-B0B1-80C022EBFAA4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7" name="Google Shape;142;gf4aa46131d_4_62">
              <a:extLst>
                <a:ext uri="{FF2B5EF4-FFF2-40B4-BE49-F238E27FC236}">
                  <a16:creationId xmlns:a16="http://schemas.microsoft.com/office/drawing/2014/main" xmlns="" id="{BD61A03B-1D2C-4D8B-9335-D9634790FF6C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3;gf4aa46131d_4_62">
              <a:extLst>
                <a:ext uri="{FF2B5EF4-FFF2-40B4-BE49-F238E27FC236}">
                  <a16:creationId xmlns:a16="http://schemas.microsoft.com/office/drawing/2014/main" xmlns="" id="{0B748BC6-73F7-4CB6-AC18-6CE51B586EB7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44;gf4aa46131d_4_62">
              <a:extLst>
                <a:ext uri="{FF2B5EF4-FFF2-40B4-BE49-F238E27FC236}">
                  <a16:creationId xmlns:a16="http://schemas.microsoft.com/office/drawing/2014/main" xmlns="" id="{65572F6C-15E4-4E4F-9B45-4E7B2DEEA259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44ADA9C-58A4-47FE-8E3A-51C15690C640}"/>
                </a:ext>
              </a:extLst>
            </p:cNvPr>
            <p:cNvSpPr txBox="1"/>
            <p:nvPr/>
          </p:nvSpPr>
          <p:spPr>
            <a:xfrm>
              <a:off x="5612407" y="164653"/>
              <a:ext cx="2852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구조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5FD3182-4BBC-4901-A484-2D032FD05660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729978BA-4F86-414F-B5CD-E4833F868061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4186D67-B1FD-44B1-A94F-B8C7A51B2728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xmlns="" id="{6E155FA7-32E9-4227-BAB8-BDC20D998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6A7FF2F-BBEC-49E1-8776-5E307729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7731769"/>
              </p:ext>
            </p:extLst>
          </p:nvPr>
        </p:nvGraphicFramePr>
        <p:xfrm>
          <a:off x="6151908" y="1683265"/>
          <a:ext cx="2548543" cy="4612848"/>
        </p:xfrm>
        <a:graphic>
          <a:graphicData uri="http://schemas.openxmlformats.org/drawingml/2006/table">
            <a:tbl>
              <a:tblPr/>
              <a:tblGrid>
                <a:gridCol w="538161">
                  <a:extLst>
                    <a:ext uri="{9D8B030D-6E8A-4147-A177-3AD203B41FA5}">
                      <a16:colId xmlns:a16="http://schemas.microsoft.com/office/drawing/2014/main" xmlns="" val="1639497888"/>
                    </a:ext>
                  </a:extLst>
                </a:gridCol>
                <a:gridCol w="1292001">
                  <a:extLst>
                    <a:ext uri="{9D8B030D-6E8A-4147-A177-3AD203B41FA5}">
                      <a16:colId xmlns:a16="http://schemas.microsoft.com/office/drawing/2014/main" xmlns="" val="736729922"/>
                    </a:ext>
                  </a:extLst>
                </a:gridCol>
                <a:gridCol w="718381">
                  <a:extLst>
                    <a:ext uri="{9D8B030D-6E8A-4147-A177-3AD203B41FA5}">
                      <a16:colId xmlns:a16="http://schemas.microsoft.com/office/drawing/2014/main" xmlns="" val="404210467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word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8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4879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겨울철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55876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실내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58009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공기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350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4450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자주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1,000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20943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환기하다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39310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감기</a:t>
                      </a:r>
                      <a:endParaRPr lang="ko-KR" altLang="en-US" sz="1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40453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예방하다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623081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03529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방지하다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1,000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55130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막다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2,000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7736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방비하다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5522" marR="85522" marT="85522" marB="8552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667287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98F366F-AFE4-40E6-B920-60EBB60E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460657"/>
              </p:ext>
            </p:extLst>
          </p:nvPr>
        </p:nvGraphicFramePr>
        <p:xfrm>
          <a:off x="2361269" y="3181017"/>
          <a:ext cx="3157536" cy="1617345"/>
        </p:xfrm>
        <a:graphic>
          <a:graphicData uri="http://schemas.openxmlformats.org/drawingml/2006/table">
            <a:tbl>
              <a:tblPr/>
              <a:tblGrid>
                <a:gridCol w="506603">
                  <a:extLst>
                    <a:ext uri="{9D8B030D-6E8A-4147-A177-3AD203B41FA5}">
                      <a16:colId xmlns:a16="http://schemas.microsoft.com/office/drawing/2014/main" xmlns="" val="572124336"/>
                    </a:ext>
                  </a:extLst>
                </a:gridCol>
                <a:gridCol w="2650933">
                  <a:extLst>
                    <a:ext uri="{9D8B030D-6E8A-4147-A177-3AD203B41FA5}">
                      <a16:colId xmlns:a16="http://schemas.microsoft.com/office/drawing/2014/main" xmlns="" val="191886178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sentence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8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5600605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겨울철에는 실내를 자주 환기해야 감기를 예방할 수 있다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4872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...</a:t>
                      </a:r>
                      <a:endParaRPr lang="ko-KR" altLang="en-US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...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1502157"/>
                  </a:ext>
                </a:extLst>
              </a:tr>
            </a:tbl>
          </a:graphicData>
        </a:graphic>
      </p:graphicFrame>
      <p:graphicFrame>
        <p:nvGraphicFramePr>
          <p:cNvPr id="29" name="Google Shape;428;gef9ef8e09f_0_88">
            <a:extLst>
              <a:ext uri="{FF2B5EF4-FFF2-40B4-BE49-F238E27FC236}">
                <a16:creationId xmlns:a16="http://schemas.microsoft.com/office/drawing/2014/main" xmlns="" id="{44CBC0E1-45A0-4B32-94FC-7CA008D6E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89586009"/>
              </p:ext>
            </p:extLst>
          </p:nvPr>
        </p:nvGraphicFramePr>
        <p:xfrm>
          <a:off x="8898181" y="3181017"/>
          <a:ext cx="2817415" cy="1430755"/>
        </p:xfrm>
        <a:graphic>
          <a:graphicData uri="http://schemas.openxmlformats.org/drawingml/2006/table">
            <a:tbl>
              <a:tblPr>
                <a:noFill/>
                <a:tableStyleId>{1B8DF77F-BED0-431B-95F4-B303E20088E4}</a:tableStyleId>
              </a:tblPr>
              <a:tblGrid>
                <a:gridCol w="49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유의어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방지하다¹, </a:t>
                      </a: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예방하다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¹, 막다¹, 방비하다¹ …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3527894933"/>
                  </a:ext>
                </a:extLst>
              </a:tr>
            </a:tbl>
          </a:graphicData>
        </a:graphic>
      </p:graphicFrame>
      <p:sp>
        <p:nvSpPr>
          <p:cNvPr id="30" name="Google Shape;454;gf4dd775ee9_1_0">
            <a:extLst>
              <a:ext uri="{FF2B5EF4-FFF2-40B4-BE49-F238E27FC236}">
                <a16:creationId xmlns:a16="http://schemas.microsoft.com/office/drawing/2014/main" xmlns="" id="{9816B93C-D03E-4913-BAE5-E0298B9FED64}"/>
              </a:ext>
            </a:extLst>
          </p:cNvPr>
          <p:cNvSpPr/>
          <p:nvPr/>
        </p:nvSpPr>
        <p:spPr>
          <a:xfrm>
            <a:off x="5674423" y="3845389"/>
            <a:ext cx="335118" cy="288600"/>
          </a:xfrm>
          <a:prstGeom prst="rightArrow">
            <a:avLst>
              <a:gd name="adj1" fmla="val 50000"/>
              <a:gd name="adj2" fmla="val 58853"/>
            </a:avLst>
          </a:prstGeom>
          <a:solidFill>
            <a:srgbClr val="466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59F0ABA-21B9-45B6-BC95-C68918FC00DB}"/>
              </a:ext>
            </a:extLst>
          </p:cNvPr>
          <p:cNvSpPr txBox="1"/>
          <p:nvPr/>
        </p:nvSpPr>
        <p:spPr>
          <a:xfrm>
            <a:off x="9274616" y="2721389"/>
            <a:ext cx="206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유의어 그룹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B3F8DAC-7246-452D-A053-B1E6E4ED0FE7}"/>
              </a:ext>
            </a:extLst>
          </p:cNvPr>
          <p:cNvSpPr txBox="1"/>
          <p:nvPr/>
        </p:nvSpPr>
        <p:spPr>
          <a:xfrm>
            <a:off x="5864627" y="1223637"/>
            <a:ext cx="312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본문 단어 카운팅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2CB78B-47DA-4B03-84DB-A6162183858D}"/>
              </a:ext>
            </a:extLst>
          </p:cNvPr>
          <p:cNvSpPr txBox="1"/>
          <p:nvPr/>
        </p:nvSpPr>
        <p:spPr>
          <a:xfrm>
            <a:off x="2907765" y="2721389"/>
            <a:ext cx="206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본문 문장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>
            <a:extLst>
              <a:ext uri="{FF2B5EF4-FFF2-40B4-BE49-F238E27FC236}">
                <a16:creationId xmlns:a16="http://schemas.microsoft.com/office/drawing/2014/main" xmlns="" id="{601712D6-F78A-473C-8146-067D96CCD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" r="-4" b="12779"/>
          <a:stretch/>
        </p:blipFill>
        <p:spPr bwMode="auto">
          <a:xfrm>
            <a:off x="-3" y="962028"/>
            <a:ext cx="12192001" cy="589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ED2E682-8241-4511-AAD0-5F47FC03B5EB}"/>
              </a:ext>
            </a:extLst>
          </p:cNvPr>
          <p:cNvSpPr/>
          <p:nvPr/>
        </p:nvSpPr>
        <p:spPr>
          <a:xfrm>
            <a:off x="0" y="960128"/>
            <a:ext cx="12191998" cy="589787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Google Shape;91;gf2a7f60b81_0_18"/>
          <p:cNvSpPr/>
          <p:nvPr/>
        </p:nvSpPr>
        <p:spPr>
          <a:xfrm rot="5400000">
            <a:off x="5611604" y="-5614986"/>
            <a:ext cx="962027" cy="12192000"/>
          </a:xfrm>
          <a:prstGeom prst="rect">
            <a:avLst/>
          </a:prstGeom>
          <a:solidFill>
            <a:srgbClr val="4667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FA0328-9AC2-4FAF-B03D-B7CFA2A03083}"/>
              </a:ext>
            </a:extLst>
          </p:cNvPr>
          <p:cNvSpPr txBox="1"/>
          <p:nvPr/>
        </p:nvSpPr>
        <p:spPr>
          <a:xfrm>
            <a:off x="4769637" y="219770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6" name="Google Shape;96;gf2a7f60b81_0_18"/>
          <p:cNvCxnSpPr>
            <a:cxnSpLocks/>
          </p:cNvCxnSpPr>
          <p:nvPr/>
        </p:nvCxnSpPr>
        <p:spPr>
          <a:xfrm flipV="1">
            <a:off x="1052914" y="1550120"/>
            <a:ext cx="10155041" cy="4673361"/>
          </a:xfrm>
          <a:prstGeom prst="curvedConnector3">
            <a:avLst>
              <a:gd name="adj1" fmla="val 54288"/>
            </a:avLst>
          </a:prstGeom>
          <a:noFill/>
          <a:ln w="69850" cap="rnd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CDFFA36-B35A-4643-BC63-0AEF8B3885CD}"/>
              </a:ext>
            </a:extLst>
          </p:cNvPr>
          <p:cNvGrpSpPr/>
          <p:nvPr/>
        </p:nvGrpSpPr>
        <p:grpSpPr>
          <a:xfrm>
            <a:off x="1991759" y="1505679"/>
            <a:ext cx="7689467" cy="4874519"/>
            <a:chOff x="1547600" y="1618896"/>
            <a:chExt cx="7689467" cy="4874519"/>
          </a:xfrm>
          <a:solidFill>
            <a:schemeClr val="bg1">
              <a:lumMod val="95000"/>
            </a:schemeClr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82BE9D-A289-45E6-8F50-5E52CF96A8F9}"/>
                </a:ext>
              </a:extLst>
            </p:cNvPr>
            <p:cNvSpPr/>
            <p:nvPr/>
          </p:nvSpPr>
          <p:spPr>
            <a:xfrm>
              <a:off x="5860741" y="3678515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CF74289-5225-465E-8D4A-C919FC1213EF}"/>
                </a:ext>
              </a:extLst>
            </p:cNvPr>
            <p:cNvSpPr/>
            <p:nvPr/>
          </p:nvSpPr>
          <p:spPr>
            <a:xfrm>
              <a:off x="7313646" y="2160433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9D603806-9D38-4E3C-81AC-F0F9F565D988}"/>
                </a:ext>
              </a:extLst>
            </p:cNvPr>
            <p:cNvSpPr/>
            <p:nvPr/>
          </p:nvSpPr>
          <p:spPr>
            <a:xfrm>
              <a:off x="8766551" y="1618896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AE6999ED-EFEF-46C1-ACA6-1BBB46DD16CD}"/>
                </a:ext>
              </a:extLst>
            </p:cNvPr>
            <p:cNvSpPr/>
            <p:nvPr/>
          </p:nvSpPr>
          <p:spPr>
            <a:xfrm>
              <a:off x="4407836" y="5210592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8D8C8DDE-947F-4588-97BF-0BEBB5928E42}"/>
                </a:ext>
              </a:extLst>
            </p:cNvPr>
            <p:cNvSpPr/>
            <p:nvPr/>
          </p:nvSpPr>
          <p:spPr>
            <a:xfrm>
              <a:off x="2954931" y="5760330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A08C4D4-E1A7-464C-953E-0084E2522C7A}"/>
                </a:ext>
              </a:extLst>
            </p:cNvPr>
            <p:cNvSpPr/>
            <p:nvPr/>
          </p:nvSpPr>
          <p:spPr>
            <a:xfrm>
              <a:off x="1547600" y="6022899"/>
              <a:ext cx="470516" cy="470516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882EF6-FFF5-48BB-B707-FA233791DEF4}"/>
              </a:ext>
            </a:extLst>
          </p:cNvPr>
          <p:cNvSpPr txBox="1"/>
          <p:nvPr/>
        </p:nvSpPr>
        <p:spPr>
          <a:xfrm>
            <a:off x="2033936" y="592281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85034AD-4948-4A7C-A259-07E3CECD996B}"/>
              </a:ext>
            </a:extLst>
          </p:cNvPr>
          <p:cNvSpPr txBox="1"/>
          <p:nvPr/>
        </p:nvSpPr>
        <p:spPr>
          <a:xfrm>
            <a:off x="3446636" y="565596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EAFBCDC-2370-4B2A-817B-9E5F33133CDC}"/>
              </a:ext>
            </a:extLst>
          </p:cNvPr>
          <p:cNvSpPr txBox="1"/>
          <p:nvPr/>
        </p:nvSpPr>
        <p:spPr>
          <a:xfrm>
            <a:off x="4916601" y="5110509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F224BFB-6C5D-4276-9CCD-5CC146BB8E2F}"/>
              </a:ext>
            </a:extLst>
          </p:cNvPr>
          <p:cNvSpPr txBox="1"/>
          <p:nvPr/>
        </p:nvSpPr>
        <p:spPr>
          <a:xfrm>
            <a:off x="6358929" y="356529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FA405B7-9F16-43DC-8C88-C7AFAFE458D4}"/>
              </a:ext>
            </a:extLst>
          </p:cNvPr>
          <p:cNvSpPr txBox="1"/>
          <p:nvPr/>
        </p:nvSpPr>
        <p:spPr>
          <a:xfrm>
            <a:off x="7802516" y="207776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C6A8054-EB9D-4341-9274-4B231394948D}"/>
              </a:ext>
            </a:extLst>
          </p:cNvPr>
          <p:cNvSpPr txBox="1"/>
          <p:nvPr/>
        </p:nvSpPr>
        <p:spPr>
          <a:xfrm>
            <a:off x="9266796" y="151881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9EF7AB0-9125-4644-92B2-1837A4EC9129}"/>
              </a:ext>
            </a:extLst>
          </p:cNvPr>
          <p:cNvGrpSpPr/>
          <p:nvPr/>
        </p:nvGrpSpPr>
        <p:grpSpPr>
          <a:xfrm>
            <a:off x="1174716" y="4788819"/>
            <a:ext cx="1331104" cy="543813"/>
            <a:chOff x="679183" y="4898339"/>
            <a:chExt cx="1331104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4B2D56D3-F000-48E4-87A8-816C8A0775AD}"/>
                </a:ext>
              </a:extLst>
            </p:cNvPr>
            <p:cNvSpPr/>
            <p:nvPr/>
          </p:nvSpPr>
          <p:spPr>
            <a:xfrm>
              <a:off x="679183" y="4898339"/>
              <a:ext cx="1331104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166A0DA-54D2-4A90-B334-B7C7B10F56B1}"/>
                </a:ext>
              </a:extLst>
            </p:cNvPr>
            <p:cNvSpPr txBox="1"/>
            <p:nvPr/>
          </p:nvSpPr>
          <p:spPr>
            <a:xfrm>
              <a:off x="803560" y="4982138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 소개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B435BEA3-432F-462B-B4ED-AF1536EA33B7}"/>
              </a:ext>
            </a:extLst>
          </p:cNvPr>
          <p:cNvGrpSpPr/>
          <p:nvPr/>
        </p:nvGrpSpPr>
        <p:grpSpPr>
          <a:xfrm>
            <a:off x="2704318" y="4412603"/>
            <a:ext cx="1827482" cy="543813"/>
            <a:chOff x="679183" y="4898339"/>
            <a:chExt cx="1331104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BE730078-9CF6-46BC-897D-A18602C0136D}"/>
                </a:ext>
              </a:extLst>
            </p:cNvPr>
            <p:cNvSpPr/>
            <p:nvPr/>
          </p:nvSpPr>
          <p:spPr>
            <a:xfrm>
              <a:off x="679183" y="4898339"/>
              <a:ext cx="1331104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1FC0B22E-5E21-44F6-AA84-FBA01B128D0D}"/>
                </a:ext>
              </a:extLst>
            </p:cNvPr>
            <p:cNvSpPr txBox="1"/>
            <p:nvPr/>
          </p:nvSpPr>
          <p:spPr>
            <a:xfrm>
              <a:off x="797599" y="4982138"/>
              <a:ext cx="109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262AD79C-3F7F-4CA4-8B0E-49227E14E800}"/>
              </a:ext>
            </a:extLst>
          </p:cNvPr>
          <p:cNvGrpSpPr/>
          <p:nvPr/>
        </p:nvGrpSpPr>
        <p:grpSpPr>
          <a:xfrm>
            <a:off x="4661836" y="3816435"/>
            <a:ext cx="1331104" cy="543813"/>
            <a:chOff x="679183" y="4898339"/>
            <a:chExt cx="1331104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0CBC030C-A367-462D-A754-EA0D8C90032E}"/>
                </a:ext>
              </a:extLst>
            </p:cNvPr>
            <p:cNvSpPr/>
            <p:nvPr/>
          </p:nvSpPr>
          <p:spPr>
            <a:xfrm>
              <a:off x="679183" y="4898339"/>
              <a:ext cx="1331104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4DC66676-32AA-49F9-9948-DBF23DE33D4F}"/>
                </a:ext>
              </a:extLst>
            </p:cNvPr>
            <p:cNvSpPr txBox="1"/>
            <p:nvPr/>
          </p:nvSpPr>
          <p:spPr>
            <a:xfrm>
              <a:off x="803560" y="4982138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EC6C585F-F36A-4CAD-AF21-E0DF7DBD1738}"/>
              </a:ext>
            </a:extLst>
          </p:cNvPr>
          <p:cNvGrpSpPr/>
          <p:nvPr/>
        </p:nvGrpSpPr>
        <p:grpSpPr>
          <a:xfrm>
            <a:off x="5497867" y="2482578"/>
            <a:ext cx="1101504" cy="543813"/>
            <a:chOff x="793983" y="4898339"/>
            <a:chExt cx="1101504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B4C6113C-AD97-4560-9406-AFA2F7BD136E}"/>
                </a:ext>
              </a:extLst>
            </p:cNvPr>
            <p:cNvSpPr/>
            <p:nvPr/>
          </p:nvSpPr>
          <p:spPr>
            <a:xfrm>
              <a:off x="793983" y="4898339"/>
              <a:ext cx="1101504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D5D3DFD2-6BB9-41E7-B645-316A9B97BE71}"/>
                </a:ext>
              </a:extLst>
            </p:cNvPr>
            <p:cNvSpPr txBox="1"/>
            <p:nvPr/>
          </p:nvSpPr>
          <p:spPr>
            <a:xfrm>
              <a:off x="937411" y="498213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차별화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B914389F-611B-49E1-9520-F6E251A65F8D}"/>
              </a:ext>
            </a:extLst>
          </p:cNvPr>
          <p:cNvGrpSpPr/>
          <p:nvPr/>
        </p:nvGrpSpPr>
        <p:grpSpPr>
          <a:xfrm>
            <a:off x="7189517" y="3251897"/>
            <a:ext cx="2063935" cy="543813"/>
            <a:chOff x="593070" y="4898339"/>
            <a:chExt cx="1503331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xmlns="" id="{E7DD861B-4ED7-4622-BF6D-1F3E17769BC0}"/>
                </a:ext>
              </a:extLst>
            </p:cNvPr>
            <p:cNvSpPr/>
            <p:nvPr/>
          </p:nvSpPr>
          <p:spPr>
            <a:xfrm>
              <a:off x="593070" y="4898339"/>
              <a:ext cx="1503331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3C818346-1195-42C4-A4C6-692705C70C47}"/>
                </a:ext>
              </a:extLst>
            </p:cNvPr>
            <p:cNvSpPr txBox="1"/>
            <p:nvPr/>
          </p:nvSpPr>
          <p:spPr>
            <a:xfrm>
              <a:off x="721124" y="4982138"/>
              <a:ext cx="1247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프로토타입 시연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xmlns="" id="{8B462B98-8E84-4405-B5A2-9DBECDFC4F1E}"/>
              </a:ext>
            </a:extLst>
          </p:cNvPr>
          <p:cNvGrpSpPr/>
          <p:nvPr/>
        </p:nvGrpSpPr>
        <p:grpSpPr>
          <a:xfrm>
            <a:off x="9195446" y="2581662"/>
            <a:ext cx="1331104" cy="543813"/>
            <a:chOff x="679183" y="4898339"/>
            <a:chExt cx="1331104" cy="54381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xmlns="" id="{FBAEBD2B-9361-460D-BF4E-E5C83B84022C}"/>
                </a:ext>
              </a:extLst>
            </p:cNvPr>
            <p:cNvSpPr/>
            <p:nvPr/>
          </p:nvSpPr>
          <p:spPr>
            <a:xfrm>
              <a:off x="679183" y="4898339"/>
              <a:ext cx="1331104" cy="543813"/>
            </a:xfrm>
            <a:prstGeom prst="roundRect">
              <a:avLst>
                <a:gd name="adj" fmla="val 2497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5A64E169-9B0F-4ABC-9425-0D31922A47A8}"/>
                </a:ext>
              </a:extLst>
            </p:cNvPr>
            <p:cNvSpPr txBox="1"/>
            <p:nvPr/>
          </p:nvSpPr>
          <p:spPr>
            <a:xfrm>
              <a:off x="803562" y="4982138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 효과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265778A6-6B80-4D2A-99BB-2343D3826E0B}"/>
              </a:ext>
            </a:extLst>
          </p:cNvPr>
          <p:cNvGrpSpPr/>
          <p:nvPr/>
        </p:nvGrpSpPr>
        <p:grpSpPr>
          <a:xfrm>
            <a:off x="1879344" y="2031484"/>
            <a:ext cx="7926142" cy="3881045"/>
            <a:chOff x="1391640" y="2144701"/>
            <a:chExt cx="7926142" cy="3881045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16DD660-38F3-47CF-9C3E-49D797DEFD24}"/>
                </a:ext>
              </a:extLst>
            </p:cNvPr>
            <p:cNvGrpSpPr/>
            <p:nvPr/>
          </p:nvGrpSpPr>
          <p:grpSpPr>
            <a:xfrm rot="3804960">
              <a:off x="1208985" y="5732215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52ED5D21-0683-4A61-B8D5-064FB952F23B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8B189FF0-339C-4542-B7AE-2552D895EDC9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07F4CB15-7B8D-4D56-8927-6C46D5DA9B45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C2AA845D-09ED-4E5B-8EA9-4F69309308F0}"/>
                </a:ext>
              </a:extLst>
            </p:cNvPr>
            <p:cNvGrpSpPr/>
            <p:nvPr/>
          </p:nvGrpSpPr>
          <p:grpSpPr>
            <a:xfrm rot="5094002">
              <a:off x="2914900" y="5366297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xmlns="" id="{D39F44F6-2164-4CD0-A9F1-15111CDB01A4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3FD00060-8254-47D7-ACED-723EF2BB9BB6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xmlns="" id="{ECFF8B10-F9D6-46B9-86C1-6C0F8589A6DD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xmlns="" id="{625408F4-FF90-468E-9815-7D10EB7B5977}"/>
                </a:ext>
              </a:extLst>
            </p:cNvPr>
            <p:cNvGrpSpPr/>
            <p:nvPr/>
          </p:nvGrpSpPr>
          <p:grpSpPr>
            <a:xfrm rot="6339867">
              <a:off x="4531544" y="4795827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xmlns="" id="{5DD0444B-2996-4599-B98A-92D4A62D6F88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2F0BCC89-E41C-4418-98D9-E513591CCA40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0B1D140B-1263-41FB-81A0-ACC83C21C514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xmlns="" id="{8D53A54D-CAC0-441D-B2E2-43529DE335CA}"/>
                </a:ext>
              </a:extLst>
            </p:cNvPr>
            <p:cNvGrpSpPr/>
            <p:nvPr/>
          </p:nvGrpSpPr>
          <p:grpSpPr>
            <a:xfrm rot="3562217">
              <a:off x="5465146" y="3397942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xmlns="" id="{842174A3-6123-4508-A11F-630D62D5814A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xmlns="" id="{2C751263-7A78-4374-B4D0-52988A8581C9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B2B9F4BA-2EC1-404C-9450-C0DABEB32C4E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9F910348-9DA8-4B6B-A34E-778AF67D5116}"/>
                </a:ext>
              </a:extLst>
            </p:cNvPr>
            <p:cNvGrpSpPr/>
            <p:nvPr/>
          </p:nvGrpSpPr>
          <p:grpSpPr>
            <a:xfrm rot="3856575">
              <a:off x="9024251" y="2327356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C0D0E8E-4A03-4DCA-B300-BA287BF5016B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xmlns="" id="{B15A593A-650A-4FFF-AA17-294D253CBD92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xmlns="" id="{B317D8B5-8CAA-46DA-8578-793A8E3C7002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A17F3100-BB23-4F1C-91AC-8E7C76C3F783}"/>
                </a:ext>
              </a:extLst>
            </p:cNvPr>
            <p:cNvGrpSpPr/>
            <p:nvPr/>
          </p:nvGrpSpPr>
          <p:grpSpPr>
            <a:xfrm rot="4785495">
              <a:off x="7404865" y="2952893"/>
              <a:ext cx="476186" cy="110876"/>
              <a:chOff x="7546069" y="4719782"/>
              <a:chExt cx="476186" cy="110876"/>
            </a:xfrm>
            <a:grpFill/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xmlns="" id="{EF3ADAC6-AB37-4852-A18E-C129CD33C329}"/>
                  </a:ext>
                </a:extLst>
              </p:cNvPr>
              <p:cNvSpPr/>
              <p:nvPr/>
            </p:nvSpPr>
            <p:spPr>
              <a:xfrm>
                <a:off x="754606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C600DCD6-0932-4BE2-A91C-DB2D4FEDF7BD}"/>
                  </a:ext>
                </a:extLst>
              </p:cNvPr>
              <p:cNvSpPr/>
              <p:nvPr/>
            </p:nvSpPr>
            <p:spPr>
              <a:xfrm>
                <a:off x="7728724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xmlns="" id="{DA60B0BE-AC29-4331-BA3E-6D5857BCCFB9}"/>
                  </a:ext>
                </a:extLst>
              </p:cNvPr>
              <p:cNvSpPr/>
              <p:nvPr/>
            </p:nvSpPr>
            <p:spPr>
              <a:xfrm>
                <a:off x="7911379" y="4719782"/>
                <a:ext cx="110876" cy="110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A869E5F-EE0E-405E-8CAB-513BACF9CC7D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0" name="Google Shape;142;gf4aa46131d_4_62">
              <a:extLst>
                <a:ext uri="{FF2B5EF4-FFF2-40B4-BE49-F238E27FC236}">
                  <a16:creationId xmlns:a16="http://schemas.microsoft.com/office/drawing/2014/main" xmlns="" id="{33B3D53E-7130-49B1-8687-EDC9B30A4793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43;gf4aa46131d_4_62">
              <a:extLst>
                <a:ext uri="{FF2B5EF4-FFF2-40B4-BE49-F238E27FC236}">
                  <a16:creationId xmlns:a16="http://schemas.microsoft.com/office/drawing/2014/main" xmlns="" id="{D0CD1542-BD1D-4148-88A7-1CA500C4991C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44;gf4aa46131d_4_62">
              <a:extLst>
                <a:ext uri="{FF2B5EF4-FFF2-40B4-BE49-F238E27FC236}">
                  <a16:creationId xmlns:a16="http://schemas.microsoft.com/office/drawing/2014/main" xmlns="" id="{92061B06-7053-41BD-9743-44DD9D08C55A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632EF1C-3421-4F53-AA20-21E81707D014}"/>
                </a:ext>
              </a:extLst>
            </p:cNvPr>
            <p:cNvSpPr txBox="1"/>
            <p:nvPr/>
          </p:nvSpPr>
          <p:spPr>
            <a:xfrm>
              <a:off x="6090907" y="164653"/>
              <a:ext cx="1895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유의어 처리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3C14853-DEBE-4F3A-823A-5AACBD3D11AD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4BA2D350-CEE5-41BE-921C-69F8BF1D5A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51C75F6-902A-4664-A136-089936D48E37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xmlns="" id="{5FBC68C3-C932-4307-8D80-762F67765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27" name="Google Shape;427;gef9ef8e09f_0_88"/>
          <p:cNvGraphicFramePr/>
          <p:nvPr>
            <p:extLst>
              <p:ext uri="{D42A27DB-BD31-4B8C-83A1-F6EECF244321}">
                <p14:modId xmlns:p14="http://schemas.microsoft.com/office/powerpoint/2010/main" xmlns="" val="3406497098"/>
              </p:ext>
            </p:extLst>
          </p:nvPr>
        </p:nvGraphicFramePr>
        <p:xfrm>
          <a:off x="7708467" y="3068805"/>
          <a:ext cx="3868300" cy="1988890"/>
        </p:xfrm>
        <a:graphic>
          <a:graphicData uri="http://schemas.openxmlformats.org/drawingml/2006/table">
            <a:tbl>
              <a:tblPr>
                <a:noFill/>
                <a:tableStyleId>{1B8DF77F-BED0-431B-95F4-B303E20088E4}</a:tableStyleId>
              </a:tblPr>
              <a:tblGrid>
                <a:gridCol w="85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word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방지하다¹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1,000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예방하다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막다¹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2,000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방비하다¹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800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28" name="Google Shape;428;gef9ef8e09f_0_88"/>
          <p:cNvGraphicFramePr/>
          <p:nvPr>
            <p:extLst>
              <p:ext uri="{D42A27DB-BD31-4B8C-83A1-F6EECF244321}">
                <p14:modId xmlns:p14="http://schemas.microsoft.com/office/powerpoint/2010/main" xmlns="" val="661520966"/>
              </p:ext>
            </p:extLst>
          </p:nvPr>
        </p:nvGraphicFramePr>
        <p:xfrm>
          <a:off x="2522696" y="4697704"/>
          <a:ext cx="4891887" cy="821185"/>
        </p:xfrm>
        <a:graphic>
          <a:graphicData uri="http://schemas.openxmlformats.org/drawingml/2006/table">
            <a:tbl>
              <a:tblPr>
                <a:noFill/>
                <a:tableStyleId>{1B8DF77F-BED0-431B-95F4-B303E20088E4}</a:tableStyleId>
              </a:tblPr>
              <a:tblGrid>
                <a:gridCol w="828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유의어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25" marR="91425" marT="91425" marB="91425">
                    <a:solidFill>
                      <a:srgbClr val="ACC8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방지하다¹, </a:t>
                      </a: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예방하다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¹, 막다¹, 방비하다¹ …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29" name="Google Shape;429;gef9ef8e09f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696" y="1445720"/>
            <a:ext cx="4891887" cy="313109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6FDB12-6CFD-4DD9-AB77-AEC3F3CF95CB}"/>
              </a:ext>
            </a:extLst>
          </p:cNvPr>
          <p:cNvSpPr txBox="1"/>
          <p:nvPr/>
        </p:nvSpPr>
        <p:spPr>
          <a:xfrm>
            <a:off x="2500098" y="986278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데이터를 참고하여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유의어 그룹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684631-8AC2-466C-95B0-59DEFC292977}"/>
              </a:ext>
            </a:extLst>
          </p:cNvPr>
          <p:cNvSpPr txBox="1"/>
          <p:nvPr/>
        </p:nvSpPr>
        <p:spPr>
          <a:xfrm>
            <a:off x="7708467" y="1768311"/>
            <a:ext cx="3788217" cy="67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단어가 뉴스 본문에서 출현하는 횟수를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카운트하고 그 빈도를 저장하는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17B9B4-BA1D-41FC-BC79-13DB61067C9E}"/>
              </a:ext>
            </a:extLst>
          </p:cNvPr>
          <p:cNvSpPr txBox="1"/>
          <p:nvPr/>
        </p:nvSpPr>
        <p:spPr>
          <a:xfrm>
            <a:off x="7708467" y="2605589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본문 단어 카운팅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CBBD9DD-6BE2-4F88-B605-55F116F32A7B}"/>
              </a:ext>
            </a:extLst>
          </p:cNvPr>
          <p:cNvGrpSpPr/>
          <p:nvPr/>
        </p:nvGrpSpPr>
        <p:grpSpPr>
          <a:xfrm>
            <a:off x="3524250" y="5747170"/>
            <a:ext cx="7028364" cy="821185"/>
            <a:chOff x="3524250" y="5747170"/>
            <a:chExt cx="7028364" cy="821185"/>
          </a:xfrm>
        </p:grpSpPr>
        <p:sp>
          <p:nvSpPr>
            <p:cNvPr id="35" name="Google Shape;204;gef9ef8e09f_0_0">
              <a:extLst>
                <a:ext uri="{FF2B5EF4-FFF2-40B4-BE49-F238E27FC236}">
                  <a16:creationId xmlns:a16="http://schemas.microsoft.com/office/drawing/2014/main" xmlns="" id="{951647ED-7B32-4541-BDBB-EDA448BE1C47}"/>
                </a:ext>
              </a:extLst>
            </p:cNvPr>
            <p:cNvSpPr/>
            <p:nvPr/>
          </p:nvSpPr>
          <p:spPr>
            <a:xfrm>
              <a:off x="3524250" y="5747170"/>
              <a:ext cx="7028364" cy="821185"/>
            </a:xfrm>
            <a:prstGeom prst="roundRect">
              <a:avLst>
                <a:gd name="adj" fmla="val 2796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4997615-73D1-4AC8-8A29-7B24942219AF}"/>
                </a:ext>
              </a:extLst>
            </p:cNvPr>
            <p:cNvSpPr txBox="1"/>
            <p:nvPr/>
          </p:nvSpPr>
          <p:spPr>
            <a:xfrm>
              <a:off x="3783374" y="5973096"/>
              <a:ext cx="651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유의어들의 빈도와 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BERT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결과를 함께 고려하여 최종 단어 선택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FEF80F6-B987-41ED-897B-387F82E2B9F9}"/>
              </a:ext>
            </a:extLst>
          </p:cNvPr>
          <p:cNvSpPr/>
          <p:nvPr/>
        </p:nvSpPr>
        <p:spPr>
          <a:xfrm>
            <a:off x="3811949" y="3410580"/>
            <a:ext cx="864826" cy="304895"/>
          </a:xfrm>
          <a:prstGeom prst="rect">
            <a:avLst/>
          </a:prstGeom>
          <a:noFill/>
          <a:ln w="38100">
            <a:solidFill>
              <a:srgbClr val="9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xmlns="" id="{7E33CA11-2D6E-4C72-8CDA-6FBE08C3A12A}"/>
              </a:ext>
            </a:extLst>
          </p:cNvPr>
          <p:cNvCxnSpPr>
            <a:cxnSpLocks/>
          </p:cNvCxnSpPr>
          <p:nvPr/>
        </p:nvCxnSpPr>
        <p:spPr>
          <a:xfrm flipV="1">
            <a:off x="4048125" y="3276600"/>
            <a:ext cx="3590925" cy="1619251"/>
          </a:xfrm>
          <a:prstGeom prst="curvedConnector3">
            <a:avLst/>
          </a:prstGeom>
          <a:ln w="25400">
            <a:solidFill>
              <a:srgbClr val="96282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gf4dd775ee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894" y="1724382"/>
            <a:ext cx="6469075" cy="26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f4dd775ee9_1_0"/>
          <p:cNvSpPr/>
          <p:nvPr/>
        </p:nvSpPr>
        <p:spPr>
          <a:xfrm>
            <a:off x="3282456" y="4588313"/>
            <a:ext cx="7511950" cy="1842900"/>
          </a:xfrm>
          <a:prstGeom prst="roundRect">
            <a:avLst>
              <a:gd name="adj" fmla="val 1940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C15A5A0-F3D5-4E6F-80F1-4FAE470586B7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6" name="Google Shape;142;gf4aa46131d_4_62">
              <a:extLst>
                <a:ext uri="{FF2B5EF4-FFF2-40B4-BE49-F238E27FC236}">
                  <a16:creationId xmlns:a16="http://schemas.microsoft.com/office/drawing/2014/main" xmlns="" id="{AE1AE455-1F80-4B41-A8F2-8E9C8B97ED06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43;gf4aa46131d_4_62">
              <a:extLst>
                <a:ext uri="{FF2B5EF4-FFF2-40B4-BE49-F238E27FC236}">
                  <a16:creationId xmlns:a16="http://schemas.microsoft.com/office/drawing/2014/main" xmlns="" id="{A6FEC6F2-4CEA-42D4-9418-2E4D936D1EB3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44;gf4aa46131d_4_62">
              <a:extLst>
                <a:ext uri="{FF2B5EF4-FFF2-40B4-BE49-F238E27FC236}">
                  <a16:creationId xmlns:a16="http://schemas.microsoft.com/office/drawing/2014/main" xmlns="" id="{A356364B-D799-4C7E-B84D-000B10F3F0BB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CB88AA4-79FE-4518-BB2F-4DF2710D34DE}"/>
                </a:ext>
              </a:extLst>
            </p:cNvPr>
            <p:cNvSpPr txBox="1"/>
            <p:nvPr/>
          </p:nvSpPr>
          <p:spPr>
            <a:xfrm>
              <a:off x="4743586" y="164653"/>
              <a:ext cx="4589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어휘 분석과 문장 단위 임베딩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8D8A86-98DE-413B-9043-402A042D4015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9985FFFF-5E6A-4B8F-871F-52B2499FA5BA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3E292B5-8D9C-4E7A-8A33-4F847BAF0D25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xmlns="" id="{58450B9B-D6F3-4867-A8FB-E9045E6DF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DAEB02-EE70-41EA-AA6D-5502A62B262E}"/>
              </a:ext>
            </a:extLst>
          </p:cNvPr>
          <p:cNvSpPr txBox="1"/>
          <p:nvPr/>
        </p:nvSpPr>
        <p:spPr>
          <a:xfrm>
            <a:off x="2586733" y="1099636"/>
            <a:ext cx="890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문맥 문석 전 성능 향상을 위해 수행하는 언어 모델이며 단어 토큰화 후 임베딩 진행</a:t>
            </a:r>
          </a:p>
        </p:txBody>
      </p:sp>
      <p:sp>
        <p:nvSpPr>
          <p:cNvPr id="454" name="Google Shape;454;gf4dd775ee9_1_0"/>
          <p:cNvSpPr/>
          <p:nvPr/>
        </p:nvSpPr>
        <p:spPr>
          <a:xfrm>
            <a:off x="6726543" y="4968175"/>
            <a:ext cx="514200" cy="288600"/>
          </a:xfrm>
          <a:prstGeom prst="rightArrow">
            <a:avLst>
              <a:gd name="adj1" fmla="val 50000"/>
              <a:gd name="adj2" fmla="val 58853"/>
            </a:avLst>
          </a:prstGeom>
          <a:solidFill>
            <a:srgbClr val="962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gf4dd775ee9_1_0"/>
          <p:cNvSpPr/>
          <p:nvPr/>
        </p:nvSpPr>
        <p:spPr>
          <a:xfrm>
            <a:off x="6726543" y="5762750"/>
            <a:ext cx="514200" cy="288600"/>
          </a:xfrm>
          <a:prstGeom prst="rightArrow">
            <a:avLst>
              <a:gd name="adj1" fmla="val 50000"/>
              <a:gd name="adj2" fmla="val 58853"/>
            </a:avLst>
          </a:prstGeom>
          <a:solidFill>
            <a:srgbClr val="962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655419-373E-45D2-87A6-B7C27AA85C3F}"/>
              </a:ext>
            </a:extLst>
          </p:cNvPr>
          <p:cNvSpPr txBox="1"/>
          <p:nvPr/>
        </p:nvSpPr>
        <p:spPr>
          <a:xfrm>
            <a:off x="4383933" y="491242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실내를 환기하다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C5BACD1-51B8-4175-8902-6E60C5F4BA65}"/>
              </a:ext>
            </a:extLst>
          </p:cNvPr>
          <p:cNvSpPr txBox="1"/>
          <p:nvPr/>
        </p:nvSpPr>
        <p:spPr>
          <a:xfrm>
            <a:off x="3960733" y="5706995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감기를       예방하다</a:t>
            </a:r>
          </a:p>
        </p:txBody>
      </p:sp>
      <p:sp>
        <p:nvSpPr>
          <p:cNvPr id="451" name="Google Shape;451;gf4dd775ee9_1_0"/>
          <p:cNvSpPr/>
          <p:nvPr/>
        </p:nvSpPr>
        <p:spPr>
          <a:xfrm>
            <a:off x="4078471" y="4901425"/>
            <a:ext cx="838800" cy="42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dash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838800"/>
                      <a:gd name="connsiteY0" fmla="*/ 0 h 422100"/>
                      <a:gd name="connsiteX1" fmla="*/ 436176 w 838800"/>
                      <a:gd name="connsiteY1" fmla="*/ 0 h 422100"/>
                      <a:gd name="connsiteX2" fmla="*/ 838800 w 838800"/>
                      <a:gd name="connsiteY2" fmla="*/ 0 h 422100"/>
                      <a:gd name="connsiteX3" fmla="*/ 838800 w 838800"/>
                      <a:gd name="connsiteY3" fmla="*/ 422100 h 422100"/>
                      <a:gd name="connsiteX4" fmla="*/ 427788 w 838800"/>
                      <a:gd name="connsiteY4" fmla="*/ 422100 h 422100"/>
                      <a:gd name="connsiteX5" fmla="*/ 0 w 838800"/>
                      <a:gd name="connsiteY5" fmla="*/ 422100 h 422100"/>
                      <a:gd name="connsiteX6" fmla="*/ 0 w 838800"/>
                      <a:gd name="connsiteY6" fmla="*/ 0 h 422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8800" h="422100" fill="none" extrusionOk="0">
                        <a:moveTo>
                          <a:pt x="0" y="0"/>
                        </a:moveTo>
                        <a:cubicBezTo>
                          <a:pt x="159529" y="14204"/>
                          <a:pt x="320839" y="-13363"/>
                          <a:pt x="436176" y="0"/>
                        </a:cubicBezTo>
                        <a:cubicBezTo>
                          <a:pt x="551513" y="13363"/>
                          <a:pt x="757494" y="9176"/>
                          <a:pt x="838800" y="0"/>
                        </a:cubicBezTo>
                        <a:cubicBezTo>
                          <a:pt x="821724" y="89050"/>
                          <a:pt x="847471" y="257423"/>
                          <a:pt x="838800" y="422100"/>
                        </a:cubicBezTo>
                        <a:cubicBezTo>
                          <a:pt x="638171" y="401556"/>
                          <a:pt x="600347" y="425658"/>
                          <a:pt x="427788" y="422100"/>
                        </a:cubicBezTo>
                        <a:cubicBezTo>
                          <a:pt x="255229" y="418542"/>
                          <a:pt x="112121" y="438457"/>
                          <a:pt x="0" y="422100"/>
                        </a:cubicBezTo>
                        <a:cubicBezTo>
                          <a:pt x="11940" y="292128"/>
                          <a:pt x="174" y="161546"/>
                          <a:pt x="0" y="0"/>
                        </a:cubicBezTo>
                        <a:close/>
                      </a:path>
                      <a:path w="838800" h="422100" stroke="0" extrusionOk="0">
                        <a:moveTo>
                          <a:pt x="0" y="0"/>
                        </a:moveTo>
                        <a:cubicBezTo>
                          <a:pt x="111600" y="-13641"/>
                          <a:pt x="301948" y="1594"/>
                          <a:pt x="411012" y="0"/>
                        </a:cubicBezTo>
                        <a:cubicBezTo>
                          <a:pt x="520076" y="-1594"/>
                          <a:pt x="625356" y="-5782"/>
                          <a:pt x="838800" y="0"/>
                        </a:cubicBezTo>
                        <a:cubicBezTo>
                          <a:pt x="849784" y="210923"/>
                          <a:pt x="823424" y="284040"/>
                          <a:pt x="838800" y="422100"/>
                        </a:cubicBezTo>
                        <a:cubicBezTo>
                          <a:pt x="692786" y="430370"/>
                          <a:pt x="579830" y="427783"/>
                          <a:pt x="419400" y="422100"/>
                        </a:cubicBezTo>
                        <a:cubicBezTo>
                          <a:pt x="258970" y="416417"/>
                          <a:pt x="131716" y="442127"/>
                          <a:pt x="0" y="422100"/>
                        </a:cubicBezTo>
                        <a:cubicBezTo>
                          <a:pt x="-12016" y="259836"/>
                          <a:pt x="-14304" y="90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f4dd775ee9_1_0"/>
          <p:cNvSpPr/>
          <p:nvPr/>
        </p:nvSpPr>
        <p:spPr>
          <a:xfrm>
            <a:off x="4805596" y="5696000"/>
            <a:ext cx="838800" cy="42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dash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xmlns="" sd="3705000160">
                  <a:custGeom>
                    <a:avLst/>
                    <a:gdLst>
                      <a:gd name="connsiteX0" fmla="*/ 0 w 838800"/>
                      <a:gd name="connsiteY0" fmla="*/ 0 h 422100"/>
                      <a:gd name="connsiteX1" fmla="*/ 394236 w 838800"/>
                      <a:gd name="connsiteY1" fmla="*/ 0 h 422100"/>
                      <a:gd name="connsiteX2" fmla="*/ 838800 w 838800"/>
                      <a:gd name="connsiteY2" fmla="*/ 0 h 422100"/>
                      <a:gd name="connsiteX3" fmla="*/ 838800 w 838800"/>
                      <a:gd name="connsiteY3" fmla="*/ 422100 h 422100"/>
                      <a:gd name="connsiteX4" fmla="*/ 411012 w 838800"/>
                      <a:gd name="connsiteY4" fmla="*/ 422100 h 422100"/>
                      <a:gd name="connsiteX5" fmla="*/ 0 w 838800"/>
                      <a:gd name="connsiteY5" fmla="*/ 422100 h 422100"/>
                      <a:gd name="connsiteX6" fmla="*/ 0 w 838800"/>
                      <a:gd name="connsiteY6" fmla="*/ 0 h 422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8800" h="422100" fill="none" extrusionOk="0">
                        <a:moveTo>
                          <a:pt x="0" y="0"/>
                        </a:moveTo>
                        <a:cubicBezTo>
                          <a:pt x="136780" y="19126"/>
                          <a:pt x="200968" y="14374"/>
                          <a:pt x="394236" y="0"/>
                        </a:cubicBezTo>
                        <a:cubicBezTo>
                          <a:pt x="587504" y="-14374"/>
                          <a:pt x="695817" y="6177"/>
                          <a:pt x="838800" y="0"/>
                        </a:cubicBezTo>
                        <a:cubicBezTo>
                          <a:pt x="856988" y="158765"/>
                          <a:pt x="836296" y="331562"/>
                          <a:pt x="838800" y="422100"/>
                        </a:cubicBezTo>
                        <a:cubicBezTo>
                          <a:pt x="710074" y="422344"/>
                          <a:pt x="499680" y="435626"/>
                          <a:pt x="411012" y="422100"/>
                        </a:cubicBezTo>
                        <a:cubicBezTo>
                          <a:pt x="322344" y="408574"/>
                          <a:pt x="180642" y="417063"/>
                          <a:pt x="0" y="422100"/>
                        </a:cubicBezTo>
                        <a:cubicBezTo>
                          <a:pt x="1850" y="292969"/>
                          <a:pt x="14095" y="89463"/>
                          <a:pt x="0" y="0"/>
                        </a:cubicBezTo>
                        <a:close/>
                      </a:path>
                      <a:path w="838800" h="422100" stroke="0" extrusionOk="0">
                        <a:moveTo>
                          <a:pt x="0" y="0"/>
                        </a:moveTo>
                        <a:cubicBezTo>
                          <a:pt x="90415" y="-13450"/>
                          <a:pt x="254445" y="-10642"/>
                          <a:pt x="402624" y="0"/>
                        </a:cubicBezTo>
                        <a:cubicBezTo>
                          <a:pt x="550803" y="10642"/>
                          <a:pt x="667282" y="10739"/>
                          <a:pt x="838800" y="0"/>
                        </a:cubicBezTo>
                        <a:cubicBezTo>
                          <a:pt x="823940" y="140963"/>
                          <a:pt x="837952" y="226768"/>
                          <a:pt x="838800" y="422100"/>
                        </a:cubicBezTo>
                        <a:cubicBezTo>
                          <a:pt x="712941" y="427537"/>
                          <a:pt x="586084" y="422426"/>
                          <a:pt x="419400" y="422100"/>
                        </a:cubicBezTo>
                        <a:cubicBezTo>
                          <a:pt x="252716" y="421774"/>
                          <a:pt x="92765" y="442698"/>
                          <a:pt x="0" y="422100"/>
                        </a:cubicBezTo>
                        <a:cubicBezTo>
                          <a:pt x="-18008" y="290645"/>
                          <a:pt x="-7674" y="1950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014437-B322-4502-8E38-6D99AC49C70B}"/>
              </a:ext>
            </a:extLst>
          </p:cNvPr>
          <p:cNvSpPr txBox="1"/>
          <p:nvPr/>
        </p:nvSpPr>
        <p:spPr>
          <a:xfrm>
            <a:off x="8203433" y="491242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실내를 환기하다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A42CC3-DB71-4DA5-8E25-47CBA1DB5560}"/>
              </a:ext>
            </a:extLst>
          </p:cNvPr>
          <p:cNvSpPr txBox="1"/>
          <p:nvPr/>
        </p:nvSpPr>
        <p:spPr>
          <a:xfrm>
            <a:off x="7780233" y="5706995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감기를       예방하다</a:t>
            </a:r>
          </a:p>
        </p:txBody>
      </p:sp>
      <p:sp>
        <p:nvSpPr>
          <p:cNvPr id="40" name="Google Shape;451;gf4dd775ee9_1_0">
            <a:extLst>
              <a:ext uri="{FF2B5EF4-FFF2-40B4-BE49-F238E27FC236}">
                <a16:creationId xmlns:a16="http://schemas.microsoft.com/office/drawing/2014/main" xmlns="" id="{37D27D0D-64F4-431F-9F6E-A77FF97FD93C}"/>
              </a:ext>
            </a:extLst>
          </p:cNvPr>
          <p:cNvSpPr/>
          <p:nvPr/>
        </p:nvSpPr>
        <p:spPr>
          <a:xfrm>
            <a:off x="7897971" y="4901425"/>
            <a:ext cx="838800" cy="42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53;gf4dd775ee9_1_0">
            <a:extLst>
              <a:ext uri="{FF2B5EF4-FFF2-40B4-BE49-F238E27FC236}">
                <a16:creationId xmlns:a16="http://schemas.microsoft.com/office/drawing/2014/main" xmlns="" id="{6849FDB6-E8C0-4EDE-AB3E-638B840C8827}"/>
              </a:ext>
            </a:extLst>
          </p:cNvPr>
          <p:cNvSpPr/>
          <p:nvPr/>
        </p:nvSpPr>
        <p:spPr>
          <a:xfrm>
            <a:off x="8625096" y="5696000"/>
            <a:ext cx="838800" cy="42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9F8901-3FEC-4171-8172-3BBFCBA04C08}"/>
              </a:ext>
            </a:extLst>
          </p:cNvPr>
          <p:cNvSpPr txBox="1"/>
          <p:nvPr/>
        </p:nvSpPr>
        <p:spPr>
          <a:xfrm>
            <a:off x="7990999" y="491242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D42EFCC-A957-480B-9003-CF205CE03275}"/>
              </a:ext>
            </a:extLst>
          </p:cNvPr>
          <p:cNvSpPr txBox="1"/>
          <p:nvPr/>
        </p:nvSpPr>
        <p:spPr>
          <a:xfrm>
            <a:off x="8724347" y="570451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ef9ef8e09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83" y="1243738"/>
            <a:ext cx="5111499" cy="19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27C4765-A59B-4347-A460-D55784921C00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1" name="Google Shape;142;gf4aa46131d_4_62">
              <a:extLst>
                <a:ext uri="{FF2B5EF4-FFF2-40B4-BE49-F238E27FC236}">
                  <a16:creationId xmlns:a16="http://schemas.microsoft.com/office/drawing/2014/main" xmlns="" id="{A9F1E30A-783F-4DCA-A474-C6A511A5F6F3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43;gf4aa46131d_4_62">
              <a:extLst>
                <a:ext uri="{FF2B5EF4-FFF2-40B4-BE49-F238E27FC236}">
                  <a16:creationId xmlns:a16="http://schemas.microsoft.com/office/drawing/2014/main" xmlns="" id="{86477ED5-C148-4674-8CD9-037E5AED5DD1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44;gf4aa46131d_4_62">
              <a:extLst>
                <a:ext uri="{FF2B5EF4-FFF2-40B4-BE49-F238E27FC236}">
                  <a16:creationId xmlns:a16="http://schemas.microsoft.com/office/drawing/2014/main" xmlns="" id="{85202685-853E-40E6-AC96-D6B8B98EEF2F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DCBC398-1A69-4479-84EA-720BBD44D612}"/>
                </a:ext>
              </a:extLst>
            </p:cNvPr>
            <p:cNvSpPr txBox="1"/>
            <p:nvPr/>
          </p:nvSpPr>
          <p:spPr>
            <a:xfrm>
              <a:off x="6003551" y="164653"/>
              <a:ext cx="2069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문맥 학습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AD87CD5-8244-455F-9F4B-759914E61D59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721749FB-D157-45D6-B42E-BC907BD56567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27C9EF-AA14-48EB-A61E-0F5B9FE9A8C5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xmlns="" id="{DBF405F8-95FF-4E32-9EB5-766B967D4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50FF55-B8BE-4219-9A5D-206DE8BA48D5}"/>
              </a:ext>
            </a:extLst>
          </p:cNvPr>
          <p:cNvGrpSpPr/>
          <p:nvPr/>
        </p:nvGrpSpPr>
        <p:grpSpPr>
          <a:xfrm>
            <a:off x="3119529" y="3468128"/>
            <a:ext cx="7837806" cy="857250"/>
            <a:chOff x="2494564" y="3517888"/>
            <a:chExt cx="7837806" cy="8572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07996AA-E009-4404-8689-73DC11EABC47}"/>
                </a:ext>
              </a:extLst>
            </p:cNvPr>
            <p:cNvSpPr/>
            <p:nvPr/>
          </p:nvSpPr>
          <p:spPr>
            <a:xfrm>
              <a:off x="4510997" y="3517888"/>
              <a:ext cx="1476376" cy="857250"/>
            </a:xfrm>
            <a:prstGeom prst="roundRect">
              <a:avLst>
                <a:gd name="adj" fmla="val 22025"/>
              </a:avLst>
            </a:prstGeom>
            <a:solidFill>
              <a:srgbClr val="ACC8E2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AF79A16-97AD-4DA3-AA33-D821DC98685D}"/>
                </a:ext>
              </a:extLst>
            </p:cNvPr>
            <p:cNvSpPr txBox="1"/>
            <p:nvPr/>
          </p:nvSpPr>
          <p:spPr>
            <a:xfrm>
              <a:off x="4575456" y="3736839"/>
              <a:ext cx="1345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BERT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처리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8169A77C-9DC6-49E4-8AD9-3C99A5057F9A}"/>
                </a:ext>
              </a:extLst>
            </p:cNvPr>
            <p:cNvSpPr/>
            <p:nvPr/>
          </p:nvSpPr>
          <p:spPr>
            <a:xfrm>
              <a:off x="6527430" y="3517888"/>
              <a:ext cx="1476376" cy="857250"/>
            </a:xfrm>
            <a:prstGeom prst="roundRect">
              <a:avLst>
                <a:gd name="adj" fmla="val 22025"/>
              </a:avLst>
            </a:prstGeom>
            <a:solidFill>
              <a:srgbClr val="ACC8E2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530A3A2-BEF8-47E7-8145-49655941745A}"/>
                </a:ext>
              </a:extLst>
            </p:cNvPr>
            <p:cNvSpPr txBox="1"/>
            <p:nvPr/>
          </p:nvSpPr>
          <p:spPr>
            <a:xfrm>
              <a:off x="6575059" y="3736839"/>
              <a:ext cx="1378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0141E4F8-1337-4AEC-B92D-11E1B62F72C5}"/>
                </a:ext>
              </a:extLst>
            </p:cNvPr>
            <p:cNvSpPr/>
            <p:nvPr/>
          </p:nvSpPr>
          <p:spPr>
            <a:xfrm>
              <a:off x="8855994" y="3517888"/>
              <a:ext cx="1476376" cy="857250"/>
            </a:xfrm>
            <a:prstGeom prst="roundRect">
              <a:avLst>
                <a:gd name="adj" fmla="val 22025"/>
              </a:avLst>
            </a:prstGeom>
            <a:solidFill>
              <a:srgbClr val="ACC8E2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89DE241-34F1-4797-B029-A7780705B776}"/>
                </a:ext>
              </a:extLst>
            </p:cNvPr>
            <p:cNvSpPr txBox="1"/>
            <p:nvPr/>
          </p:nvSpPr>
          <p:spPr>
            <a:xfrm>
              <a:off x="9000606" y="3736839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문장 수정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F5DED5BB-A732-425A-B97F-58812178BF5D}"/>
                </a:ext>
              </a:extLst>
            </p:cNvPr>
            <p:cNvSpPr/>
            <p:nvPr/>
          </p:nvSpPr>
          <p:spPr>
            <a:xfrm>
              <a:off x="2494564" y="3517888"/>
              <a:ext cx="1476376" cy="857250"/>
            </a:xfrm>
            <a:prstGeom prst="roundRect">
              <a:avLst>
                <a:gd name="adj" fmla="val 22025"/>
              </a:avLst>
            </a:prstGeom>
            <a:solidFill>
              <a:srgbClr val="ACC8E2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5B86688-2C13-49F8-B7B5-CDB66DD043D7}"/>
                </a:ext>
              </a:extLst>
            </p:cNvPr>
            <p:cNvSpPr txBox="1"/>
            <p:nvPr/>
          </p:nvSpPr>
          <p:spPr>
            <a:xfrm>
              <a:off x="2522155" y="3736839"/>
              <a:ext cx="1418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유의어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처리</a:t>
              </a:r>
            </a:p>
          </p:txBody>
        </p:sp>
        <p:sp>
          <p:nvSpPr>
            <p:cNvPr id="5" name="더하기 기호 4">
              <a:extLst>
                <a:ext uri="{FF2B5EF4-FFF2-40B4-BE49-F238E27FC236}">
                  <a16:creationId xmlns:a16="http://schemas.microsoft.com/office/drawing/2014/main" xmlns="" id="{C4B284B1-D432-4808-B8F6-B939D6633A62}"/>
                </a:ext>
              </a:extLst>
            </p:cNvPr>
            <p:cNvSpPr/>
            <p:nvPr/>
          </p:nvSpPr>
          <p:spPr>
            <a:xfrm>
              <a:off x="4050495" y="3746420"/>
              <a:ext cx="380947" cy="380947"/>
            </a:xfrm>
            <a:prstGeom prst="mathPlus">
              <a:avLst>
                <a:gd name="adj1" fmla="val 18519"/>
              </a:avLst>
            </a:prstGeom>
            <a:solidFill>
              <a:srgbClr val="466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더하기 기호 41">
              <a:extLst>
                <a:ext uri="{FF2B5EF4-FFF2-40B4-BE49-F238E27FC236}">
                  <a16:creationId xmlns:a16="http://schemas.microsoft.com/office/drawing/2014/main" xmlns="" id="{4FE7B7ED-2991-4640-9FA9-5140DAD64D42}"/>
                </a:ext>
              </a:extLst>
            </p:cNvPr>
            <p:cNvSpPr/>
            <p:nvPr/>
          </p:nvSpPr>
          <p:spPr>
            <a:xfrm>
              <a:off x="6065309" y="3746420"/>
              <a:ext cx="380947" cy="380947"/>
            </a:xfrm>
            <a:prstGeom prst="mathPlus">
              <a:avLst>
                <a:gd name="adj1" fmla="val 18519"/>
              </a:avLst>
            </a:prstGeom>
            <a:solidFill>
              <a:srgbClr val="466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xmlns="" id="{F1747CD6-143D-4695-82AB-E7D51A3E41D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94" y="3936894"/>
              <a:ext cx="609012" cy="6456"/>
            </a:xfrm>
            <a:prstGeom prst="straightConnector1">
              <a:avLst/>
            </a:prstGeom>
            <a:ln w="57150">
              <a:solidFill>
                <a:srgbClr val="4667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734F44-2AA3-4AC8-9F26-9C3276D385A3}"/>
              </a:ext>
            </a:extLst>
          </p:cNvPr>
          <p:cNvSpPr txBox="1"/>
          <p:nvPr/>
        </p:nvSpPr>
        <p:spPr>
          <a:xfrm>
            <a:off x="3589621" y="4722073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한 종류로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장기의존성 문제를 해결하는 모델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16F2D41-7D30-4AA0-951A-595347832324}"/>
              </a:ext>
            </a:extLst>
          </p:cNvPr>
          <p:cNvSpPr txBox="1"/>
          <p:nvPr/>
        </p:nvSpPr>
        <p:spPr>
          <a:xfrm>
            <a:off x="3751532" y="5372954"/>
            <a:ext cx="6258445" cy="744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오랜 기억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가지고 있을 수 있기 때문에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문맥을 분석하여 문장들을 문맥에 맞게 수정할 때 사용하기에 적합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CBB95EA-F373-489F-85A5-347A2C9B005D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7" name="Google Shape;142;gf4aa46131d_4_62">
              <a:extLst>
                <a:ext uri="{FF2B5EF4-FFF2-40B4-BE49-F238E27FC236}">
                  <a16:creationId xmlns:a16="http://schemas.microsoft.com/office/drawing/2014/main" xmlns="" id="{9D02DFDA-C10C-4D81-8118-2FBFB78FDC17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3;gf4aa46131d_4_62">
              <a:extLst>
                <a:ext uri="{FF2B5EF4-FFF2-40B4-BE49-F238E27FC236}">
                  <a16:creationId xmlns:a16="http://schemas.microsoft.com/office/drawing/2014/main" xmlns="" id="{B4812C20-F19C-4919-8E1E-1E49D67E7719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44;gf4aa46131d_4_62">
              <a:extLst>
                <a:ext uri="{FF2B5EF4-FFF2-40B4-BE49-F238E27FC236}">
                  <a16:creationId xmlns:a16="http://schemas.microsoft.com/office/drawing/2014/main" xmlns="" id="{64274B7C-9D25-4E9B-B585-4FE6B17E36BB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E430939-50E2-4736-BC97-1DA38FE4FCF8}"/>
                </a:ext>
              </a:extLst>
            </p:cNvPr>
            <p:cNvSpPr txBox="1"/>
            <p:nvPr/>
          </p:nvSpPr>
          <p:spPr>
            <a:xfrm>
              <a:off x="5642075" y="164653"/>
              <a:ext cx="279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오타</a:t>
              </a:r>
              <a:r>
                <a:rPr lang="en-US" altLang="ko-KR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맞춤법 수정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2D5EC97-4E2E-478F-A8B6-10790047394F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841BA628-049D-445C-BB7B-156A7382A82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1C9CFC6-5D1B-401C-81D8-B100CD92DC79}"/>
                </a:ext>
              </a:extLst>
            </p:cNvPr>
            <p:cNvSpPr txBox="1"/>
            <p:nvPr/>
          </p:nvSpPr>
          <p:spPr>
            <a:xfrm>
              <a:off x="1308157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</a:p>
          </p:txBody>
        </p: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xmlns="" id="{EB098CE2-EC8E-4BFC-B63B-3763A728B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E2E19C6-9C7F-4B50-B57F-8964766C8CCC}"/>
              </a:ext>
            </a:extLst>
          </p:cNvPr>
          <p:cNvGrpSpPr/>
          <p:nvPr/>
        </p:nvGrpSpPr>
        <p:grpSpPr>
          <a:xfrm>
            <a:off x="3692804" y="1200814"/>
            <a:ext cx="6691255" cy="5086567"/>
            <a:chOff x="3692804" y="1174969"/>
            <a:chExt cx="6691255" cy="5086567"/>
          </a:xfrm>
        </p:grpSpPr>
        <p:pic>
          <p:nvPicPr>
            <p:cNvPr id="495" name="Google Shape;495;gef9ef8e09f_0_38"/>
            <p:cNvPicPr preferRelativeResize="0"/>
            <p:nvPr/>
          </p:nvPicPr>
          <p:blipFill rotWithShape="1">
            <a:blip r:embed="rId4">
              <a:alphaModFix/>
            </a:blip>
            <a:srcRect l="3365"/>
            <a:stretch/>
          </p:blipFill>
          <p:spPr>
            <a:xfrm>
              <a:off x="4302627" y="1660171"/>
              <a:ext cx="5471608" cy="129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gef9ef8e09f_0_38"/>
            <p:cNvPicPr preferRelativeResize="0"/>
            <p:nvPr/>
          </p:nvPicPr>
          <p:blipFill rotWithShape="1">
            <a:blip r:embed="rId5">
              <a:alphaModFix/>
            </a:blip>
            <a:srcRect l="3940"/>
            <a:stretch/>
          </p:blipFill>
          <p:spPr>
            <a:xfrm>
              <a:off x="4874766" y="2879894"/>
              <a:ext cx="4327333" cy="2442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B22E339C-6956-4761-AB4D-E43D43278369}"/>
                </a:ext>
              </a:extLst>
            </p:cNvPr>
            <p:cNvSpPr txBox="1"/>
            <p:nvPr/>
          </p:nvSpPr>
          <p:spPr>
            <a:xfrm>
              <a:off x="3692804" y="1174969"/>
              <a:ext cx="6691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Python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py-hanspell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사용하여 오타와 맞춤법을 수정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4CEA4AD-3AA6-44D9-B077-138CBB045AA2}"/>
                </a:ext>
              </a:extLst>
            </p:cNvPr>
            <p:cNvSpPr txBox="1"/>
            <p:nvPr/>
          </p:nvSpPr>
          <p:spPr>
            <a:xfrm>
              <a:off x="4930327" y="5516652"/>
              <a:ext cx="4216218" cy="744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텍스트 입력 시 전처리로 진행한 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변환이 끝난 후 출력 전에 한번 더 실행</a:t>
              </a:r>
            </a:p>
          </p:txBody>
        </p: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xmlns="" id="{0CC1CEBF-8FFB-4B5B-93AE-52473C47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7399" y="4278271"/>
              <a:ext cx="562201" cy="815374"/>
            </a:xfrm>
            <a:prstGeom prst="curvedConnector3">
              <a:avLst>
                <a:gd name="adj1" fmla="val -77935"/>
              </a:avLst>
            </a:prstGeom>
            <a:ln w="25400">
              <a:solidFill>
                <a:srgbClr val="962828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6AB2B820-0C8C-475B-8D5B-4B583FD3ED4C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54424-BB1C-4F27-83C1-BBB6B205FCCD}"/>
              </a:ext>
            </a:extLst>
          </p:cNvPr>
          <p:cNvSpPr txBox="1"/>
          <p:nvPr/>
        </p:nvSpPr>
        <p:spPr>
          <a:xfrm>
            <a:off x="5176519" y="2397495"/>
            <a:ext cx="1838965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0C61BA7-72E3-4B5B-AD10-16EB2FD928B0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9" name="Google Shape;142;gf4aa46131d_4_62">
              <a:extLst>
                <a:ext uri="{FF2B5EF4-FFF2-40B4-BE49-F238E27FC236}">
                  <a16:creationId xmlns:a16="http://schemas.microsoft.com/office/drawing/2014/main" xmlns="" id="{1701CF6D-BD9E-4A0A-B25A-7623B970AAFF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43;gf4aa46131d_4_62">
              <a:extLst>
                <a:ext uri="{FF2B5EF4-FFF2-40B4-BE49-F238E27FC236}">
                  <a16:creationId xmlns:a16="http://schemas.microsoft.com/office/drawing/2014/main" xmlns="" id="{C275524D-C325-4C0C-A5C0-A643C6453685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44;gf4aa46131d_4_62">
              <a:extLst>
                <a:ext uri="{FF2B5EF4-FFF2-40B4-BE49-F238E27FC236}">
                  <a16:creationId xmlns:a16="http://schemas.microsoft.com/office/drawing/2014/main" xmlns="" id="{9396489D-AA39-4593-ADAB-E363CDCCA1C3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278E7E8-9AFA-42A6-AF01-53C108B19D42}"/>
                </a:ext>
              </a:extLst>
            </p:cNvPr>
            <p:cNvSpPr txBox="1"/>
            <p:nvPr/>
          </p:nvSpPr>
          <p:spPr>
            <a:xfrm>
              <a:off x="5395215" y="164653"/>
              <a:ext cx="32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서비스와의 차별성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6DB73B-B258-46C2-8311-2DAB9A65089C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768BE727-946D-4942-BEFC-CEFDEC58F065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1432906-7D91-43DD-817F-415220886471}"/>
                </a:ext>
              </a:extLst>
            </p:cNvPr>
            <p:cNvSpPr txBox="1"/>
            <p:nvPr/>
          </p:nvSpPr>
          <p:spPr>
            <a:xfrm>
              <a:off x="1308196" y="1382488"/>
              <a:ext cx="492443" cy="9435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차별화</a:t>
              </a: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xmlns="" id="{BE5F970B-F806-493B-875A-729FD941B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Google Shape;512;p3">
            <a:extLst>
              <a:ext uri="{FF2B5EF4-FFF2-40B4-BE49-F238E27FC236}">
                <a16:creationId xmlns:a16="http://schemas.microsoft.com/office/drawing/2014/main" xmlns="" id="{8A6D2A36-75C4-4AEA-95E2-7E7926B4CDDE}"/>
              </a:ext>
            </a:extLst>
          </p:cNvPr>
          <p:cNvSpPr/>
          <p:nvPr/>
        </p:nvSpPr>
        <p:spPr>
          <a:xfrm>
            <a:off x="7186950" y="3846968"/>
            <a:ext cx="2000834" cy="2000834"/>
          </a:xfrm>
          <a:prstGeom prst="ellipse">
            <a:avLst/>
          </a:prstGeom>
          <a:solidFill>
            <a:srgbClr val="ECEC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512;p3">
            <a:extLst>
              <a:ext uri="{FF2B5EF4-FFF2-40B4-BE49-F238E27FC236}">
                <a16:creationId xmlns:a16="http://schemas.microsoft.com/office/drawing/2014/main" xmlns="" id="{ADCF283B-C7CB-44DA-BE3B-B332E87611B7}"/>
              </a:ext>
            </a:extLst>
          </p:cNvPr>
          <p:cNvSpPr/>
          <p:nvPr/>
        </p:nvSpPr>
        <p:spPr>
          <a:xfrm>
            <a:off x="4925880" y="3846968"/>
            <a:ext cx="2000834" cy="2000834"/>
          </a:xfrm>
          <a:prstGeom prst="ellipse">
            <a:avLst/>
          </a:prstGeom>
          <a:solidFill>
            <a:srgbClr val="ECEC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512;p3">
            <a:extLst>
              <a:ext uri="{FF2B5EF4-FFF2-40B4-BE49-F238E27FC236}">
                <a16:creationId xmlns:a16="http://schemas.microsoft.com/office/drawing/2014/main" xmlns="" id="{36D7056F-26BF-4CDF-BC04-5A5B7E98EF41}"/>
              </a:ext>
            </a:extLst>
          </p:cNvPr>
          <p:cNvSpPr/>
          <p:nvPr/>
        </p:nvSpPr>
        <p:spPr>
          <a:xfrm>
            <a:off x="7186950" y="1580552"/>
            <a:ext cx="2000834" cy="2000834"/>
          </a:xfrm>
          <a:prstGeom prst="ellipse">
            <a:avLst/>
          </a:prstGeom>
          <a:solidFill>
            <a:srgbClr val="ECEC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AE8CE2-6A38-4C61-ACD4-2BBA1A278474}"/>
              </a:ext>
            </a:extLst>
          </p:cNvPr>
          <p:cNvSpPr txBox="1"/>
          <p:nvPr/>
        </p:nvSpPr>
        <p:spPr>
          <a:xfrm>
            <a:off x="7743974" y="4719821"/>
            <a:ext cx="886781" cy="817403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05AEDC-A24A-47F7-A0DB-1B750B8F00DB}"/>
              </a:ext>
            </a:extLst>
          </p:cNvPr>
          <p:cNvSpPr txBox="1"/>
          <p:nvPr/>
        </p:nvSpPr>
        <p:spPr>
          <a:xfrm>
            <a:off x="5482906" y="4719821"/>
            <a:ext cx="886781" cy="817403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2D08D4C-CF5E-4F88-A1AC-AB8665DC26F7}"/>
              </a:ext>
            </a:extLst>
          </p:cNvPr>
          <p:cNvSpPr txBox="1"/>
          <p:nvPr/>
        </p:nvSpPr>
        <p:spPr>
          <a:xfrm>
            <a:off x="7860994" y="1887750"/>
            <a:ext cx="652743" cy="817403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</a:p>
        </p:txBody>
      </p:sp>
      <p:sp>
        <p:nvSpPr>
          <p:cNvPr id="512" name="Google Shape;512;p3"/>
          <p:cNvSpPr/>
          <p:nvPr/>
        </p:nvSpPr>
        <p:spPr>
          <a:xfrm>
            <a:off x="4925880" y="1565145"/>
            <a:ext cx="2000834" cy="2000834"/>
          </a:xfrm>
          <a:prstGeom prst="ellipse">
            <a:avLst/>
          </a:prstGeom>
          <a:solidFill>
            <a:srgbClr val="ECEC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AD712C-3532-40F8-830A-FB7C7EA5E7D5}"/>
              </a:ext>
            </a:extLst>
          </p:cNvPr>
          <p:cNvSpPr txBox="1"/>
          <p:nvPr/>
        </p:nvSpPr>
        <p:spPr>
          <a:xfrm>
            <a:off x="5482906" y="1887751"/>
            <a:ext cx="886781" cy="817403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685DCFA-D9B8-425B-85A3-6009C74B21DB}"/>
              </a:ext>
            </a:extLst>
          </p:cNvPr>
          <p:cNvGrpSpPr/>
          <p:nvPr/>
        </p:nvGrpSpPr>
        <p:grpSpPr>
          <a:xfrm>
            <a:off x="6233234" y="2930286"/>
            <a:ext cx="1636437" cy="1525516"/>
            <a:chOff x="5989795" y="2785477"/>
            <a:chExt cx="2083700" cy="19424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9" name="Google Shape;529;p3"/>
            <p:cNvSpPr/>
            <p:nvPr/>
          </p:nvSpPr>
          <p:spPr>
            <a:xfrm rot="18414189">
              <a:off x="5941746" y="2833526"/>
              <a:ext cx="811580" cy="715482"/>
            </a:xfrm>
            <a:prstGeom prst="triangle">
              <a:avLst>
                <a:gd name="adj" fmla="val 50000"/>
              </a:avLst>
            </a:prstGeom>
            <a:solidFill>
              <a:srgbClr val="6C9F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9;p3">
              <a:extLst>
                <a:ext uri="{FF2B5EF4-FFF2-40B4-BE49-F238E27FC236}">
                  <a16:creationId xmlns:a16="http://schemas.microsoft.com/office/drawing/2014/main" xmlns="" id="{05231471-9D46-475C-9590-DA7189CE5F9C}"/>
                </a:ext>
              </a:extLst>
            </p:cNvPr>
            <p:cNvSpPr/>
            <p:nvPr/>
          </p:nvSpPr>
          <p:spPr>
            <a:xfrm rot="3185811" flipH="1">
              <a:off x="7309963" y="2841087"/>
              <a:ext cx="811580" cy="715482"/>
            </a:xfrm>
            <a:prstGeom prst="triangle">
              <a:avLst>
                <a:gd name="adj" fmla="val 50000"/>
              </a:avLst>
            </a:prstGeom>
            <a:solidFill>
              <a:srgbClr val="6C9F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9;p3">
              <a:extLst>
                <a:ext uri="{FF2B5EF4-FFF2-40B4-BE49-F238E27FC236}">
                  <a16:creationId xmlns:a16="http://schemas.microsoft.com/office/drawing/2014/main" xmlns="" id="{A73DAD4E-42C9-41B7-8281-74CB7972F4D3}"/>
                </a:ext>
              </a:extLst>
            </p:cNvPr>
            <p:cNvSpPr/>
            <p:nvPr/>
          </p:nvSpPr>
          <p:spPr>
            <a:xfrm rot="18414189" flipH="1" flipV="1">
              <a:off x="7309964" y="3964409"/>
              <a:ext cx="811580" cy="715482"/>
            </a:xfrm>
            <a:prstGeom prst="triangle">
              <a:avLst>
                <a:gd name="adj" fmla="val 50000"/>
              </a:avLst>
            </a:prstGeom>
            <a:solidFill>
              <a:srgbClr val="6C9F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9;p3">
              <a:extLst>
                <a:ext uri="{FF2B5EF4-FFF2-40B4-BE49-F238E27FC236}">
                  <a16:creationId xmlns:a16="http://schemas.microsoft.com/office/drawing/2014/main" xmlns="" id="{01CA335A-DAFB-477C-9E5B-4032FEB30D10}"/>
                </a:ext>
              </a:extLst>
            </p:cNvPr>
            <p:cNvSpPr/>
            <p:nvPr/>
          </p:nvSpPr>
          <p:spPr>
            <a:xfrm rot="3185811" flipV="1">
              <a:off x="5941746" y="3964409"/>
              <a:ext cx="811580" cy="715482"/>
            </a:xfrm>
            <a:prstGeom prst="triangle">
              <a:avLst>
                <a:gd name="adj" fmla="val 50000"/>
              </a:avLst>
            </a:prstGeom>
            <a:solidFill>
              <a:srgbClr val="6C9F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6101761" y="2834982"/>
              <a:ext cx="1859768" cy="1859571"/>
            </a:xfrm>
            <a:prstGeom prst="ellipse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6E804E-C35E-4F53-8C29-35E667DC5A47}"/>
              </a:ext>
            </a:extLst>
          </p:cNvPr>
          <p:cNvSpPr txBox="1"/>
          <p:nvPr/>
        </p:nvSpPr>
        <p:spPr>
          <a:xfrm>
            <a:off x="6553984" y="3498715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8D7DD50-298F-4553-B33E-61B0D389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20297" y="2725683"/>
            <a:ext cx="612000" cy="612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E4C7739-AEF7-46FA-846E-ED89D4B10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743" y="2830734"/>
            <a:ext cx="468000" cy="46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471AA895-92AD-4630-A3E1-AD48D37B0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23" y="4238870"/>
            <a:ext cx="437687" cy="437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DBC98B9-3560-4E1A-B1EC-7E2235717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 flipH="1">
            <a:off x="5696381" y="4195582"/>
            <a:ext cx="468000" cy="46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68B32F1-D358-465C-9C6A-8B0B11B7EFFC}"/>
              </a:ext>
            </a:extLst>
          </p:cNvPr>
          <p:cNvSpPr txBox="1"/>
          <p:nvPr/>
        </p:nvSpPr>
        <p:spPr>
          <a:xfrm>
            <a:off x="2078951" y="2119464"/>
            <a:ext cx="2816797" cy="923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오탈자나 맞춤법만을 검사하는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 서비스와는 달리 문장의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형식과 가독성까지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고려하여 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B4DE180-073F-4573-8AF0-1DB980A26043}"/>
              </a:ext>
            </a:extLst>
          </p:cNvPr>
          <p:cNvSpPr txBox="1"/>
          <p:nvPr/>
        </p:nvSpPr>
        <p:spPr>
          <a:xfrm>
            <a:off x="9214415" y="2119464"/>
            <a:ext cx="2653290" cy="923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수정하고자 하는 문서가 장문이면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자체를 첨부하여 처리 결과를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한번에 받아볼 수 있는 편의성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6E814D-CB09-49F4-BB05-040D3886FDAA}"/>
              </a:ext>
            </a:extLst>
          </p:cNvPr>
          <p:cNvSpPr txBox="1"/>
          <p:nvPr/>
        </p:nvSpPr>
        <p:spPr>
          <a:xfrm>
            <a:off x="2406843" y="4693496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확장자로 다운로드 가능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FDAFE77-9139-4811-955E-EE9EEE0774A0}"/>
              </a:ext>
            </a:extLst>
          </p:cNvPr>
          <p:cNvSpPr txBox="1"/>
          <p:nvPr/>
        </p:nvSpPr>
        <p:spPr>
          <a:xfrm>
            <a:off x="9214420" y="4549023"/>
            <a:ext cx="2653290" cy="59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해외 서비스의 미흡한 번역과 문장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처리를 보완하여 자연스러운 변환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6" grpId="0"/>
      <p:bldP spid="60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48;gf4dd775ee9_1_0">
            <a:extLst>
              <a:ext uri="{FF2B5EF4-FFF2-40B4-BE49-F238E27FC236}">
                <a16:creationId xmlns:a16="http://schemas.microsoft.com/office/drawing/2014/main" xmlns="" id="{4E472142-46F1-431F-A572-28BDE6B69208}"/>
              </a:ext>
            </a:extLst>
          </p:cNvPr>
          <p:cNvSpPr/>
          <p:nvPr/>
        </p:nvSpPr>
        <p:spPr>
          <a:xfrm>
            <a:off x="6203753" y="2073264"/>
            <a:ext cx="5176822" cy="670906"/>
          </a:xfrm>
          <a:prstGeom prst="roundRect">
            <a:avLst>
              <a:gd name="adj" fmla="val 339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4" name="Google Shape;564;gf5700d22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61" y="993994"/>
            <a:ext cx="2343443" cy="2343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F231890-38C8-4CBC-A0BA-7DC3B26758E8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6" name="Google Shape;142;gf4aa46131d_4_62">
              <a:extLst>
                <a:ext uri="{FF2B5EF4-FFF2-40B4-BE49-F238E27FC236}">
                  <a16:creationId xmlns:a16="http://schemas.microsoft.com/office/drawing/2014/main" xmlns="" id="{DDC54399-4DC0-4A9A-97B7-63867C7C170A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43;gf4aa46131d_4_62">
              <a:extLst>
                <a:ext uri="{FF2B5EF4-FFF2-40B4-BE49-F238E27FC236}">
                  <a16:creationId xmlns:a16="http://schemas.microsoft.com/office/drawing/2014/main" xmlns="" id="{171EB524-24AC-4F4A-959A-46CF29965A12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44;gf4aa46131d_4_62">
              <a:extLst>
                <a:ext uri="{FF2B5EF4-FFF2-40B4-BE49-F238E27FC236}">
                  <a16:creationId xmlns:a16="http://schemas.microsoft.com/office/drawing/2014/main" xmlns="" id="{7301E99C-DFA5-4627-B938-B42D4FF6534A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99615D6-CA6F-4DF0-8C60-CAE68C62FDED}"/>
                </a:ext>
              </a:extLst>
            </p:cNvPr>
            <p:cNvSpPr txBox="1"/>
            <p:nvPr/>
          </p:nvSpPr>
          <p:spPr>
            <a:xfrm>
              <a:off x="6090920" y="164653"/>
              <a:ext cx="1895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유료 서비스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2CFEE1A-3340-4313-A4D8-6B9932DAFFF0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987774ED-A938-49E6-AC1C-E788FEC54C0D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B86F9EE-FF5B-410A-8B18-212D5F7D4B42}"/>
                </a:ext>
              </a:extLst>
            </p:cNvPr>
            <p:cNvSpPr txBox="1"/>
            <p:nvPr/>
          </p:nvSpPr>
          <p:spPr>
            <a:xfrm>
              <a:off x="1308196" y="1382488"/>
              <a:ext cx="492443" cy="9435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차별화</a:t>
              </a:r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xmlns="" id="{517B7E67-06E2-403D-AC52-932C9F81F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C2802-7796-4025-BF3A-18084B3F0F16}"/>
              </a:ext>
            </a:extLst>
          </p:cNvPr>
          <p:cNvSpPr txBox="1"/>
          <p:nvPr/>
        </p:nvSpPr>
        <p:spPr>
          <a:xfrm>
            <a:off x="4079918" y="139963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B2A38A-8325-4119-97A8-3FBAB13EDD9C}"/>
              </a:ext>
            </a:extLst>
          </p:cNvPr>
          <p:cNvSpPr txBox="1"/>
          <p:nvPr/>
        </p:nvSpPr>
        <p:spPr>
          <a:xfrm>
            <a:off x="6711123" y="2239440"/>
            <a:ext cx="4162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 변환 기능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유료 서비스로 등록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Google Shape;448;gf4dd775ee9_1_0">
            <a:extLst>
              <a:ext uri="{FF2B5EF4-FFF2-40B4-BE49-F238E27FC236}">
                <a16:creationId xmlns:a16="http://schemas.microsoft.com/office/drawing/2014/main" xmlns="" id="{5C990D5F-9CC3-415C-81E2-905D2675FC91}"/>
              </a:ext>
            </a:extLst>
          </p:cNvPr>
          <p:cNvSpPr/>
          <p:nvPr/>
        </p:nvSpPr>
        <p:spPr>
          <a:xfrm>
            <a:off x="5790962" y="2861572"/>
            <a:ext cx="6002404" cy="670906"/>
          </a:xfrm>
          <a:prstGeom prst="roundRect">
            <a:avLst>
              <a:gd name="adj" fmla="val 339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1BC2A16-E7A4-47F0-9949-2EDAE2979616}"/>
              </a:ext>
            </a:extLst>
          </p:cNvPr>
          <p:cNvSpPr txBox="1"/>
          <p:nvPr/>
        </p:nvSpPr>
        <p:spPr>
          <a:xfrm>
            <a:off x="6015693" y="3027748"/>
            <a:ext cx="555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용량이 일정 수준을 넘어가는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파일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유료 서비스로 등록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xmlns="" id="{C836052C-52C4-484D-BF35-F12148DF7C07}"/>
              </a:ext>
            </a:extLst>
          </p:cNvPr>
          <p:cNvCxnSpPr>
            <a:stCxn id="2" idx="3"/>
            <a:endCxn id="37" idx="0"/>
          </p:cNvCxnSpPr>
          <p:nvPr/>
        </p:nvCxnSpPr>
        <p:spPr>
          <a:xfrm>
            <a:off x="5655990" y="1630466"/>
            <a:ext cx="3136174" cy="442798"/>
          </a:xfrm>
          <a:prstGeom prst="curved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xmlns="" id="{989093F0-1D81-4124-9CA3-34310192FB95}"/>
              </a:ext>
            </a:extLst>
          </p:cNvPr>
          <p:cNvCxnSpPr>
            <a:stCxn id="2" idx="2"/>
            <a:endCxn id="38" idx="1"/>
          </p:cNvCxnSpPr>
          <p:nvPr/>
        </p:nvCxnSpPr>
        <p:spPr>
          <a:xfrm rot="16200000" flipH="1">
            <a:off x="4661595" y="2067657"/>
            <a:ext cx="1335727" cy="923008"/>
          </a:xfrm>
          <a:prstGeom prst="curved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72ECC-8B04-4098-9B66-6AD9DB3B8E4F}"/>
              </a:ext>
            </a:extLst>
          </p:cNvPr>
          <p:cNvSpPr txBox="1"/>
          <p:nvPr/>
        </p:nvSpPr>
        <p:spPr>
          <a:xfrm>
            <a:off x="5440293" y="5527824"/>
            <a:ext cx="5552942" cy="67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워드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파일 외 파워포인트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(ppt)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PDF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확장자들도 호환이 가능하도록 연구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A561205-046D-4CD6-AD8A-DBF63EA7BEEF}"/>
              </a:ext>
            </a:extLst>
          </p:cNvPr>
          <p:cNvSpPr txBox="1"/>
          <p:nvPr/>
        </p:nvSpPr>
        <p:spPr>
          <a:xfrm>
            <a:off x="2717294" y="4645572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예정 계획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764CC9A-D0D9-4500-A73D-984B3CF0431E}"/>
              </a:ext>
            </a:extLst>
          </p:cNvPr>
          <p:cNvGrpSpPr/>
          <p:nvPr/>
        </p:nvGrpSpPr>
        <p:grpSpPr>
          <a:xfrm>
            <a:off x="5132133" y="4347264"/>
            <a:ext cx="5951411" cy="1047715"/>
            <a:chOff x="5321633" y="4533908"/>
            <a:chExt cx="5229345" cy="920599"/>
          </a:xfrm>
        </p:grpSpPr>
        <p:pic>
          <p:nvPicPr>
            <p:cNvPr id="552" name="Google Shape;552;gf5700d229c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678899" y="4558168"/>
              <a:ext cx="872079" cy="872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gf5700d229c_0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60416" y="4533908"/>
              <a:ext cx="870143" cy="870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gf5700d229c_0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33470" y="4533908"/>
              <a:ext cx="870143" cy="870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gf5700d229c_0_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21633" y="4533908"/>
              <a:ext cx="920598" cy="9205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A4736B0B-49D4-41E8-A528-30DDA694CAAC}"/>
                </a:ext>
              </a:extLst>
            </p:cNvPr>
            <p:cNvGrpSpPr/>
            <p:nvPr/>
          </p:nvGrpSpPr>
          <p:grpSpPr>
            <a:xfrm>
              <a:off x="6348160" y="4818681"/>
              <a:ext cx="407938" cy="360338"/>
              <a:chOff x="6425631" y="4818681"/>
              <a:chExt cx="407938" cy="360338"/>
            </a:xfrm>
          </p:grpSpPr>
          <p:sp>
            <p:nvSpPr>
              <p:cNvPr id="554" name="Google Shape;554;gf5700d229c_0_0"/>
              <p:cNvSpPr/>
              <p:nvPr/>
            </p:nvSpPr>
            <p:spPr>
              <a:xfrm>
                <a:off x="6427241" y="4818681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gf5700d229c_0_0"/>
              <p:cNvSpPr/>
              <p:nvPr/>
            </p:nvSpPr>
            <p:spPr>
              <a:xfrm rot="10800000">
                <a:off x="6425631" y="4998850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B2ECF280-4E20-43CE-B149-22CD720A3E18}"/>
                </a:ext>
              </a:extLst>
            </p:cNvPr>
            <p:cNvGrpSpPr/>
            <p:nvPr/>
          </p:nvGrpSpPr>
          <p:grpSpPr>
            <a:xfrm>
              <a:off x="7828851" y="4818681"/>
              <a:ext cx="407938" cy="360338"/>
              <a:chOff x="6425631" y="4818681"/>
              <a:chExt cx="407938" cy="360338"/>
            </a:xfrm>
          </p:grpSpPr>
          <p:sp>
            <p:nvSpPr>
              <p:cNvPr id="50" name="Google Shape;554;gf5700d229c_0_0">
                <a:extLst>
                  <a:ext uri="{FF2B5EF4-FFF2-40B4-BE49-F238E27FC236}">
                    <a16:creationId xmlns:a16="http://schemas.microsoft.com/office/drawing/2014/main" xmlns="" id="{6B3228F2-8BFE-4AEB-BC11-3CD7B24FD849}"/>
                  </a:ext>
                </a:extLst>
              </p:cNvPr>
              <p:cNvSpPr/>
              <p:nvPr/>
            </p:nvSpPr>
            <p:spPr>
              <a:xfrm>
                <a:off x="6427241" y="4818681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5;gf5700d229c_0_0">
                <a:extLst>
                  <a:ext uri="{FF2B5EF4-FFF2-40B4-BE49-F238E27FC236}">
                    <a16:creationId xmlns:a16="http://schemas.microsoft.com/office/drawing/2014/main" xmlns="" id="{E944A0CD-403A-4C97-9D75-35BCB171EAA5}"/>
                  </a:ext>
                </a:extLst>
              </p:cNvPr>
              <p:cNvSpPr/>
              <p:nvPr/>
            </p:nvSpPr>
            <p:spPr>
              <a:xfrm rot="10800000">
                <a:off x="6425631" y="4998850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5537AEF-5BBB-49C2-9633-12CF112656BE}"/>
                </a:ext>
              </a:extLst>
            </p:cNvPr>
            <p:cNvGrpSpPr/>
            <p:nvPr/>
          </p:nvGrpSpPr>
          <p:grpSpPr>
            <a:xfrm>
              <a:off x="9309542" y="4818681"/>
              <a:ext cx="407938" cy="360338"/>
              <a:chOff x="6425631" y="4818681"/>
              <a:chExt cx="407938" cy="360338"/>
            </a:xfrm>
          </p:grpSpPr>
          <p:sp>
            <p:nvSpPr>
              <p:cNvPr id="53" name="Google Shape;554;gf5700d229c_0_0">
                <a:extLst>
                  <a:ext uri="{FF2B5EF4-FFF2-40B4-BE49-F238E27FC236}">
                    <a16:creationId xmlns:a16="http://schemas.microsoft.com/office/drawing/2014/main" xmlns="" id="{81AED6B3-5432-4F2A-8FBA-9ED8C1377474}"/>
                  </a:ext>
                </a:extLst>
              </p:cNvPr>
              <p:cNvSpPr/>
              <p:nvPr/>
            </p:nvSpPr>
            <p:spPr>
              <a:xfrm>
                <a:off x="6427241" y="4818681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55;gf5700d229c_0_0">
                <a:extLst>
                  <a:ext uri="{FF2B5EF4-FFF2-40B4-BE49-F238E27FC236}">
                    <a16:creationId xmlns:a16="http://schemas.microsoft.com/office/drawing/2014/main" xmlns="" id="{94CB844B-7D3B-4EAE-9D44-2A7B835CB673}"/>
                  </a:ext>
                </a:extLst>
              </p:cNvPr>
              <p:cNvSpPr/>
              <p:nvPr/>
            </p:nvSpPr>
            <p:spPr>
              <a:xfrm rot="10800000">
                <a:off x="6425631" y="4998850"/>
                <a:ext cx="406328" cy="1801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xmlns="" id="{22BF2F9B-C6B5-4330-B99F-BDDD8F3DC153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232B79-6382-4960-99AF-42DAF6A00B19}"/>
              </a:ext>
            </a:extLst>
          </p:cNvPr>
          <p:cNvSpPr txBox="1"/>
          <p:nvPr/>
        </p:nvSpPr>
        <p:spPr>
          <a:xfrm>
            <a:off x="3983886" y="2397495"/>
            <a:ext cx="4224233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시연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2a7f60b81_1_118"/>
          <p:cNvSpPr txBox="1"/>
          <p:nvPr/>
        </p:nvSpPr>
        <p:spPr>
          <a:xfrm>
            <a:off x="4263000" y="1783075"/>
            <a:ext cx="3666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5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xmlns="" id="{A5EBACCF-7136-46D5-82AC-CCF07372CD8A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DF04E2-B141-4FFB-A0C3-FB1AC61FD7CD}"/>
              </a:ext>
            </a:extLst>
          </p:cNvPr>
          <p:cNvSpPr txBox="1"/>
          <p:nvPr/>
        </p:nvSpPr>
        <p:spPr>
          <a:xfrm>
            <a:off x="4811036" y="2397495"/>
            <a:ext cx="2569934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8C993C9-36BF-41A6-BDED-C075DF61591A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6" name="Google Shape;142;gf4aa46131d_4_62">
              <a:extLst>
                <a:ext uri="{FF2B5EF4-FFF2-40B4-BE49-F238E27FC236}">
                  <a16:creationId xmlns:a16="http://schemas.microsoft.com/office/drawing/2014/main" xmlns="" id="{E3ACE3A6-E338-4485-B800-2A9ADB127846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3;gf4aa46131d_4_62">
              <a:extLst>
                <a:ext uri="{FF2B5EF4-FFF2-40B4-BE49-F238E27FC236}">
                  <a16:creationId xmlns:a16="http://schemas.microsoft.com/office/drawing/2014/main" xmlns="" id="{0E949C1E-9A76-4BAC-AF3B-AB928CAC5D47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4;gf4aa46131d_4_62">
              <a:extLst>
                <a:ext uri="{FF2B5EF4-FFF2-40B4-BE49-F238E27FC236}">
                  <a16:creationId xmlns:a16="http://schemas.microsoft.com/office/drawing/2014/main" xmlns="" id="{1C26A142-8761-44B4-8BA6-00C626F07FBA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9219BD5-8F2D-4729-963C-C5FD0C714234}"/>
                </a:ext>
              </a:extLst>
            </p:cNvPr>
            <p:cNvSpPr txBox="1"/>
            <p:nvPr/>
          </p:nvSpPr>
          <p:spPr>
            <a:xfrm>
              <a:off x="5439301" y="164653"/>
              <a:ext cx="3198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 및 기대 효과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3768D1B-4E43-4C0E-BF99-6D99D8AAE3E0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3C65637-3BD2-4040-8D2E-FEFD0846255C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12AE81-BF09-45C5-B622-EB865CF191AE}"/>
                </a:ext>
              </a:extLst>
            </p:cNvPr>
            <p:cNvSpPr txBox="1"/>
            <p:nvPr/>
          </p:nvSpPr>
          <p:spPr>
            <a:xfrm>
              <a:off x="1308221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 효과</a:t>
              </a: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xmlns="" id="{A8AF2432-19DA-4256-96F5-32ADB888A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076621D-4B10-41B5-B0DB-1A537FAA585F}"/>
              </a:ext>
            </a:extLst>
          </p:cNvPr>
          <p:cNvGrpSpPr/>
          <p:nvPr/>
        </p:nvGrpSpPr>
        <p:grpSpPr>
          <a:xfrm>
            <a:off x="2875341" y="1763435"/>
            <a:ext cx="8326183" cy="4112425"/>
            <a:chOff x="3175517" y="1540575"/>
            <a:chExt cx="8326183" cy="41124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5E834883-9D13-454D-B7F9-C37DA6BC6017}"/>
                </a:ext>
              </a:extLst>
            </p:cNvPr>
            <p:cNvGrpSpPr/>
            <p:nvPr/>
          </p:nvGrpSpPr>
          <p:grpSpPr>
            <a:xfrm>
              <a:off x="7674900" y="1540625"/>
              <a:ext cx="3826800" cy="4112375"/>
              <a:chOff x="7674900" y="1540625"/>
              <a:chExt cx="3826800" cy="4112375"/>
            </a:xfrm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1" name="Google Shape;591;gf4dd775ee9_0_47"/>
              <p:cNvSpPr/>
              <p:nvPr/>
            </p:nvSpPr>
            <p:spPr>
              <a:xfrm>
                <a:off x="7674900" y="2199074"/>
                <a:ext cx="3826500" cy="3453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gf4dd775ee9_0_47"/>
              <p:cNvSpPr/>
              <p:nvPr/>
            </p:nvSpPr>
            <p:spPr>
              <a:xfrm>
                <a:off x="7675200" y="1540625"/>
                <a:ext cx="3826500" cy="658500"/>
              </a:xfrm>
              <a:prstGeom prst="rect">
                <a:avLst/>
              </a:prstGeom>
              <a:solidFill>
                <a:srgbClr val="6C9FCC"/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5F71EEA2-3DD1-4A55-81AE-E7EE698131AF}"/>
                </a:ext>
              </a:extLst>
            </p:cNvPr>
            <p:cNvGrpSpPr/>
            <p:nvPr/>
          </p:nvGrpSpPr>
          <p:grpSpPr>
            <a:xfrm>
              <a:off x="3175517" y="1540575"/>
              <a:ext cx="3826650" cy="4112424"/>
              <a:chOff x="2796988" y="1540575"/>
              <a:chExt cx="3826650" cy="4112424"/>
            </a:xfrm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8" name="Google Shape;588;gf4dd775ee9_0_47"/>
              <p:cNvSpPr/>
              <p:nvPr/>
            </p:nvSpPr>
            <p:spPr>
              <a:xfrm>
                <a:off x="2796988" y="2199074"/>
                <a:ext cx="3826500" cy="34539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590;gf4dd775ee9_0_47"/>
              <p:cNvSpPr/>
              <p:nvPr/>
            </p:nvSpPr>
            <p:spPr>
              <a:xfrm>
                <a:off x="2797138" y="1540575"/>
                <a:ext cx="3826500" cy="658500"/>
              </a:xfrm>
              <a:prstGeom prst="rect">
                <a:avLst/>
              </a:prstGeom>
              <a:solidFill>
                <a:srgbClr val="6C9FCC"/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08ED7B7-F0DF-446D-AC4C-565A1C5F0EA7}"/>
                </a:ext>
              </a:extLst>
            </p:cNvPr>
            <p:cNvSpPr txBox="1"/>
            <p:nvPr/>
          </p:nvSpPr>
          <p:spPr>
            <a:xfrm>
              <a:off x="3847082" y="1669770"/>
              <a:ext cx="2483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기능과 필요성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0FC2B64-7813-4583-955C-2BEECB2E6A9D}"/>
                </a:ext>
              </a:extLst>
            </p:cNvPr>
            <p:cNvSpPr txBox="1"/>
            <p:nvPr/>
          </p:nvSpPr>
          <p:spPr>
            <a:xfrm>
              <a:off x="8995681" y="166977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 효과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A3FFF47-7B5E-4FC4-8B6B-190A360A684B}"/>
                </a:ext>
              </a:extLst>
            </p:cNvPr>
            <p:cNvSpPr txBox="1"/>
            <p:nvPr/>
          </p:nvSpPr>
          <p:spPr>
            <a:xfrm>
              <a:off x="3287633" y="2663867"/>
              <a:ext cx="3602268" cy="251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문서에 활용 가능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쉽고 편리하게 사용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문장을 다듬고 적합한 어휘 선택을 도와줌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계층의 사용자들이 사용 가능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 문장을 한번에 고칠 수 있음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 업로드 가능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확장자로 변환 가능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5BC9439-22F0-4E2E-8504-3AB6428A4652}"/>
                </a:ext>
              </a:extLst>
            </p:cNvPr>
            <p:cNvSpPr txBox="1"/>
            <p:nvPr/>
          </p:nvSpPr>
          <p:spPr>
            <a:xfrm>
              <a:off x="7931286" y="3114784"/>
              <a:ext cx="3313728" cy="1411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사용자의 시간과 노동력 절약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문장이 고급스러워지고 가독성 높아짐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문서의 수준이 높아짐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문서의 신뢰도가 높아짐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3F467324-DC1D-4701-AB83-39C49B9AAB50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1BFC8F-DB85-4D27-A6AC-B290D1CDA612}"/>
              </a:ext>
            </a:extLst>
          </p:cNvPr>
          <p:cNvSpPr txBox="1"/>
          <p:nvPr/>
        </p:nvSpPr>
        <p:spPr>
          <a:xfrm>
            <a:off x="4811032" y="2397495"/>
            <a:ext cx="2569935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748787-2FDC-46D0-A07F-C32507445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347" r="12653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EB85F2-38F9-48DC-A88F-34CFA9401EF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7C641C-EA00-484D-865B-929060A26817}"/>
              </a:ext>
            </a:extLst>
          </p:cNvPr>
          <p:cNvSpPr txBox="1"/>
          <p:nvPr/>
        </p:nvSpPr>
        <p:spPr>
          <a:xfrm>
            <a:off x="590550" y="3075057"/>
            <a:ext cx="2901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2670DD5-D612-4C5F-897A-5EBDB937B175}"/>
              </a:ext>
            </a:extLst>
          </p:cNvPr>
          <p:cNvSpPr/>
          <p:nvPr/>
        </p:nvSpPr>
        <p:spPr>
          <a:xfrm>
            <a:off x="8750241" y="3035241"/>
            <a:ext cx="787517" cy="787517"/>
          </a:xfrm>
          <a:prstGeom prst="roundRect">
            <a:avLst>
              <a:gd name="adj" fmla="val 20198"/>
            </a:avLst>
          </a:prstGeom>
          <a:solidFill>
            <a:srgbClr val="FFFFFF">
              <a:alpha val="70000"/>
            </a:srgb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288F860-41B6-4925-A8A1-0DD9922EC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254" y="3151254"/>
            <a:ext cx="555490" cy="5554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78AD9074-C422-4794-ACAF-2209392EF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" r="-4" b="12779"/>
          <a:stretch/>
        </p:blipFill>
        <p:spPr bwMode="auto">
          <a:xfrm>
            <a:off x="-3" y="962028"/>
            <a:ext cx="12192001" cy="589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7930A86-B623-4D9D-8C91-DC9A57EF1617}"/>
              </a:ext>
            </a:extLst>
          </p:cNvPr>
          <p:cNvSpPr/>
          <p:nvPr/>
        </p:nvSpPr>
        <p:spPr>
          <a:xfrm>
            <a:off x="0" y="962028"/>
            <a:ext cx="12191998" cy="589597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Google Shape;91;gf2a7f60b81_0_18">
            <a:extLst>
              <a:ext uri="{FF2B5EF4-FFF2-40B4-BE49-F238E27FC236}">
                <a16:creationId xmlns:a16="http://schemas.microsoft.com/office/drawing/2014/main" xmlns="" id="{91D40EC1-2A00-407F-9104-18909E00D171}"/>
              </a:ext>
            </a:extLst>
          </p:cNvPr>
          <p:cNvSpPr/>
          <p:nvPr/>
        </p:nvSpPr>
        <p:spPr>
          <a:xfrm rot="5400000">
            <a:off x="5611604" y="-5614986"/>
            <a:ext cx="962027" cy="12192000"/>
          </a:xfrm>
          <a:prstGeom prst="rect">
            <a:avLst/>
          </a:prstGeom>
          <a:solidFill>
            <a:srgbClr val="4667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ABC1E5-2FFE-49AD-A69B-42B6CCEB9561}"/>
              </a:ext>
            </a:extLst>
          </p:cNvPr>
          <p:cNvSpPr txBox="1"/>
          <p:nvPr/>
        </p:nvSpPr>
        <p:spPr>
          <a:xfrm>
            <a:off x="5119091" y="21977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링크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31A0968-94F0-4B7F-9C18-3A4C61079348}"/>
              </a:ext>
            </a:extLst>
          </p:cNvPr>
          <p:cNvGrpSpPr/>
          <p:nvPr/>
        </p:nvGrpSpPr>
        <p:grpSpPr>
          <a:xfrm>
            <a:off x="805950" y="1678643"/>
            <a:ext cx="6981398" cy="4462739"/>
            <a:chOff x="386850" y="1252839"/>
            <a:chExt cx="6981398" cy="44627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4706F8FD-EB59-485D-9835-F7AE0C723C5B}"/>
                </a:ext>
              </a:extLst>
            </p:cNvPr>
            <p:cNvSpPr txBox="1"/>
            <p:nvPr/>
          </p:nvSpPr>
          <p:spPr>
            <a:xfrm>
              <a:off x="386850" y="1252839"/>
              <a:ext cx="5617243" cy="1076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 소개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http://www.jjan.kr/news/articleView.html?idxno=2114934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https://www.cctoday.co.kr/news/articleView.html?idxno=2148608</a:t>
              </a:r>
              <a:endPara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5929919-9077-4949-AB30-1195FD43F0EB}"/>
                </a:ext>
              </a:extLst>
            </p:cNvPr>
            <p:cNvSpPr txBox="1"/>
            <p:nvPr/>
          </p:nvSpPr>
          <p:spPr>
            <a:xfrm>
              <a:off x="386850" y="2461012"/>
              <a:ext cx="6981398" cy="2369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03.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계획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https://ebbnflow.tistory.com/151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https://ebbnflow.tistory.com/162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https://ratsgo.github.io/natural%20language%20processing/2017/03/09/rnnlstm/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https://brunch.co.kr/@chris-song/9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https://github.com/ssut/py-hanspell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https://wikidocs.net/92961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74FA93A-C8B8-4890-98E9-DEF73F2E2423}"/>
                </a:ext>
              </a:extLst>
            </p:cNvPr>
            <p:cNvSpPr txBox="1"/>
            <p:nvPr/>
          </p:nvSpPr>
          <p:spPr>
            <a:xfrm>
              <a:off x="386850" y="4961846"/>
              <a:ext cx="2571538" cy="75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표지 외 벡터 아이콘 출처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https://www.flaticon.com/kr/</a:t>
              </a:r>
              <a:endPara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f4aa46131d_4_6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17773" y="2816364"/>
            <a:ext cx="5832217" cy="3876983"/>
          </a:xfrm>
          <a:prstGeom prst="rect">
            <a:avLst/>
          </a:prstGeom>
        </p:spPr>
      </p:pic>
      <p:pic>
        <p:nvPicPr>
          <p:cNvPr id="149" name="Google Shape;149;gf4aa46131d_4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614" y="4271920"/>
            <a:ext cx="1885064" cy="188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f4aa46131d_4_62"/>
          <p:cNvPicPr preferRelativeResize="0"/>
          <p:nvPr/>
        </p:nvPicPr>
        <p:blipFill rotWithShape="1">
          <a:blip r:embed="rId5">
            <a:alphaModFix/>
          </a:blip>
          <a:srcRect l="27845" t="16351" r="27972" b="12352"/>
          <a:stretch/>
        </p:blipFill>
        <p:spPr>
          <a:xfrm>
            <a:off x="9510720" y="2951063"/>
            <a:ext cx="1951782" cy="2011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13B5383-FA6E-4F5F-9417-B6AC46A4B2C5}"/>
              </a:ext>
            </a:extLst>
          </p:cNvPr>
          <p:cNvGrpSpPr/>
          <p:nvPr/>
        </p:nvGrpSpPr>
        <p:grpSpPr>
          <a:xfrm>
            <a:off x="2547243" y="1585916"/>
            <a:ext cx="2623808" cy="2446133"/>
            <a:chOff x="2689286" y="1585916"/>
            <a:chExt cx="2623808" cy="244613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A6A97BDE-F966-4CB0-B871-2C6089DF72FB}"/>
                </a:ext>
              </a:extLst>
            </p:cNvPr>
            <p:cNvSpPr/>
            <p:nvPr/>
          </p:nvSpPr>
          <p:spPr>
            <a:xfrm>
              <a:off x="2689286" y="1585916"/>
              <a:ext cx="2623808" cy="2108629"/>
            </a:xfrm>
            <a:prstGeom prst="roundRect">
              <a:avLst>
                <a:gd name="adj" fmla="val 2212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xmlns="" id="{7C09433F-0F0E-4390-AED9-8E6A9EDAC11E}"/>
                </a:ext>
              </a:extLst>
            </p:cNvPr>
            <p:cNvSpPr/>
            <p:nvPr/>
          </p:nvSpPr>
          <p:spPr>
            <a:xfrm rot="10800000">
              <a:off x="3805382" y="3632199"/>
              <a:ext cx="391697" cy="39985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98B7E4-B49E-419E-B76D-93D68DA5CB8D}"/>
              </a:ext>
            </a:extLst>
          </p:cNvPr>
          <p:cNvSpPr txBox="1"/>
          <p:nvPr/>
        </p:nvSpPr>
        <p:spPr>
          <a:xfrm>
            <a:off x="2639507" y="1873161"/>
            <a:ext cx="2400068" cy="153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</a:pP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학교에서 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보고서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작성할 때 적절한 어휘 선택이나 자연스러운 문맥 작성에 어려움을 겪음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413C40E-AC86-45C5-8D84-7F7A0B737745}"/>
              </a:ext>
            </a:extLst>
          </p:cNvPr>
          <p:cNvGrpSpPr/>
          <p:nvPr/>
        </p:nvGrpSpPr>
        <p:grpSpPr>
          <a:xfrm>
            <a:off x="9360671" y="1145844"/>
            <a:ext cx="2321010" cy="2011636"/>
            <a:chOff x="2362277" y="1191136"/>
            <a:chExt cx="3277825" cy="2840913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1E3D2A08-622D-4E71-8CE7-9E3229CA5AA7}"/>
                </a:ext>
              </a:extLst>
            </p:cNvPr>
            <p:cNvSpPr/>
            <p:nvPr/>
          </p:nvSpPr>
          <p:spPr>
            <a:xfrm>
              <a:off x="2362277" y="1191136"/>
              <a:ext cx="3277825" cy="2503412"/>
            </a:xfrm>
            <a:prstGeom prst="roundRect">
              <a:avLst>
                <a:gd name="adj" fmla="val 2649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F705D7A3-D94C-4641-8AF3-17B739C966AC}"/>
                </a:ext>
              </a:extLst>
            </p:cNvPr>
            <p:cNvSpPr/>
            <p:nvPr/>
          </p:nvSpPr>
          <p:spPr>
            <a:xfrm rot="10800000">
              <a:off x="3805382" y="3632199"/>
              <a:ext cx="391697" cy="39985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6647A2D-091A-47B9-98AF-F00A19839149}"/>
              </a:ext>
            </a:extLst>
          </p:cNvPr>
          <p:cNvSpPr txBox="1"/>
          <p:nvPr/>
        </p:nvSpPr>
        <p:spPr>
          <a:xfrm>
            <a:off x="9378990" y="1445775"/>
            <a:ext cx="2284372" cy="1164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 비해 요즘 학생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청년들의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독서량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 크게 </a:t>
            </a:r>
            <a:r>
              <a:rPr lang="ko-KR" alt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줄어드는 추세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873A7D-04DF-4A73-9690-C5C7A1A0675C}"/>
              </a:ext>
            </a:extLst>
          </p:cNvPr>
          <p:cNvSpPr txBox="1"/>
          <p:nvPr/>
        </p:nvSpPr>
        <p:spPr>
          <a:xfrm>
            <a:off x="4055036" y="3462944"/>
            <a:ext cx="5570756" cy="1397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상황을 경험한 사람들이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많을 것이라 생각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7DBE48-127F-442A-91BB-22434C3BFBD1}"/>
              </a:ext>
            </a:extLst>
          </p:cNvPr>
          <p:cNvSpPr txBox="1"/>
          <p:nvPr/>
        </p:nvSpPr>
        <p:spPr>
          <a:xfrm>
            <a:off x="5338115" y="2673867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BBE8D0C-D7C1-4C62-9FF0-9D0BF3FA07D7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42" name="Google Shape;142;gf4aa46131d_4_62"/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gf4aa46131d_4_62"/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f4aa46131d_4_62"/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6D1506DF-9456-4E47-8738-8AAE38680977}"/>
                </a:ext>
              </a:extLst>
            </p:cNvPr>
            <p:cNvSpPr txBox="1"/>
            <p:nvPr/>
          </p:nvSpPr>
          <p:spPr>
            <a:xfrm>
              <a:off x="5554692" y="164653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아이디어 발상 동기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668A145-60E3-4689-9DAC-409D7EDC3E04}"/>
                </a:ext>
              </a:extLst>
            </p:cNvPr>
            <p:cNvSpPr txBox="1"/>
            <p:nvPr/>
          </p:nvSpPr>
          <p:spPr>
            <a:xfrm>
              <a:off x="158146" y="99399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0F64B126-6D13-49CE-9641-DFA31DD7C0E2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E32F102-BEC6-41ED-A9B5-095404E5BC22}"/>
                </a:ext>
              </a:extLst>
            </p:cNvPr>
            <p:cNvSpPr txBox="1"/>
            <p:nvPr/>
          </p:nvSpPr>
          <p:spPr>
            <a:xfrm>
              <a:off x="1308078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 소개</a:t>
              </a:r>
            </a:p>
          </p:txBody>
        </p:sp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xmlns="" id="{FED1B6DA-6978-4D13-803C-3FB8A1F5E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f2a7f60b81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32" y="1196972"/>
            <a:ext cx="7579800" cy="29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f2a7f60b81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82" y="4246802"/>
            <a:ext cx="4544501" cy="2220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4C6F608-4D72-40BA-A03B-EBE5FA46D721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2" name="Google Shape;142;gf4aa46131d_4_62">
              <a:extLst>
                <a:ext uri="{FF2B5EF4-FFF2-40B4-BE49-F238E27FC236}">
                  <a16:creationId xmlns:a16="http://schemas.microsoft.com/office/drawing/2014/main" xmlns="" id="{DC9AD31B-F166-441E-9F5A-4D86FFD0BAE3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43;gf4aa46131d_4_62">
              <a:extLst>
                <a:ext uri="{FF2B5EF4-FFF2-40B4-BE49-F238E27FC236}">
                  <a16:creationId xmlns:a16="http://schemas.microsoft.com/office/drawing/2014/main" xmlns="" id="{B91EC974-8332-4F10-8380-BE01095E89E5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4;gf4aa46131d_4_62">
              <a:extLst>
                <a:ext uri="{FF2B5EF4-FFF2-40B4-BE49-F238E27FC236}">
                  <a16:creationId xmlns:a16="http://schemas.microsoft.com/office/drawing/2014/main" xmlns="" id="{88912A71-0F21-47C7-85E7-AEA29452BC2D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41C3864-DBB1-4F91-BC53-FBF4D503455C}"/>
                </a:ext>
              </a:extLst>
            </p:cNvPr>
            <p:cNvSpPr txBox="1"/>
            <p:nvPr/>
          </p:nvSpPr>
          <p:spPr>
            <a:xfrm>
              <a:off x="5076199" y="164653"/>
              <a:ext cx="3924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사람들의 줄어드는 독서량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E15B274-CDBE-44C9-94D9-ED45CFD2F9D1}"/>
                </a:ext>
              </a:extLst>
            </p:cNvPr>
            <p:cNvSpPr txBox="1"/>
            <p:nvPr/>
          </p:nvSpPr>
          <p:spPr>
            <a:xfrm>
              <a:off x="158146" y="99399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CE1C0248-8F67-4F9A-AC9C-35ADEDD3BFDB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408E3A6-DEAB-403F-A3A3-7C01767ED951}"/>
                </a:ext>
              </a:extLst>
            </p:cNvPr>
            <p:cNvSpPr txBox="1"/>
            <p:nvPr/>
          </p:nvSpPr>
          <p:spPr>
            <a:xfrm>
              <a:off x="1308078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 소개</a:t>
              </a:r>
            </a:p>
          </p:txBody>
        </p: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xmlns="" id="{B750CC7A-4045-43F8-9C48-0E70E4CDE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0AA9F13-8F32-4A2D-83BC-3FA82F443DF9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16" name="Google Shape;142;gf4aa46131d_4_62">
              <a:extLst>
                <a:ext uri="{FF2B5EF4-FFF2-40B4-BE49-F238E27FC236}">
                  <a16:creationId xmlns:a16="http://schemas.microsoft.com/office/drawing/2014/main" xmlns="" id="{5130E803-205C-4131-A558-BA858B369C84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3;gf4aa46131d_4_62">
              <a:extLst>
                <a:ext uri="{FF2B5EF4-FFF2-40B4-BE49-F238E27FC236}">
                  <a16:creationId xmlns:a16="http://schemas.microsoft.com/office/drawing/2014/main" xmlns="" id="{BE0B4F12-8F9C-4887-A450-3AB176C60D5A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4;gf4aa46131d_4_62">
              <a:extLst>
                <a:ext uri="{FF2B5EF4-FFF2-40B4-BE49-F238E27FC236}">
                  <a16:creationId xmlns:a16="http://schemas.microsoft.com/office/drawing/2014/main" xmlns="" id="{9FB83121-D836-413D-869C-269DD738DB66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C94732D-5BF1-4D2B-92FC-AC41866153E2}"/>
                </a:ext>
              </a:extLst>
            </p:cNvPr>
            <p:cNvSpPr txBox="1"/>
            <p:nvPr/>
          </p:nvSpPr>
          <p:spPr>
            <a:xfrm>
              <a:off x="6308103" y="164653"/>
              <a:ext cx="1460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아이디어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F0961C7-2B3F-4A3E-ACC7-67D089775875}"/>
                </a:ext>
              </a:extLst>
            </p:cNvPr>
            <p:cNvSpPr txBox="1"/>
            <p:nvPr/>
          </p:nvSpPr>
          <p:spPr>
            <a:xfrm>
              <a:off x="158146" y="99399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6D589D61-8DDE-43CA-9D35-CEA1A1C75253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F724663-DEA3-42C3-8D02-E327ACE492BC}"/>
                </a:ext>
              </a:extLst>
            </p:cNvPr>
            <p:cNvSpPr txBox="1"/>
            <p:nvPr/>
          </p:nvSpPr>
          <p:spPr>
            <a:xfrm>
              <a:off x="1308078" y="1382488"/>
              <a:ext cx="492443" cy="12913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 소개</a:t>
              </a: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xmlns="" id="{24223677-D9CB-44FD-BBA6-C1FFB6C6F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563EC9F-1F14-4062-B659-7647C625EF76}"/>
              </a:ext>
            </a:extLst>
          </p:cNvPr>
          <p:cNvGrpSpPr/>
          <p:nvPr/>
        </p:nvGrpSpPr>
        <p:grpSpPr>
          <a:xfrm>
            <a:off x="6132038" y="2042442"/>
            <a:ext cx="3612917" cy="4441857"/>
            <a:chOff x="5199890" y="2251490"/>
            <a:chExt cx="3612917" cy="4441857"/>
          </a:xfrm>
        </p:grpSpPr>
        <p:pic>
          <p:nvPicPr>
            <p:cNvPr id="172" name="Google Shape;172;gf4aa46131d_4_94"/>
            <p:cNvPicPr preferRelativeResize="0"/>
            <p:nvPr/>
          </p:nvPicPr>
          <p:blipFill rotWithShape="1">
            <a:blip r:embed="rId4">
              <a:alphaModFix/>
            </a:blip>
            <a:srcRect b="5303"/>
            <a:stretch/>
          </p:blipFill>
          <p:spPr>
            <a:xfrm>
              <a:off x="5199890" y="2343032"/>
              <a:ext cx="2074416" cy="2042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f4aa46131d_4_94"/>
            <p:cNvPicPr preferRelativeResize="0"/>
            <p:nvPr/>
          </p:nvPicPr>
          <p:blipFill rotWithShape="1">
            <a:blip r:embed="rId5">
              <a:alphaModFix/>
            </a:blip>
            <a:srcRect l="42523" t="7170" r="27593" b="7570"/>
            <a:stretch/>
          </p:blipFill>
          <p:spPr>
            <a:xfrm>
              <a:off x="7158897" y="2251490"/>
              <a:ext cx="1653910" cy="44418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DAB657-184E-4167-B9F1-C4066F795723}"/>
              </a:ext>
            </a:extLst>
          </p:cNvPr>
          <p:cNvSpPr txBox="1"/>
          <p:nvPr/>
        </p:nvSpPr>
        <p:spPr>
          <a:xfrm>
            <a:off x="3746505" y="1491961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사실 전달을 위해 쓰이는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공식적인 뉴스 기사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해결 방안을 떠올림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A2DECA-FC76-40E5-8F91-428227F27F12}"/>
              </a:ext>
            </a:extLst>
          </p:cNvPr>
          <p:cNvSpPr txBox="1"/>
          <p:nvPr/>
        </p:nvSpPr>
        <p:spPr>
          <a:xfrm>
            <a:off x="2212187" y="4450214"/>
            <a:ext cx="621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기사의 가독성 높은 문장과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공적인 문체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어휘 선택 등에 착안하여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C319D8D-E5CE-430E-A0EF-8781F8B72FB3}"/>
              </a:ext>
            </a:extLst>
          </p:cNvPr>
          <p:cNvSpPr txBox="1"/>
          <p:nvPr/>
        </p:nvSpPr>
        <p:spPr>
          <a:xfrm>
            <a:off x="2452460" y="5010723"/>
            <a:ext cx="5739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문서를 적절히 수정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해줄 수 있을 것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00A2EE5-3BD7-4BA5-8C58-896EA0AEDA54}"/>
              </a:ext>
            </a:extLst>
          </p:cNvPr>
          <p:cNvGrpSpPr/>
          <p:nvPr/>
        </p:nvGrpSpPr>
        <p:grpSpPr>
          <a:xfrm>
            <a:off x="9501850" y="2299853"/>
            <a:ext cx="2509267" cy="3004044"/>
            <a:chOff x="9501850" y="2299853"/>
            <a:chExt cx="2509267" cy="300404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DA804330-4247-4D5A-B2B4-4ED04FBF1170}"/>
                </a:ext>
              </a:extLst>
            </p:cNvPr>
            <p:cNvGrpSpPr/>
            <p:nvPr/>
          </p:nvGrpSpPr>
          <p:grpSpPr>
            <a:xfrm>
              <a:off x="9501850" y="2299853"/>
              <a:ext cx="2509267" cy="3004044"/>
              <a:chOff x="9760467" y="2253673"/>
              <a:chExt cx="2509267" cy="3004044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A6692C22-B366-4336-BE5C-128F461B4885}"/>
                  </a:ext>
                </a:extLst>
              </p:cNvPr>
              <p:cNvSpPr/>
              <p:nvPr/>
            </p:nvSpPr>
            <p:spPr>
              <a:xfrm>
                <a:off x="10069215" y="2253673"/>
                <a:ext cx="2200519" cy="3004044"/>
              </a:xfrm>
              <a:prstGeom prst="roundRect">
                <a:avLst>
                  <a:gd name="adj" fmla="val 2212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xmlns="" id="{F8B08D89-1FE7-4DF5-88B8-1A730EB4B5D3}"/>
                  </a:ext>
                </a:extLst>
              </p:cNvPr>
              <p:cNvSpPr/>
              <p:nvPr/>
            </p:nvSpPr>
            <p:spPr>
              <a:xfrm rot="16200000">
                <a:off x="9764543" y="3555770"/>
                <a:ext cx="391697" cy="399850"/>
              </a:xfrm>
              <a:prstGeom prst="triangl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B6EDC39-7169-4BAF-905E-710E45B9E39C}"/>
                </a:ext>
              </a:extLst>
            </p:cNvPr>
            <p:cNvSpPr txBox="1"/>
            <p:nvPr/>
          </p:nvSpPr>
          <p:spPr>
            <a:xfrm>
              <a:off x="9810598" y="2478596"/>
              <a:ext cx="2181603" cy="26465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spcBef>
                  <a:spcPts val="2800"/>
                </a:spcBef>
                <a:spcAft>
                  <a:spcPts val="2800"/>
                </a:spcAft>
              </a:pP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해당 아이디어를 과제 보고서</a:t>
              </a:r>
              <a:r>
                <a:rPr lang="en-US" altLang="ko-KR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논문</a:t>
              </a:r>
              <a:r>
                <a:rPr lang="en-US" altLang="ko-KR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공문서 등 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문서에 활용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수 있도록 뉴스 기사를 분석하고 학습시켜</a:t>
              </a:r>
              <a:r>
                <a:rPr lang="en-US" altLang="ko-KR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공적인 문서 작성에 도움을 줄 수 있는 서비스</a:t>
              </a:r>
              <a:r>
                <a:rPr lang="ko-KR" altLang="en-US" i="0" u="none" strike="noStrike" dirty="0">
                  <a:solidFill>
                    <a:srgbClr val="595959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기획해보고자 </a:t>
              </a:r>
              <a:r>
                <a:rPr lang="ko-KR" altLang="en-US" dirty="0">
                  <a:solidFill>
                    <a:srgbClr val="59595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합니다</a:t>
              </a:r>
              <a:endParaRPr lang="ko-KR" altLang="en-US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78C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FE64FEF0-DC19-40D7-9990-9D37E485BA3A}"/>
              </a:ext>
            </a:extLst>
          </p:cNvPr>
          <p:cNvSpPr/>
          <p:nvPr/>
        </p:nvSpPr>
        <p:spPr>
          <a:xfrm rot="10800000">
            <a:off x="0" y="0"/>
            <a:ext cx="12191999" cy="6858000"/>
          </a:xfrm>
          <a:prstGeom prst="rtTriangle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0FDDA5-CF00-4A0D-A644-3B839325704D}"/>
              </a:ext>
            </a:extLst>
          </p:cNvPr>
          <p:cNvSpPr txBox="1"/>
          <p:nvPr/>
        </p:nvSpPr>
        <p:spPr>
          <a:xfrm>
            <a:off x="4259601" y="2397495"/>
            <a:ext cx="3672800" cy="18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sz="4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22A02C15-4205-4006-90E9-00D6EF892B60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6" name="Google Shape;142;gf4aa46131d_4_62">
              <a:extLst>
                <a:ext uri="{FF2B5EF4-FFF2-40B4-BE49-F238E27FC236}">
                  <a16:creationId xmlns:a16="http://schemas.microsoft.com/office/drawing/2014/main" xmlns="" id="{E3223CAE-4556-4B6C-B914-22134D47DA6C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43;gf4aa46131d_4_62">
              <a:extLst>
                <a:ext uri="{FF2B5EF4-FFF2-40B4-BE49-F238E27FC236}">
                  <a16:creationId xmlns:a16="http://schemas.microsoft.com/office/drawing/2014/main" xmlns="" id="{4F4CF129-9A93-46D1-8DF7-BB3739C1D2B7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44;gf4aa46131d_4_62">
              <a:extLst>
                <a:ext uri="{FF2B5EF4-FFF2-40B4-BE49-F238E27FC236}">
                  <a16:creationId xmlns:a16="http://schemas.microsoft.com/office/drawing/2014/main" xmlns="" id="{86F15004-97BA-40B6-9BC6-8F44651E435A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955BDD2-EC1F-46DE-B675-E13EC34D75EE}"/>
                </a:ext>
              </a:extLst>
            </p:cNvPr>
            <p:cNvSpPr txBox="1"/>
            <p:nvPr/>
          </p:nvSpPr>
          <p:spPr>
            <a:xfrm>
              <a:off x="6250397" y="164653"/>
              <a:ext cx="1576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핵심 기능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616128E-9170-47BC-97C7-420C2A7B9B0E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B0C7956F-2EEC-41D0-AA91-1B45722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1E6EB1A-A3BA-41BB-A411-052B81AED37C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xmlns="" id="{692E7474-149F-4E28-AB57-982C5D244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216176-F666-4482-9D45-3106AACF2D5E}"/>
              </a:ext>
            </a:extLst>
          </p:cNvPr>
          <p:cNvSpPr txBox="1"/>
          <p:nvPr/>
        </p:nvSpPr>
        <p:spPr>
          <a:xfrm>
            <a:off x="2877495" y="1492615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입력한 문장을 뉴스 데이터를 학습시킨 모델을 이용하여 공문서 형식으로 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8818B-4FCE-44DF-A2E6-BB7263BB160D}"/>
              </a:ext>
            </a:extLst>
          </p:cNvPr>
          <p:cNvSpPr txBox="1"/>
          <p:nvPr/>
        </p:nvSpPr>
        <p:spPr>
          <a:xfrm>
            <a:off x="3775359" y="5476771"/>
            <a:ext cx="652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문맥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종결어미를 고려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것이 특징</a:t>
            </a:r>
          </a:p>
        </p:txBody>
      </p:sp>
      <p:sp>
        <p:nvSpPr>
          <p:cNvPr id="204" name="Google Shape;204;gef9ef8e09f_0_0"/>
          <p:cNvSpPr/>
          <p:nvPr/>
        </p:nvSpPr>
        <p:spPr>
          <a:xfrm>
            <a:off x="3193183" y="2301151"/>
            <a:ext cx="7690498" cy="2732100"/>
          </a:xfrm>
          <a:prstGeom prst="roundRect">
            <a:avLst>
              <a:gd name="adj" fmla="val 152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49A4E1-4EC1-4702-8A48-A40E3E203FB1}"/>
              </a:ext>
            </a:extLst>
          </p:cNvPr>
          <p:cNvSpPr txBox="1"/>
          <p:nvPr/>
        </p:nvSpPr>
        <p:spPr>
          <a:xfrm>
            <a:off x="3998977" y="4195273"/>
            <a:ext cx="6078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겨울철에는 실내를 자주 환기해야 감기를 예방할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xmlns="" id="{5EF6FFAC-C473-4BAA-8614-D666A10D45EE}"/>
              </a:ext>
            </a:extLst>
          </p:cNvPr>
          <p:cNvSpPr/>
          <p:nvPr/>
        </p:nvSpPr>
        <p:spPr>
          <a:xfrm>
            <a:off x="6899093" y="3574850"/>
            <a:ext cx="278315" cy="459933"/>
          </a:xfrm>
          <a:prstGeom prst="downArrow">
            <a:avLst>
              <a:gd name="adj1" fmla="val 50000"/>
              <a:gd name="adj2" fmla="val 64575"/>
            </a:avLst>
          </a:prstGeom>
          <a:solidFill>
            <a:srgbClr val="96282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93E7C-49A6-4520-B9EB-6F3C2E8F0DA8}"/>
              </a:ext>
            </a:extLst>
          </p:cNvPr>
          <p:cNvSpPr txBox="1"/>
          <p:nvPr/>
        </p:nvSpPr>
        <p:spPr>
          <a:xfrm>
            <a:off x="3796198" y="2968069"/>
            <a:ext cx="648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겨울철에는 실내 공기를 자주 환기해야 감기를 방지할수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EA42E23-956A-436E-850E-837DF9A76DF6}"/>
              </a:ext>
            </a:extLst>
          </p:cNvPr>
          <p:cNvGrpSpPr/>
          <p:nvPr/>
        </p:nvGrpSpPr>
        <p:grpSpPr>
          <a:xfrm>
            <a:off x="4931020" y="2631632"/>
            <a:ext cx="5238217" cy="1955042"/>
            <a:chOff x="4931020" y="2679257"/>
            <a:chExt cx="5238217" cy="195504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4B7074C5-0826-439B-843E-0FBE35CEEE5B}"/>
                </a:ext>
              </a:extLst>
            </p:cNvPr>
            <p:cNvGrpSpPr/>
            <p:nvPr/>
          </p:nvGrpSpPr>
          <p:grpSpPr>
            <a:xfrm rot="20443272" flipV="1">
              <a:off x="4931020" y="2679257"/>
              <a:ext cx="854250" cy="446290"/>
              <a:chOff x="5134221" y="2266113"/>
              <a:chExt cx="854250" cy="466570"/>
            </a:xfrm>
          </p:grpSpPr>
          <p:sp>
            <p:nvSpPr>
              <p:cNvPr id="213" name="Google Shape;213;gef9ef8e09f_0_0"/>
              <p:cNvSpPr/>
              <p:nvPr/>
            </p:nvSpPr>
            <p:spPr>
              <a:xfrm>
                <a:off x="5134221" y="2266113"/>
                <a:ext cx="854250" cy="434100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364" extrusionOk="0">
                    <a:moveTo>
                      <a:pt x="34170" y="0"/>
                    </a:moveTo>
                    <a:cubicBezTo>
                      <a:pt x="31817" y="6274"/>
                      <a:pt x="25245" y="16471"/>
                      <a:pt x="19251" y="13475"/>
                    </a:cubicBezTo>
                    <a:cubicBezTo>
                      <a:pt x="16708" y="12204"/>
                      <a:pt x="14835" y="7304"/>
                      <a:pt x="16845" y="5294"/>
                    </a:cubicBezTo>
                    <a:cubicBezTo>
                      <a:pt x="18531" y="3608"/>
                      <a:pt x="23115" y="5362"/>
                      <a:pt x="23582" y="7700"/>
                    </a:cubicBezTo>
                    <a:cubicBezTo>
                      <a:pt x="25213" y="15859"/>
                      <a:pt x="7444" y="19600"/>
                      <a:pt x="0" y="15882"/>
                    </a:cubicBezTo>
                  </a:path>
                </a:pathLst>
              </a:custGeom>
              <a:noFill/>
              <a:ln w="28575" cap="flat" cmpd="sng">
                <a:solidFill>
                  <a:srgbClr val="96282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" name="Google Shape;214;gef9ef8e09f_0_0"/>
              <p:cNvSpPr/>
              <p:nvPr/>
            </p:nvSpPr>
            <p:spPr>
              <a:xfrm rot="2828406">
                <a:off x="5123601" y="2605633"/>
                <a:ext cx="142015" cy="112086"/>
              </a:xfrm>
              <a:prstGeom prst="triangle">
                <a:avLst>
                  <a:gd name="adj" fmla="val 50000"/>
                </a:avLst>
              </a:prstGeom>
              <a:solidFill>
                <a:srgbClr val="962828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AAC6ED6A-9503-4F2C-AF3B-A37CDA433F14}"/>
                </a:ext>
              </a:extLst>
            </p:cNvPr>
            <p:cNvSpPr/>
            <p:nvPr/>
          </p:nvSpPr>
          <p:spPr>
            <a:xfrm>
              <a:off x="5603852" y="2955204"/>
              <a:ext cx="769239" cy="506780"/>
            </a:xfrm>
            <a:prstGeom prst="ellipse">
              <a:avLst/>
            </a:prstGeom>
            <a:noFill/>
            <a:ln w="28575">
              <a:solidFill>
                <a:srgbClr val="96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99852B73-647B-4777-895D-B348E9F8909D}"/>
                </a:ext>
              </a:extLst>
            </p:cNvPr>
            <p:cNvCxnSpPr>
              <a:cxnSpLocks/>
            </p:cNvCxnSpPr>
            <p:nvPr/>
          </p:nvCxnSpPr>
          <p:spPr>
            <a:xfrm>
              <a:off x="8663711" y="3397332"/>
              <a:ext cx="1505526" cy="0"/>
            </a:xfrm>
            <a:prstGeom prst="line">
              <a:avLst/>
            </a:prstGeom>
            <a:ln w="28575">
              <a:solidFill>
                <a:srgbClr val="96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11698DA-CE8F-426E-8C18-AF67D85FB884}"/>
                </a:ext>
              </a:extLst>
            </p:cNvPr>
            <p:cNvSpPr txBox="1"/>
            <p:nvPr/>
          </p:nvSpPr>
          <p:spPr>
            <a:xfrm>
              <a:off x="9204131" y="2736666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962828"/>
                  </a:solidFill>
                  <a:latin typeface="궁서체" panose="02030609000101010101" pitchFamily="17" charset="-127"/>
                  <a:ea typeface="궁서체" panose="02030609000101010101" pitchFamily="17" charset="-127"/>
                  <a:cs typeface="Arial" panose="020B0604020202020204" pitchFamily="34" charset="0"/>
                </a:rPr>
                <a:t>˅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ACF45F4F-1794-4A4B-B95A-6FCBA2D5F2F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448" y="4618951"/>
              <a:ext cx="269716" cy="0"/>
            </a:xfrm>
            <a:prstGeom prst="line">
              <a:avLst/>
            </a:prstGeom>
            <a:ln w="28575">
              <a:solidFill>
                <a:srgbClr val="96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509AFD85-8C6B-4DC1-B88E-0B8C212CFE2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98" y="4634299"/>
              <a:ext cx="1572197" cy="0"/>
            </a:xfrm>
            <a:prstGeom prst="line">
              <a:avLst/>
            </a:prstGeom>
            <a:ln w="28575">
              <a:solidFill>
                <a:srgbClr val="96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C501985F-DBA0-4613-9A41-0DB0E2B7E57C}"/>
                </a:ext>
              </a:extLst>
            </p:cNvPr>
            <p:cNvCxnSpPr/>
            <p:nvPr/>
          </p:nvCxnSpPr>
          <p:spPr>
            <a:xfrm flipH="1">
              <a:off x="8663711" y="3388623"/>
              <a:ext cx="271283" cy="845566"/>
            </a:xfrm>
            <a:prstGeom prst="straightConnector1">
              <a:avLst/>
            </a:prstGeom>
            <a:ln w="28575">
              <a:solidFill>
                <a:srgbClr val="9628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C6534A2-0D62-43AB-9576-8FA47D3D2CA7}"/>
              </a:ext>
            </a:extLst>
          </p:cNvPr>
          <p:cNvGrpSpPr/>
          <p:nvPr/>
        </p:nvGrpSpPr>
        <p:grpSpPr>
          <a:xfrm>
            <a:off x="-100" y="0"/>
            <a:ext cx="12192000" cy="6857895"/>
            <a:chOff x="-100" y="0"/>
            <a:chExt cx="12192000" cy="6857895"/>
          </a:xfrm>
        </p:grpSpPr>
        <p:sp>
          <p:nvSpPr>
            <p:cNvPr id="23" name="Google Shape;142;gf4aa46131d_4_62">
              <a:extLst>
                <a:ext uri="{FF2B5EF4-FFF2-40B4-BE49-F238E27FC236}">
                  <a16:creationId xmlns:a16="http://schemas.microsoft.com/office/drawing/2014/main" xmlns="" id="{029969D5-1B71-479E-82B6-BAA09FFE33A9}"/>
                </a:ext>
              </a:extLst>
            </p:cNvPr>
            <p:cNvSpPr/>
            <p:nvPr/>
          </p:nvSpPr>
          <p:spPr>
            <a:xfrm>
              <a:off x="0" y="0"/>
              <a:ext cx="1885064" cy="782700"/>
            </a:xfrm>
            <a:prstGeom prst="rect">
              <a:avLst/>
            </a:pr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43;gf4aa46131d_4_62">
              <a:extLst>
                <a:ext uri="{FF2B5EF4-FFF2-40B4-BE49-F238E27FC236}">
                  <a16:creationId xmlns:a16="http://schemas.microsoft.com/office/drawing/2014/main" xmlns="" id="{7601CE1D-A1ED-420A-896A-91E2F6C5470D}"/>
                </a:ext>
              </a:extLst>
            </p:cNvPr>
            <p:cNvSpPr/>
            <p:nvPr/>
          </p:nvSpPr>
          <p:spPr>
            <a:xfrm rot="5400000">
              <a:off x="-2095218" y="2877713"/>
              <a:ext cx="6075300" cy="1885064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strike="noStrike" cap="none" spc="3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44;gf4aa46131d_4_62">
              <a:extLst>
                <a:ext uri="{FF2B5EF4-FFF2-40B4-BE49-F238E27FC236}">
                  <a16:creationId xmlns:a16="http://schemas.microsoft.com/office/drawing/2014/main" xmlns="" id="{11AFDC50-7D5F-4D3B-B3F3-A70F15AA2090}"/>
                </a:ext>
              </a:extLst>
            </p:cNvPr>
            <p:cNvSpPr/>
            <p:nvPr/>
          </p:nvSpPr>
          <p:spPr>
            <a:xfrm>
              <a:off x="1884965" y="0"/>
              <a:ext cx="10306935" cy="782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D26428F-1BEB-4E24-831B-2E57909AF830}"/>
                </a:ext>
              </a:extLst>
            </p:cNvPr>
            <p:cNvSpPr txBox="1"/>
            <p:nvPr/>
          </p:nvSpPr>
          <p:spPr>
            <a:xfrm>
              <a:off x="6250397" y="164653"/>
              <a:ext cx="1576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 기능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38D63AD-24A6-4D7D-A562-322AABC8C809}"/>
                </a:ext>
              </a:extLst>
            </p:cNvPr>
            <p:cNvSpPr txBox="1"/>
            <p:nvPr/>
          </p:nvSpPr>
          <p:spPr>
            <a:xfrm>
              <a:off x="158146" y="993994"/>
              <a:ext cx="84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EA745C27-D29A-4E21-9FAD-3EFE1DF9949B}"/>
                </a:ext>
              </a:extLst>
            </p:cNvPr>
            <p:cNvCxnSpPr>
              <a:cxnSpLocks/>
            </p:cNvCxnSpPr>
            <p:nvPr/>
          </p:nvCxnSpPr>
          <p:spPr>
            <a:xfrm>
              <a:off x="158146" y="1683265"/>
              <a:ext cx="84510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5601783-432A-439B-944A-28B22B4CA53E}"/>
                </a:ext>
              </a:extLst>
            </p:cNvPr>
            <p:cNvSpPr txBox="1"/>
            <p:nvPr/>
          </p:nvSpPr>
          <p:spPr>
            <a:xfrm>
              <a:off x="1308118" y="1382488"/>
              <a:ext cx="492443" cy="1858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내용</a:t>
              </a:r>
            </a:p>
          </p:txBody>
        </p:sp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xmlns="" id="{8C193C5E-6CE2-4838-92DD-559E7CED0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6" y="199941"/>
              <a:ext cx="381349" cy="38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8C5877B-1AA9-4420-9B20-05C3FEC0BC5A}"/>
              </a:ext>
            </a:extLst>
          </p:cNvPr>
          <p:cNvGrpSpPr/>
          <p:nvPr/>
        </p:nvGrpSpPr>
        <p:grpSpPr>
          <a:xfrm>
            <a:off x="2763186" y="1335350"/>
            <a:ext cx="8550492" cy="4957746"/>
            <a:chOff x="3074944" y="1128647"/>
            <a:chExt cx="8550492" cy="4957746"/>
          </a:xfrm>
        </p:grpSpPr>
        <p:sp>
          <p:nvSpPr>
            <p:cNvPr id="234" name="Google Shape;234;p2"/>
            <p:cNvSpPr/>
            <p:nvPr/>
          </p:nvSpPr>
          <p:spPr>
            <a:xfrm rot="10800000">
              <a:off x="7729626" y="3710659"/>
              <a:ext cx="3895810" cy="1084728"/>
            </a:xfrm>
            <a:custGeom>
              <a:avLst/>
              <a:gdLst/>
              <a:ahLst/>
              <a:cxnLst/>
              <a:rect l="l" t="t" r="r" b="b"/>
              <a:pathLst>
                <a:path w="3517661" h="1071336" extrusionOk="0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2"/>
            <p:cNvSpPr/>
            <p:nvPr/>
          </p:nvSpPr>
          <p:spPr>
            <a:xfrm rot="10800000">
              <a:off x="7729626" y="2419654"/>
              <a:ext cx="3895810" cy="1084728"/>
            </a:xfrm>
            <a:custGeom>
              <a:avLst/>
              <a:gdLst/>
              <a:ahLst/>
              <a:cxnLst/>
              <a:rect l="l" t="t" r="r" b="b"/>
              <a:pathLst>
                <a:path w="3517661" h="1071336" extrusionOk="0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2"/>
            <p:cNvSpPr/>
            <p:nvPr/>
          </p:nvSpPr>
          <p:spPr>
            <a:xfrm rot="10800000">
              <a:off x="7729626" y="1128647"/>
              <a:ext cx="3895810" cy="1084728"/>
            </a:xfrm>
            <a:custGeom>
              <a:avLst/>
              <a:gdLst/>
              <a:ahLst/>
              <a:cxnLst/>
              <a:rect l="l" t="t" r="r" b="b"/>
              <a:pathLst>
                <a:path w="3517661" h="1071336" extrusionOk="0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2"/>
            <p:cNvSpPr/>
            <p:nvPr/>
          </p:nvSpPr>
          <p:spPr>
            <a:xfrm rot="10800000">
              <a:off x="7729626" y="5001665"/>
              <a:ext cx="3895810" cy="1084728"/>
            </a:xfrm>
            <a:custGeom>
              <a:avLst/>
              <a:gdLst/>
              <a:ahLst/>
              <a:cxnLst/>
              <a:rect l="l" t="t" r="r" b="b"/>
              <a:pathLst>
                <a:path w="3517661" h="1071336" extrusionOk="0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466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238" name="Google Shape;238;p2"/>
            <p:cNvCxnSpPr>
              <a:cxnSpLocks/>
            </p:cNvCxnSpPr>
            <p:nvPr/>
          </p:nvCxnSpPr>
          <p:spPr>
            <a:xfrm flipV="1">
              <a:off x="5689452" y="1670168"/>
              <a:ext cx="1685382" cy="1406728"/>
            </a:xfrm>
            <a:prstGeom prst="curvedConnector3">
              <a:avLst>
                <a:gd name="adj1" fmla="val 50000"/>
              </a:avLst>
            </a:prstGeom>
            <a:noFill/>
            <a:ln w="44450" cap="rnd" cmpd="sng">
              <a:solidFill>
                <a:srgbClr val="46678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44A52270-C21A-414D-97E3-3499B8A7AF4D}"/>
                </a:ext>
              </a:extLst>
            </p:cNvPr>
            <p:cNvGrpSpPr/>
            <p:nvPr/>
          </p:nvGrpSpPr>
          <p:grpSpPr>
            <a:xfrm>
              <a:off x="3074944" y="2477241"/>
              <a:ext cx="2259716" cy="2259716"/>
              <a:chOff x="2732045" y="2636134"/>
              <a:chExt cx="2259716" cy="2259716"/>
            </a:xfrm>
          </p:grpSpPr>
          <p:sp>
            <p:nvSpPr>
              <p:cNvPr id="229" name="Google Shape;229;p2"/>
              <p:cNvSpPr/>
              <p:nvPr/>
            </p:nvSpPr>
            <p:spPr>
              <a:xfrm>
                <a:off x="2732045" y="2636134"/>
                <a:ext cx="2259716" cy="2259716"/>
              </a:xfrm>
              <a:prstGeom prst="ellipse">
                <a:avLst/>
              </a:prstGeom>
              <a:solidFill>
                <a:srgbClr val="46678C"/>
              </a:solidFill>
              <a:ln w="762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7E0136D-A597-4AB2-BDE7-3BD7BD431D94}"/>
                  </a:ext>
                </a:extLst>
              </p:cNvPr>
              <p:cNvSpPr txBox="1"/>
              <p:nvPr/>
            </p:nvSpPr>
            <p:spPr>
              <a:xfrm>
                <a:off x="3194092" y="3504382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Details</a:t>
                </a:r>
                <a:endParaRPr lang="ko-KR" altLang="en-US" sz="2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cxnSp>
          <p:nvCxnSpPr>
            <p:cNvPr id="38" name="Google Shape;238;p2">
              <a:extLst>
                <a:ext uri="{FF2B5EF4-FFF2-40B4-BE49-F238E27FC236}">
                  <a16:creationId xmlns:a16="http://schemas.microsoft.com/office/drawing/2014/main" xmlns="" id="{312FA557-90CF-42B9-AED5-F55DBD36C6D3}"/>
                </a:ext>
              </a:extLst>
            </p:cNvPr>
            <p:cNvCxnSpPr>
              <a:cxnSpLocks/>
            </p:cNvCxnSpPr>
            <p:nvPr/>
          </p:nvCxnSpPr>
          <p:spPr>
            <a:xfrm>
              <a:off x="5689452" y="4137301"/>
              <a:ext cx="1685382" cy="1406728"/>
            </a:xfrm>
            <a:prstGeom prst="curvedConnector3">
              <a:avLst>
                <a:gd name="adj1" fmla="val 50000"/>
              </a:avLst>
            </a:prstGeom>
            <a:noFill/>
            <a:ln w="44450" cap="rnd" cmpd="sng">
              <a:solidFill>
                <a:srgbClr val="BFBFB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C3CC6F-E4FE-4F46-BE9B-26C9BDBA7E35}"/>
              </a:ext>
            </a:extLst>
          </p:cNvPr>
          <p:cNvSpPr txBox="1"/>
          <p:nvPr/>
        </p:nvSpPr>
        <p:spPr>
          <a:xfrm>
            <a:off x="7841958" y="1676816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문서의 종류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B9A047E-8813-481D-BDC0-47BB5AE54076}"/>
              </a:ext>
            </a:extLst>
          </p:cNvPr>
          <p:cNvSpPr txBox="1"/>
          <p:nvPr/>
        </p:nvSpPr>
        <p:spPr>
          <a:xfrm>
            <a:off x="8007069" y="2972729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격식체의 종결 어미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F0800FB-3898-4223-AB30-BF4D64614338}"/>
              </a:ext>
            </a:extLst>
          </p:cNvPr>
          <p:cNvSpPr txBox="1"/>
          <p:nvPr/>
        </p:nvSpPr>
        <p:spPr>
          <a:xfrm>
            <a:off x="8209849" y="425967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맞춤법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8A2CEC4-CB9D-4275-AA04-3165C19502F0}"/>
              </a:ext>
            </a:extLst>
          </p:cNvPr>
          <p:cNvSpPr txBox="1"/>
          <p:nvPr/>
        </p:nvSpPr>
        <p:spPr>
          <a:xfrm>
            <a:off x="7740972" y="5550677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다시 파일로 다운로드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1047</Words>
  <Application>Microsoft Office PowerPoint</Application>
  <PresentationFormat>사용자 지정</PresentationFormat>
  <Paragraphs>328</Paragraphs>
  <Slides>31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Nahyun Kweon</cp:lastModifiedBy>
  <cp:revision>137</cp:revision>
  <dcterms:created xsi:type="dcterms:W3CDTF">2021-05-12T15:50:21Z</dcterms:created>
  <dcterms:modified xsi:type="dcterms:W3CDTF">2021-10-10T11:15:13Z</dcterms:modified>
</cp:coreProperties>
</file>