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70" r:id="rId16"/>
    <p:sldId id="271" r:id="rId17"/>
    <p:sldId id="273" r:id="rId18"/>
    <p:sldId id="274" r:id="rId19"/>
    <p:sldId id="275" r:id="rId20"/>
    <p:sldId id="279" r:id="rId21"/>
    <p:sldId id="272" r:id="rId22"/>
    <p:sldId id="281" r:id="rId23"/>
    <p:sldId id="280" r:id="rId24"/>
    <p:sldId id="283" r:id="rId25"/>
    <p:sldId id="282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ACA"/>
    <a:srgbClr val="8CC2A8"/>
    <a:srgbClr val="8CB8A1"/>
    <a:srgbClr val="95C4AA"/>
    <a:srgbClr val="A4CCB6"/>
    <a:srgbClr val="7CBA9C"/>
    <a:srgbClr val="99C6AD"/>
    <a:srgbClr val="7C7B83"/>
    <a:srgbClr val="88BAA0"/>
    <a:srgbClr val="9AC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AA992-0503-498A-8018-5FF564058581}" type="datetimeFigureOut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DC44-29EF-4766-B283-B08DB19B4A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506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61056E-0D9A-4926-AFB6-1A2B4E80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5CEF8B0-16DF-4EF4-9E2A-C755A224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ADEE33-5633-4964-8B1A-AC0879FD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C746-B56E-456C-BD51-EBB968364CCF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803351-E86F-44B1-8123-CFE00AEC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FBF34D-BDDD-47EF-8BDD-659802FE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875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045896-9E51-42BB-A7A9-F916FC4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25431DF-A685-4383-B361-112DE126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DCA6D9-A5B2-4079-A4EE-6761AEB6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7D59-09C0-409D-87B3-E5A91C98CAE0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BAA473-194F-4B9E-82DA-54BCB91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E1876E-830E-443F-A247-63DF331A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434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5F5E4E6-DD60-4B22-B878-606309702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F09179-6D65-43C8-9B12-63D658C4A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5A8FAB-F027-4B11-A512-F3E71377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E9BA-7E3C-472F-B898-988ABE4DAB0E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C4D4D31-78F6-4B29-B1A4-E4466B27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B234AF-77B5-4400-A85B-90AAD7F3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16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38711F-57F0-4D1F-8E53-D3F912F8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F86E7F-A208-4C41-AF1E-80D65D62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28A9B0-FCC5-4DE0-B91D-A90C67A7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E91-70C0-4AD6-A0D7-E24910B366A7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9965C4-3784-41BE-8363-94D0E43E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AF6853-BCF2-40DC-90C2-80A8AE55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50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F52868-8CB6-441D-93F3-D35FE546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8DC167-A04A-4A9C-BE52-E84F265D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7A147-2BBB-4163-A6BB-CBB08AB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EFB1-9F90-46CC-9A95-143E16513B02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3AD93C-5924-4709-9F15-48480CA8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4F323D-D043-48EC-B1B5-42FA2FF2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537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1DDC44-E126-4190-8FE2-6ED2E8AF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9B486B-E4E5-4504-A198-85729026F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985D4C6-68C5-495B-9D5F-8C761C8FC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3EA71FD-0D46-4961-A5E2-81150062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5F89-8A79-4276-841D-620D9619B3DB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3690FA-AB81-4084-90D1-E5B8D3CE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58C5A75-B1BB-4017-A763-9F61D21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2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8B25B2-F772-41CC-B9EC-8E86CF0F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6A1182-ED6F-4572-8F49-AB8338EC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8BC41F9-7D81-4959-8B38-73F1EFC55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6B4F970-C057-431B-96A0-87EB417D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72C8FBE-7610-428E-929F-3913ACAF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6FE770F-A1E7-4345-BE4D-C50E0816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05D8-BC6E-4100-9B53-0E108B3566BA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3E73009-8A01-40E5-B8A5-78241DC1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BAFF26D-D10D-4A85-AD15-AA49F44D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17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339F6-9A68-4291-8913-95485ED4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1BF16CC-18FD-48C6-B07C-6A5CB5BA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F325-30A7-4D8F-A7D3-DA89A5808F37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CCD2AB3-C6CC-49AE-9BC8-E39011F5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36B8946-6AF3-49C4-98C6-312B0C5F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90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AF5C483-4B3A-4C97-A404-B958D749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7B12-A176-4A83-8730-9181FAE847B6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F946CD4-9C98-47A9-942D-A001A0F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09D68F8-5BE3-4A0B-9BF5-886EC74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0CDA07-EC38-439D-9939-69E57FB1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3CC5E4-2A44-4353-BB3A-61F0F1B5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10E3264-868D-487A-922E-EC2FF7CF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A27003B-3AE7-4745-BF4F-53101886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056D-697A-42F0-9C2C-031FD1B65C86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7E81C2C-188A-4858-8CB5-88134E09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26F74A-32B8-44F9-8E3A-0F9ABB40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59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E5EF82-4868-4958-BB96-66E320D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4995F4B-5F23-41EC-99C1-432352CA8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A1BB26B-E567-4E11-9A0C-513399801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463D4A-1295-4C96-9005-0BDE44A9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5BE-F058-4899-A793-A090C41BC523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F03B0C-5A0F-405A-A87E-C07598C2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6AEC51A-BC83-416D-ADC1-AD5AFD6A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673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42328A0-8476-4340-8D8F-CFD3FB96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CFAC47-6A31-4802-91DD-733A70C3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1B20EB-AEC4-4B63-826B-726897A31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9C03-8636-468D-8B43-B7775448C982}" type="datetime1">
              <a:rPr lang="ko-KR" altLang="en-US" smtClean="0"/>
              <a:pPr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FA56B6-4E7C-4705-96F4-463096065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A47D8C9-CE03-42D3-96B4-A1F137DD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8B1A-CD5A-420A-8DA7-27CBE75409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158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0DD18C6-7324-44F3-AF9E-0FAC783A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8748" y="0"/>
            <a:ext cx="3914504" cy="26219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9AF6A32-E2F0-42B1-AAE6-A3B18B1C567B}"/>
              </a:ext>
            </a:extLst>
          </p:cNvPr>
          <p:cNvSpPr/>
          <p:nvPr/>
        </p:nvSpPr>
        <p:spPr>
          <a:xfrm>
            <a:off x="0" y="2118049"/>
            <a:ext cx="12192000" cy="4739951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2ECE29-48FB-4BEC-A03D-7FB1198EF3CC}"/>
              </a:ext>
            </a:extLst>
          </p:cNvPr>
          <p:cNvSpPr txBox="1"/>
          <p:nvPr/>
        </p:nvSpPr>
        <p:spPr>
          <a:xfrm>
            <a:off x="4945685" y="3676326"/>
            <a:ext cx="2300630" cy="106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데이터마이닝분석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 프로젝트 </a:t>
            </a:r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FDFFD7-38B1-4933-83AA-D205CDA7AC97}"/>
              </a:ext>
            </a:extLst>
          </p:cNvPr>
          <p:cNvSpPr txBox="1"/>
          <p:nvPr/>
        </p:nvSpPr>
        <p:spPr>
          <a:xfrm>
            <a:off x="3858048" y="2391069"/>
            <a:ext cx="44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공공자전거 따릉이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D4F7265-906A-4DBC-895E-6D39276E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131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5B6933B-F3E5-4578-BCD3-C680387BA912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C73C9B-674A-45CC-81C0-52CDBD95BC64}"/>
              </a:ext>
            </a:extLst>
          </p:cNvPr>
          <p:cNvSpPr txBox="1"/>
          <p:nvPr/>
        </p:nvSpPr>
        <p:spPr>
          <a:xfrm>
            <a:off x="111967" y="175048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ECF882A-6BA7-4B71-B5B7-40DA900B7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-1" b="70788"/>
          <a:stretch/>
        </p:blipFill>
        <p:spPr>
          <a:xfrm>
            <a:off x="315704" y="1117863"/>
            <a:ext cx="5962263" cy="834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22B61A3-BF58-4363-8617-BE9981CAA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t="31027" r="-1" b="35546"/>
          <a:stretch/>
        </p:blipFill>
        <p:spPr>
          <a:xfrm>
            <a:off x="5758833" y="5416420"/>
            <a:ext cx="6233584" cy="998376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xmlns="" id="{AAA04F52-9E1C-4516-A30A-E8A105EA5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0208"/>
          <a:stretch/>
        </p:blipFill>
        <p:spPr>
          <a:xfrm>
            <a:off x="315704" y="2258469"/>
            <a:ext cx="4814598" cy="398872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9B712C6-0C53-4F4B-A480-E3A3B8AB5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74"/>
          <a:stretch/>
        </p:blipFill>
        <p:spPr>
          <a:xfrm>
            <a:off x="6644932" y="1785849"/>
            <a:ext cx="5041680" cy="328630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238D2B4-D60F-4E22-BC36-B6A0D8533415}"/>
              </a:ext>
            </a:extLst>
          </p:cNvPr>
          <p:cNvCxnSpPr/>
          <p:nvPr/>
        </p:nvCxnSpPr>
        <p:spPr>
          <a:xfrm flipH="1">
            <a:off x="5225144" y="942392"/>
            <a:ext cx="1324946" cy="5710335"/>
          </a:xfrm>
          <a:prstGeom prst="line">
            <a:avLst/>
          </a:prstGeom>
          <a:ln w="12700">
            <a:solidFill>
              <a:srgbClr val="BCD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4EBE95-B9C2-4F94-8093-B94F5EAC81EC}"/>
              </a:ext>
            </a:extLst>
          </p:cNvPr>
          <p:cNvSpPr txBox="1"/>
          <p:nvPr/>
        </p:nvSpPr>
        <p:spPr>
          <a:xfrm>
            <a:off x="6728883" y="1300294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무의미한 변수 제거 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F397061-E5C5-48B1-9BAF-7924F5BE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301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>
            <a:extLst>
              <a:ext uri="{FF2B5EF4-FFF2-40B4-BE49-F238E27FC236}">
                <a16:creationId xmlns:a16="http://schemas.microsoft.com/office/drawing/2014/main" xmlns="" id="{2187059C-6A44-4844-868B-B75DB9CDC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" y="2022507"/>
            <a:ext cx="8891459" cy="458929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6C79E1-029A-40F4-96AE-00EF2C5E0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" t="66562" r="-1"/>
          <a:stretch/>
        </p:blipFill>
        <p:spPr>
          <a:xfrm>
            <a:off x="195942" y="1061455"/>
            <a:ext cx="5998518" cy="9610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15F1A5C-C300-45A6-90D4-0D29CA79E3F6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079B5A-81E6-4E4B-B1C5-D355A587F18E}"/>
              </a:ext>
            </a:extLst>
          </p:cNvPr>
          <p:cNvSpPr txBox="1"/>
          <p:nvPr/>
        </p:nvSpPr>
        <p:spPr>
          <a:xfrm>
            <a:off x="111967" y="175048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56A48D9-92BB-4A3A-91D8-8491EB4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103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CE5747E-7156-4635-A7D4-3552E5B8E54B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DE7158-8C8F-4DE8-9B34-0450303F9EBA}"/>
              </a:ext>
            </a:extLst>
          </p:cNvPr>
          <p:cNvSpPr txBox="1"/>
          <p:nvPr/>
        </p:nvSpPr>
        <p:spPr>
          <a:xfrm>
            <a:off x="111967" y="175048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244AFA2-6A2F-4DE7-AE25-28C43315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0" y="1264589"/>
            <a:ext cx="4905375" cy="4086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F62E3EE-219F-4AFC-BE46-03675FD8D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6" y="2906487"/>
            <a:ext cx="5010150" cy="311467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A81723F-F662-47D1-A5A1-074C4C522038}"/>
              </a:ext>
            </a:extLst>
          </p:cNvPr>
          <p:cNvCxnSpPr/>
          <p:nvPr/>
        </p:nvCxnSpPr>
        <p:spPr>
          <a:xfrm flipH="1">
            <a:off x="5225144" y="942392"/>
            <a:ext cx="1324946" cy="5710335"/>
          </a:xfrm>
          <a:prstGeom prst="line">
            <a:avLst/>
          </a:prstGeom>
          <a:ln w="12700">
            <a:solidFill>
              <a:srgbClr val="BCD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3E156F-A4F6-407C-BD42-B50874C2102B}"/>
              </a:ext>
            </a:extLst>
          </p:cNvPr>
          <p:cNvSpPr txBox="1"/>
          <p:nvPr/>
        </p:nvSpPr>
        <p:spPr>
          <a:xfrm>
            <a:off x="6634066" y="2427134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무의미한 변수 제거 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2E6C1B7-9C01-460D-8219-FB0EB73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307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5E45D68-CB29-4B6E-A2ED-703F43CB354D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CBF8AC-8F11-4825-B91C-DD1500A6698C}"/>
              </a:ext>
            </a:extLst>
          </p:cNvPr>
          <p:cNvSpPr txBox="1"/>
          <p:nvPr/>
        </p:nvSpPr>
        <p:spPr>
          <a:xfrm>
            <a:off x="111967" y="175048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C1C7AD7-5C2A-4549-B9B4-5D9E5221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6"/>
          <a:stretch/>
        </p:blipFill>
        <p:spPr>
          <a:xfrm>
            <a:off x="726431" y="1238739"/>
            <a:ext cx="10739137" cy="531135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9202B6E-0A53-472F-8ADB-BB45757C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71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9FB53B2-4089-4D51-92F7-0C84AB519D6B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29F7EA-3965-4698-8C07-3FC35903ABD1}"/>
              </a:ext>
            </a:extLst>
          </p:cNvPr>
          <p:cNvSpPr txBox="1"/>
          <p:nvPr/>
        </p:nvSpPr>
        <p:spPr>
          <a:xfrm>
            <a:off x="111967" y="175048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진단 그래프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1CFA088-AF03-4C20-A930-C741A450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20" y="1693505"/>
            <a:ext cx="8281960" cy="4209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DF15ED-0620-4A26-B29A-027964E55258}"/>
              </a:ext>
            </a:extLst>
          </p:cNvPr>
          <p:cNvSpPr txBox="1"/>
          <p:nvPr/>
        </p:nvSpPr>
        <p:spPr>
          <a:xfrm>
            <a:off x="6272628" y="986811"/>
            <a:ext cx="3791423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 대각선 위에 점들이 정확히 분포하는 것은 아님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정규성 가정 만족시키지는 못함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FF189F-A679-4FBC-BDFB-EEB751154AF0}"/>
              </a:ext>
            </a:extLst>
          </p:cNvPr>
          <p:cNvSpPr txBox="1"/>
          <p:nvPr/>
        </p:nvSpPr>
        <p:spPr>
          <a:xfrm>
            <a:off x="2127949" y="986811"/>
            <a:ext cx="3894015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점들 사이에 특별한 관계가 없이 무작위 잡음으로 분포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 변수와 독립 변수의 선형성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685EAF-30BB-456A-8EBD-CE1AE9CA655C}"/>
              </a:ext>
            </a:extLst>
          </p:cNvPr>
          <p:cNvSpPr txBox="1"/>
          <p:nvPr/>
        </p:nvSpPr>
        <p:spPr>
          <a:xfrm>
            <a:off x="2127949" y="5903501"/>
            <a:ext cx="3894015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점들 사이에 특별한 관계가 없이 무작위 잡음으로 분포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잔차가 독립성과 등분산성 만족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CFE5678-0381-4298-A61C-9103F3B8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85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716006E-71B9-4906-A5F5-E0FA99C08177}"/>
              </a:ext>
            </a:extLst>
          </p:cNvPr>
          <p:cNvSpPr/>
          <p:nvPr/>
        </p:nvSpPr>
        <p:spPr>
          <a:xfrm>
            <a:off x="0" y="3974841"/>
            <a:ext cx="12192000" cy="2883158"/>
          </a:xfrm>
          <a:prstGeom prst="rect">
            <a:avLst/>
          </a:prstGeom>
          <a:solidFill>
            <a:srgbClr val="8CC2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3AD3516-6600-47BF-A676-5A08B95C6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82" t="19502" r="6938" b="15845"/>
          <a:stretch/>
        </p:blipFill>
        <p:spPr>
          <a:xfrm>
            <a:off x="111967" y="2584580"/>
            <a:ext cx="2313992" cy="1847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56118D-6538-40FC-A642-615B8C8FEE55}"/>
              </a:ext>
            </a:extLst>
          </p:cNvPr>
          <p:cNvSpPr txBox="1"/>
          <p:nvPr/>
        </p:nvSpPr>
        <p:spPr>
          <a:xfrm>
            <a:off x="2425959" y="3354356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F0DFD59-25FC-4654-BF52-98CAA9DC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683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F0C9061-8213-431B-BC98-FEC14C390333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D0E974-D31B-4F5D-9831-FB4C4544B171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5D77C2E-6292-41AA-A136-62641008B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/>
          <a:stretch/>
        </p:blipFill>
        <p:spPr>
          <a:xfrm>
            <a:off x="355726" y="2182777"/>
            <a:ext cx="5008312" cy="3857296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F9624FD-E29A-4DD1-AAB1-BCC942D22EE2}"/>
              </a:ext>
            </a:extLst>
          </p:cNvPr>
          <p:cNvGrpSpPr/>
          <p:nvPr/>
        </p:nvGrpSpPr>
        <p:grpSpPr>
          <a:xfrm>
            <a:off x="382610" y="1122204"/>
            <a:ext cx="3576885" cy="734772"/>
            <a:chOff x="279918" y="1010052"/>
            <a:chExt cx="3576885" cy="7347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0C40655-6654-416A-8DAE-4D503EAE44E4}"/>
                </a:ext>
              </a:extLst>
            </p:cNvPr>
            <p:cNvSpPr txBox="1"/>
            <p:nvPr/>
          </p:nvSpPr>
          <p:spPr>
            <a:xfrm>
              <a:off x="279918" y="1190826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회전율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=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92D1403-572E-49D9-B8E5-24A3FE53A38A}"/>
                </a:ext>
              </a:extLst>
            </p:cNvPr>
            <p:cNvSpPr txBox="1"/>
            <p:nvPr/>
          </p:nvSpPr>
          <p:spPr>
            <a:xfrm>
              <a:off x="1211396" y="1375492"/>
              <a:ext cx="1887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반납 수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+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거치대수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A4E4CAF-598E-494D-BFFB-1EAA98DA2941}"/>
                </a:ext>
              </a:extLst>
            </p:cNvPr>
            <p:cNvSpPr txBox="1"/>
            <p:nvPr/>
          </p:nvSpPr>
          <p:spPr>
            <a:xfrm>
              <a:off x="1729966" y="101005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대여 수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5C28CFAB-F32F-41A6-A286-24CB44A8D425}"/>
                </a:ext>
              </a:extLst>
            </p:cNvPr>
            <p:cNvCxnSpPr>
              <a:cxnSpLocks/>
            </p:cNvCxnSpPr>
            <p:nvPr/>
          </p:nvCxnSpPr>
          <p:spPr>
            <a:xfrm>
              <a:off x="1256467" y="1375492"/>
              <a:ext cx="17969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5F25EC0-F03F-49A4-B96A-F2F588F3ACDF}"/>
                </a:ext>
              </a:extLst>
            </p:cNvPr>
            <p:cNvSpPr txBox="1"/>
            <p:nvPr/>
          </p:nvSpPr>
          <p:spPr>
            <a:xfrm>
              <a:off x="3053378" y="119082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 100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70AF0DB-9F37-4EE6-827F-70072C4EA85F}"/>
              </a:ext>
            </a:extLst>
          </p:cNvPr>
          <p:cNvSpPr/>
          <p:nvPr/>
        </p:nvSpPr>
        <p:spPr>
          <a:xfrm>
            <a:off x="279917" y="1049691"/>
            <a:ext cx="3769569" cy="879799"/>
          </a:xfrm>
          <a:prstGeom prst="rect">
            <a:avLst/>
          </a:prstGeom>
          <a:noFill/>
          <a:ln w="15875">
            <a:solidFill>
              <a:srgbClr val="BCD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62F110F-DDFC-4577-942F-20ECFF5C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43" y="1122204"/>
            <a:ext cx="3083660" cy="322972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C71A943-6A86-4979-BE0A-43A2BAF5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394" y="1117948"/>
            <a:ext cx="3083660" cy="3233984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AC4EC842-7BC5-4965-BCF8-615DED2C94AF}"/>
              </a:ext>
            </a:extLst>
          </p:cNvPr>
          <p:cNvSpPr/>
          <p:nvPr/>
        </p:nvSpPr>
        <p:spPr>
          <a:xfrm rot="16200000">
            <a:off x="6839608" y="4110436"/>
            <a:ext cx="399275" cy="272182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xmlns="" id="{1A558064-0361-4A4D-98B9-FC8095A3E3D5}"/>
              </a:ext>
            </a:extLst>
          </p:cNvPr>
          <p:cNvSpPr/>
          <p:nvPr/>
        </p:nvSpPr>
        <p:spPr>
          <a:xfrm rot="16200000">
            <a:off x="9933518" y="4110435"/>
            <a:ext cx="399275" cy="272182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81D2B1C-6336-4707-A307-B660280D8AC9}"/>
              </a:ext>
            </a:extLst>
          </p:cNvPr>
          <p:cNvSpPr txBox="1"/>
          <p:nvPr/>
        </p:nvSpPr>
        <p:spPr>
          <a:xfrm>
            <a:off x="6587453" y="5049013"/>
            <a:ext cx="5096267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년에 비해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년이 가장 적절하다고 생각하는 구간의 값이 많다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회전율이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이하인 값은 크게 변화하지 않았다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대신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년에는 회전율이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 ~ 150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사이인 구간의 값이 많아졌다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3AA04DC-9D16-4434-814D-1C68A33C2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7" t="603" r="6664" b="7367"/>
          <a:stretch/>
        </p:blipFill>
        <p:spPr>
          <a:xfrm>
            <a:off x="4426428" y="4351933"/>
            <a:ext cx="1789267" cy="2341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C7E962E-91B1-4EBB-8825-7E8A4068AA08}"/>
              </a:ext>
            </a:extLst>
          </p:cNvPr>
          <p:cNvSpPr txBox="1"/>
          <p:nvPr/>
        </p:nvSpPr>
        <p:spPr>
          <a:xfrm>
            <a:off x="7436779" y="1041518"/>
            <a:ext cx="614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E47973D-C59F-4E1A-B348-C11155BEAC90}"/>
              </a:ext>
            </a:extLst>
          </p:cNvPr>
          <p:cNvSpPr txBox="1"/>
          <p:nvPr/>
        </p:nvSpPr>
        <p:spPr>
          <a:xfrm>
            <a:off x="10607818" y="1041518"/>
            <a:ext cx="614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CB7B219-0A91-4553-B29C-7E50A6FB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526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D104E28-CC80-4243-9FD5-0369E3997C88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56AB4A-4423-4179-9DAE-B647D87F3B86}"/>
              </a:ext>
            </a:extLst>
          </p:cNvPr>
          <p:cNvSpPr txBox="1"/>
          <p:nvPr/>
        </p:nvSpPr>
        <p:spPr>
          <a:xfrm>
            <a:off x="111967" y="175048"/>
            <a:ext cx="5155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회전율과 기상 데이터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D1FDC1F-0DE0-459C-85CC-3B2B6C7F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"/>
          <a:stretch/>
        </p:blipFill>
        <p:spPr>
          <a:xfrm>
            <a:off x="201039" y="1040985"/>
            <a:ext cx="5174005" cy="30180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D6A5E43-5A4C-43CF-A261-1023D07A3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 r="892" b="548"/>
          <a:stretch/>
        </p:blipFill>
        <p:spPr>
          <a:xfrm>
            <a:off x="201040" y="4231632"/>
            <a:ext cx="5523722" cy="23203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F46BB22-5F54-4E44-8409-33F6CC4EF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5079" y="2279722"/>
            <a:ext cx="6025881" cy="31133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32B5F2-845E-4D4F-B038-DF41B9B8A4C7}"/>
              </a:ext>
            </a:extLst>
          </p:cNvPr>
          <p:cNvSpPr txBox="1"/>
          <p:nvPr/>
        </p:nvSpPr>
        <p:spPr>
          <a:xfrm>
            <a:off x="6096000" y="194116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상관성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0CD692F-117D-40AF-A7D8-3CE0C828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72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1971665-ED4D-4B05-A6B5-5F3578E2DA01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530C38-F81B-420A-9C6A-D134989C3DB3}"/>
              </a:ext>
            </a:extLst>
          </p:cNvPr>
          <p:cNvSpPr txBox="1"/>
          <p:nvPr/>
        </p:nvSpPr>
        <p:spPr>
          <a:xfrm>
            <a:off x="111967" y="175048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회전율과 기상 데이터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F96337-41D0-4D10-A62D-7F0E68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1928620"/>
            <a:ext cx="4320074" cy="37378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5FDDE68-C3BB-4F55-B947-290E65B2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74" y="2995126"/>
            <a:ext cx="4326204" cy="310945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6EA8F2-905D-4245-823F-1C80059E82E2}"/>
              </a:ext>
            </a:extLst>
          </p:cNvPr>
          <p:cNvCxnSpPr/>
          <p:nvPr/>
        </p:nvCxnSpPr>
        <p:spPr>
          <a:xfrm flipH="1">
            <a:off x="5225144" y="942392"/>
            <a:ext cx="1324946" cy="5710335"/>
          </a:xfrm>
          <a:prstGeom prst="line">
            <a:avLst/>
          </a:prstGeom>
          <a:ln w="12700">
            <a:solidFill>
              <a:srgbClr val="BCD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979D9F-2C59-4FBF-AAC3-C41EB19030E7}"/>
              </a:ext>
            </a:extLst>
          </p:cNvPr>
          <p:cNvSpPr txBox="1"/>
          <p:nvPr/>
        </p:nvSpPr>
        <p:spPr>
          <a:xfrm>
            <a:off x="6925874" y="2481522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무의미한 변수 제거 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280FB32-61AA-4414-83EB-B126024E114F}"/>
              </a:ext>
            </a:extLst>
          </p:cNvPr>
          <p:cNvSpPr txBox="1"/>
          <p:nvPr/>
        </p:nvSpPr>
        <p:spPr>
          <a:xfrm>
            <a:off x="634481" y="1395613"/>
            <a:ext cx="1809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 선형 회귀 분석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4740E1A-1048-4AD3-B138-98541B3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939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9DBEFE7-4D1E-415E-A54E-936384A05DDD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EC2729-C1A8-4F7D-82CD-AEF91AA1FF2D}"/>
              </a:ext>
            </a:extLst>
          </p:cNvPr>
          <p:cNvSpPr txBox="1"/>
          <p:nvPr/>
        </p:nvSpPr>
        <p:spPr>
          <a:xfrm>
            <a:off x="111967" y="175048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회전율과 기상 데이터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0B50FD2-7868-4974-9991-D541347D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09" y="1203650"/>
            <a:ext cx="10619582" cy="536510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837E8DD-7C32-4C5F-A5C7-DE8D3BC7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49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7664ABA-AAA4-4C80-BA14-1988F1607EBF}"/>
              </a:ext>
            </a:extLst>
          </p:cNvPr>
          <p:cNvSpPr txBox="1"/>
          <p:nvPr/>
        </p:nvSpPr>
        <p:spPr>
          <a:xfrm>
            <a:off x="5714716" y="84908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4A1FD28-BBD6-4D31-A829-B1A8E31BEF31}"/>
              </a:ext>
            </a:extLst>
          </p:cNvPr>
          <p:cNvSpPr txBox="1"/>
          <p:nvPr/>
        </p:nvSpPr>
        <p:spPr>
          <a:xfrm>
            <a:off x="4113244" y="2415092"/>
            <a:ext cx="4096138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데이터셋 전처리</a:t>
            </a:r>
            <a:endParaRPr lang="en-US" altLang="ko-KR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대여 횟수와 기상 데이터 분석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대여소별 회전율 분석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대여소별 고장 데이터 분석</a:t>
            </a:r>
            <a:endParaRPr lang="ko-KR" altLang="en-US" sz="1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06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15F1A5C-C300-45A6-90D4-0D29CA79E3F6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343FB7-91EA-497B-AE29-95962AF291F8}"/>
              </a:ext>
            </a:extLst>
          </p:cNvPr>
          <p:cNvSpPr txBox="1"/>
          <p:nvPr/>
        </p:nvSpPr>
        <p:spPr>
          <a:xfrm>
            <a:off x="111967" y="175048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회전율과 기상 데이터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ED4A6CB-A5B2-481C-B4A1-6C6C5520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4" y="1400961"/>
            <a:ext cx="10154431" cy="511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2CAE0F-8912-4CE0-81F8-769025D42121}"/>
              </a:ext>
            </a:extLst>
          </p:cNvPr>
          <p:cNvSpPr txBox="1"/>
          <p:nvPr/>
        </p:nvSpPr>
        <p:spPr>
          <a:xfrm>
            <a:off x="4913624" y="1072022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대여 횟수에 대한 그래프와 비교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3F08C43-9BD2-4984-909F-3EAC4BCB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613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8457BED-0F6B-4953-90A9-103A3896C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" t="-2062" r="357" b="1257"/>
          <a:stretch/>
        </p:blipFill>
        <p:spPr>
          <a:xfrm>
            <a:off x="297535" y="986809"/>
            <a:ext cx="6653891" cy="30599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06FFF8-8AE8-4F15-A769-183A4DD42228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48B04C-E3B0-4F43-96FB-B8FDD27A7078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월별 회전율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CF61FD0-FFCE-42EB-9F0A-D8F54365B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" t="288" r="3001" b="1544"/>
          <a:stretch/>
        </p:blipFill>
        <p:spPr>
          <a:xfrm>
            <a:off x="2825215" y="3715962"/>
            <a:ext cx="2474083" cy="285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E90DC94C-631D-455F-8FEE-64001F3C9FD6}"/>
              </a:ext>
            </a:extLst>
          </p:cNvPr>
          <p:cNvSpPr/>
          <p:nvPr/>
        </p:nvSpPr>
        <p:spPr>
          <a:xfrm>
            <a:off x="2035731" y="4221829"/>
            <a:ext cx="569167" cy="338554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6AAF055-45A3-478A-9E69-5071F5C1B4AE}"/>
              </a:ext>
            </a:extLst>
          </p:cNvPr>
          <p:cNvSpPr txBox="1"/>
          <p:nvPr/>
        </p:nvSpPr>
        <p:spPr>
          <a:xfrm>
            <a:off x="7637241" y="1925544"/>
            <a:ext cx="2916183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평균 회전율과 월 최대 회전율의 관계</a:t>
            </a:r>
          </a:p>
        </p:txBody>
      </p:sp>
      <p:pic>
        <p:nvPicPr>
          <p:cNvPr id="18" name="내용 개체 틀 4">
            <a:extLst>
              <a:ext uri="{FF2B5EF4-FFF2-40B4-BE49-F238E27FC236}">
                <a16:creationId xmlns:a16="http://schemas.microsoft.com/office/drawing/2014/main" xmlns="" id="{55ECA35D-3D02-42E5-8CAB-84172B58B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559"/>
          <a:stretch/>
        </p:blipFill>
        <p:spPr>
          <a:xfrm>
            <a:off x="6951426" y="2484991"/>
            <a:ext cx="4632753" cy="3979905"/>
          </a:xfr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2029A2-6ECA-4A6E-BFE6-3BF37965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837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35313DC-6F82-4452-9A4B-BF079E492AF1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F9CFEB-D39A-434F-9621-80A5F8BC960A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월별 회전율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4EA0D43-19C0-4F2E-BA64-80CA68BC37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740" y="1112212"/>
            <a:ext cx="4672661" cy="2416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1B1931B-1F25-4075-953F-1D14BA3F39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740" y="4056074"/>
            <a:ext cx="4882303" cy="25225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C2D8099-D7B3-49AD-A4B8-ECF6A3D282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3941236"/>
            <a:ext cx="5321476" cy="2752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CE4DC37-B1B3-4B36-BBB4-C19DAD9938B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1028322"/>
            <a:ext cx="4997069" cy="258442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9CE869E-0EA2-4DD1-A735-01FE3FCC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7097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ED5CC1F-691C-4F3A-AF79-13925BCB448D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5B9F30-9F73-47CB-B8BC-5C0CD6CBB611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회전율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월별 회전율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47A8270-BD07-4713-8FAE-4100C83ACBC8}"/>
              </a:ext>
            </a:extLst>
          </p:cNvPr>
          <p:cNvGrpSpPr/>
          <p:nvPr/>
        </p:nvGrpSpPr>
        <p:grpSpPr>
          <a:xfrm>
            <a:off x="920676" y="1320063"/>
            <a:ext cx="10350648" cy="5052745"/>
            <a:chOff x="3959495" y="2741044"/>
            <a:chExt cx="8038803" cy="3924201"/>
          </a:xfrm>
        </p:grpSpPr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xmlns="" id="{2D286C17-C452-4735-964B-2FA8A6129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06" r="1880" b="385"/>
            <a:stretch/>
          </p:blipFill>
          <p:spPr>
            <a:xfrm>
              <a:off x="3959495" y="2741044"/>
              <a:ext cx="3918208" cy="190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xmlns="" id="{B286BF3D-14C4-4BDA-89B0-774D7358C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0" b="440"/>
            <a:stretch/>
          </p:blipFill>
          <p:spPr>
            <a:xfrm>
              <a:off x="8009498" y="2741044"/>
              <a:ext cx="3987724" cy="190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9" name="그림 8" descr="테이블이(가) 표시된 사진&#10;&#10;자동 생성된 설명">
              <a:extLst>
                <a:ext uri="{FF2B5EF4-FFF2-40B4-BE49-F238E27FC236}">
                  <a16:creationId xmlns:a16="http://schemas.microsoft.com/office/drawing/2014/main" xmlns="" id="{C9426C96-FB2E-4064-A209-4EEF31611BF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72" r="824" b="715"/>
            <a:stretch/>
          </p:blipFill>
          <p:spPr>
            <a:xfrm>
              <a:off x="8009498" y="4778845"/>
              <a:ext cx="3988800" cy="18864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0" name="그림 9" descr="테이블이(가) 표시된 사진&#10;&#10;자동 생성된 설명">
              <a:extLst>
                <a:ext uri="{FF2B5EF4-FFF2-40B4-BE49-F238E27FC236}">
                  <a16:creationId xmlns:a16="http://schemas.microsoft.com/office/drawing/2014/main" xmlns="" id="{E4F108A2-2501-42E4-AE49-DCB7DBFFB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40" r="1042" b="377"/>
            <a:stretch/>
          </p:blipFill>
          <p:spPr>
            <a:xfrm>
              <a:off x="3959495" y="4778845"/>
              <a:ext cx="3916800" cy="188481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A0F9433-390C-45BB-B00C-51151B277DD5}"/>
              </a:ext>
            </a:extLst>
          </p:cNvPr>
          <p:cNvSpPr txBox="1"/>
          <p:nvPr/>
        </p:nvSpPr>
        <p:spPr>
          <a:xfrm>
            <a:off x="2277799" y="937508"/>
            <a:ext cx="23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회전율 그래프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50241C-F1AD-403C-8F68-5B3B4CB9D0AC}"/>
              </a:ext>
            </a:extLst>
          </p:cNvPr>
          <p:cNvSpPr txBox="1"/>
          <p:nvPr/>
        </p:nvSpPr>
        <p:spPr>
          <a:xfrm>
            <a:off x="7460532" y="941057"/>
            <a:ext cx="2484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최대 회전율 그래프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0998283-7516-4EFA-9FF9-31615089BA5A}"/>
              </a:ext>
            </a:extLst>
          </p:cNvPr>
          <p:cNvSpPr txBox="1"/>
          <p:nvPr/>
        </p:nvSpPr>
        <p:spPr>
          <a:xfrm>
            <a:off x="2277799" y="6402305"/>
            <a:ext cx="23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회전율 그래프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0AD112-423A-4633-9815-2DEAD6ED7613}"/>
              </a:ext>
            </a:extLst>
          </p:cNvPr>
          <p:cNvSpPr txBox="1"/>
          <p:nvPr/>
        </p:nvSpPr>
        <p:spPr>
          <a:xfrm>
            <a:off x="7460532" y="6402305"/>
            <a:ext cx="2484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최대 회전율 그래프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8F07A9A-7A52-47DF-90D7-2EE49004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207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716006E-71B9-4906-A5F5-E0FA99C08177}"/>
              </a:ext>
            </a:extLst>
          </p:cNvPr>
          <p:cNvSpPr/>
          <p:nvPr/>
        </p:nvSpPr>
        <p:spPr>
          <a:xfrm>
            <a:off x="0" y="3974841"/>
            <a:ext cx="12192000" cy="2883158"/>
          </a:xfrm>
          <a:prstGeom prst="rect">
            <a:avLst/>
          </a:prstGeom>
          <a:solidFill>
            <a:srgbClr val="8CC2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3AD3516-6600-47BF-A676-5A08B95C6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82" t="19502" r="6938" b="15845"/>
          <a:stretch/>
        </p:blipFill>
        <p:spPr>
          <a:xfrm>
            <a:off x="111967" y="2584580"/>
            <a:ext cx="2313992" cy="1847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56118D-6538-40FC-A642-615B8C8FEE55}"/>
              </a:ext>
            </a:extLst>
          </p:cNvPr>
          <p:cNvSpPr txBox="1"/>
          <p:nvPr/>
        </p:nvSpPr>
        <p:spPr>
          <a:xfrm>
            <a:off x="2425959" y="3354356"/>
            <a:ext cx="332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5BCAD9B-1D18-4324-960E-9F670333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715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8B829C0-309D-4BB3-9B2E-CA4DD8A9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87" y="2257988"/>
            <a:ext cx="3588499" cy="28499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9D17C90-30D4-47B5-837E-B6B4BC1436E0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1EF54D-D861-42C4-977F-82F68BC00162}"/>
              </a:ext>
            </a:extLst>
          </p:cNvPr>
          <p:cNvSpPr txBox="1"/>
          <p:nvPr/>
        </p:nvSpPr>
        <p:spPr>
          <a:xfrm>
            <a:off x="111967" y="175048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고장이 나는 부분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90C1387-C8BE-487A-86AA-0BBCF729F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"/>
          <a:stretch/>
        </p:blipFill>
        <p:spPr>
          <a:xfrm>
            <a:off x="2940731" y="1940015"/>
            <a:ext cx="4465796" cy="3485855"/>
          </a:xfrm>
          <a:prstGeom prst="rect">
            <a:avLst/>
          </a:prstGeom>
        </p:spPr>
      </p:pic>
      <p:pic>
        <p:nvPicPr>
          <p:cNvPr id="8" name="내용 개체 틀 16">
            <a:extLst>
              <a:ext uri="{FF2B5EF4-FFF2-40B4-BE49-F238E27FC236}">
                <a16:creationId xmlns:a16="http://schemas.microsoft.com/office/drawing/2014/main" xmlns="" id="{EE8B0608-99A3-447C-9EC4-C92CD95E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9297" y="1940015"/>
            <a:ext cx="1889845" cy="212967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32E243-DFCA-433E-A90C-51614E4ADF99}"/>
              </a:ext>
            </a:extLst>
          </p:cNvPr>
          <p:cNvSpPr txBox="1"/>
          <p:nvPr/>
        </p:nvSpPr>
        <p:spPr>
          <a:xfrm>
            <a:off x="3742382" y="1437559"/>
            <a:ext cx="319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 ~ 2019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고장이 자주 나는 부분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60EA142-168F-4342-94E7-B46DC812A1B3}"/>
              </a:ext>
            </a:extLst>
          </p:cNvPr>
          <p:cNvSpPr txBox="1"/>
          <p:nvPr/>
        </p:nvSpPr>
        <p:spPr>
          <a:xfrm>
            <a:off x="3433964" y="5589772"/>
            <a:ext cx="3807135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동안 가장 고장이 많이 난 부분은 단말기와 체인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부분들에 대해 재고를 충분히 마련하는 해결 방안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1F9FE80-298D-4EDB-912A-0CCD6AC7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807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470703A-E7C6-4897-9FCF-99048F75C92F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A80F1-0C65-457E-AC8D-322AD21A0FB5}"/>
              </a:ext>
            </a:extLst>
          </p:cNvPr>
          <p:cNvSpPr txBox="1"/>
          <p:nvPr/>
        </p:nvSpPr>
        <p:spPr>
          <a:xfrm>
            <a:off x="111967" y="175048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B07716E-6EA7-412D-8A2C-3059D5DA92C7}"/>
              </a:ext>
            </a:extLst>
          </p:cNvPr>
          <p:cNvSpPr txBox="1"/>
          <p:nvPr/>
        </p:nvSpPr>
        <p:spPr>
          <a:xfrm>
            <a:off x="295455" y="1164414"/>
            <a:ext cx="428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다음 고장 날짜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 고장 날짜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E89B9D63-8A11-42B1-B8F5-FC9BA224DEEF}"/>
              </a:ext>
            </a:extLst>
          </p:cNvPr>
          <p:cNvSpPr/>
          <p:nvPr/>
        </p:nvSpPr>
        <p:spPr>
          <a:xfrm>
            <a:off x="401416" y="1717120"/>
            <a:ext cx="569167" cy="338554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E30897-BA0F-4FE9-ACB6-8DE241E66A39}"/>
              </a:ext>
            </a:extLst>
          </p:cNvPr>
          <p:cNvSpPr txBox="1"/>
          <p:nvPr/>
        </p:nvSpPr>
        <p:spPr>
          <a:xfrm>
            <a:off x="1042929" y="1718880"/>
            <a:ext cx="5810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자전거가 평균 며칠 간격으로 고장이 나는지를 파악하여 점검 날짜 설정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xmlns="" id="{A6A86373-8BDD-4899-B708-20AD4F05C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29" y="2827950"/>
            <a:ext cx="5453026" cy="208383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65E599A-E3F5-409C-850C-00649575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9" y="5006616"/>
            <a:ext cx="5974217" cy="16763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C8B1699-FAA3-41E3-9E7D-AAE376A34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129" y="2822670"/>
            <a:ext cx="4423789" cy="38602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559B86-0466-49C0-8EB6-F4871FD12525}"/>
              </a:ext>
            </a:extLst>
          </p:cNvPr>
          <p:cNvSpPr txBox="1"/>
          <p:nvPr/>
        </p:nvSpPr>
        <p:spPr>
          <a:xfrm>
            <a:off x="544029" y="2472757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동안 고장난 자전거별 수리 간격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E9FA263-7A4C-40FB-BE63-1FFEE91F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9423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xmlns="" id="{CDB4C7E5-BD3C-4F9F-99EE-07952061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38" b="2102"/>
          <a:stretch/>
        </p:blipFill>
        <p:spPr>
          <a:xfrm>
            <a:off x="457182" y="1550843"/>
            <a:ext cx="3146922" cy="351610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DD3D205-BC06-493A-B931-10AD19BE7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6" b="2407"/>
          <a:stretch/>
        </p:blipFill>
        <p:spPr>
          <a:xfrm>
            <a:off x="6386120" y="1486347"/>
            <a:ext cx="3887981" cy="36399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464BA84-175C-42C5-9009-D77FA6F56A63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0DCCF4-9DE3-4246-8841-65D577BE2CE7}"/>
              </a:ext>
            </a:extLst>
          </p:cNvPr>
          <p:cNvSpPr txBox="1"/>
          <p:nvPr/>
        </p:nvSpPr>
        <p:spPr>
          <a:xfrm>
            <a:off x="111967" y="175048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258F52-0376-42B7-87DD-0124C1F96AD6}"/>
              </a:ext>
            </a:extLst>
          </p:cNvPr>
          <p:cNvSpPr txBox="1"/>
          <p:nvPr/>
        </p:nvSpPr>
        <p:spPr>
          <a:xfrm>
            <a:off x="6386120" y="5133196"/>
            <a:ext cx="5484302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박스 플롯을 보면 알 수 있듯이 정상 값들이 오히려 이상치로 나타남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7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내 같은 신고는 중복으로 처리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409DA4-4D1E-4D33-A41C-EFAF172E9503}"/>
              </a:ext>
            </a:extLst>
          </p:cNvPr>
          <p:cNvSpPr txBox="1"/>
          <p:nvPr/>
        </p:nvSpPr>
        <p:spPr>
          <a:xfrm>
            <a:off x="678424" y="1212289"/>
            <a:ext cx="2925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신고가 들어오는 간격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9E8BEC8-1664-4554-9659-AC860541B829}"/>
              </a:ext>
            </a:extLst>
          </p:cNvPr>
          <p:cNvSpPr txBox="1"/>
          <p:nvPr/>
        </p:nvSpPr>
        <p:spPr>
          <a:xfrm>
            <a:off x="455085" y="5131902"/>
            <a:ext cx="5727583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1-2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내에 다시 신고가 들어오는 경우가 빈번하다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신고가 들어갔으나 고쳐지지 않아 같은 신고가 들어온 것으로 판단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FD3F612-AE52-4179-B32A-14F0964D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583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633317-0FFF-49E1-AB11-9D6DC172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81" y="4451601"/>
            <a:ext cx="2183394" cy="22619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C36117F-3681-496E-844F-4941D604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3" y="1353835"/>
            <a:ext cx="5072546" cy="23910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2B7EBEF-9715-45DF-A070-F679D8295F85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6AEB124-AD7A-40FC-87F6-D3A33AA084C3}"/>
              </a:ext>
            </a:extLst>
          </p:cNvPr>
          <p:cNvSpPr txBox="1"/>
          <p:nvPr/>
        </p:nvSpPr>
        <p:spPr>
          <a:xfrm>
            <a:off x="111967" y="175048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2BF235F-EBD2-4C6F-A051-6665A3E73D9A}"/>
              </a:ext>
            </a:extLst>
          </p:cNvPr>
          <p:cNvSpPr txBox="1"/>
          <p:nvPr/>
        </p:nvSpPr>
        <p:spPr>
          <a:xfrm>
            <a:off x="171733" y="3768606"/>
            <a:ext cx="4041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내 같은 신고가 들어온 데이터들을 제거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05986A-A0B8-428D-B52A-51D173822076}"/>
              </a:ext>
            </a:extLst>
          </p:cNvPr>
          <p:cNvSpPr txBox="1"/>
          <p:nvPr/>
        </p:nvSpPr>
        <p:spPr>
          <a:xfrm>
            <a:off x="171733" y="956860"/>
            <a:ext cx="4041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데이터 전처리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xmlns="" id="{01763DBD-0A72-4DC3-A29E-9C35E723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397" y="4440817"/>
            <a:ext cx="2276858" cy="2272719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7384E1-A5BB-4CFB-B4EE-AB60D200C671}"/>
              </a:ext>
            </a:extLst>
          </p:cNvPr>
          <p:cNvSpPr txBox="1"/>
          <p:nvPr/>
        </p:nvSpPr>
        <p:spPr>
          <a:xfrm>
            <a:off x="1136362" y="4133042"/>
            <a:ext cx="747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816FC47-AF50-44E0-9E54-9E048F4A0B4D}"/>
              </a:ext>
            </a:extLst>
          </p:cNvPr>
          <p:cNvSpPr txBox="1"/>
          <p:nvPr/>
        </p:nvSpPr>
        <p:spPr>
          <a:xfrm>
            <a:off x="4035412" y="4133041"/>
            <a:ext cx="747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xmlns="" id="{65AD609A-629F-402F-B3CE-34581A2C58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4"/>
          <a:stretch/>
        </p:blipFill>
        <p:spPr>
          <a:xfrm>
            <a:off x="6591551" y="1295414"/>
            <a:ext cx="4464087" cy="521768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DB65CF1-BE51-4DA5-AB20-DD1EB538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7772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xmlns="" id="{36B13484-9652-41F5-A971-2EF44B86A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838" y="2016138"/>
            <a:ext cx="7120323" cy="3512206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52138D-703C-46FF-B8FD-9CCA683B5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4" b="4462"/>
          <a:stretch/>
        </p:blipFill>
        <p:spPr>
          <a:xfrm>
            <a:off x="2689268" y="5654180"/>
            <a:ext cx="4578233" cy="4865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123699-AF32-4E33-96B9-D8C95C4E1AC8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0A759E-A278-4CD8-B1CA-4EBC1DFA1713}"/>
              </a:ext>
            </a:extLst>
          </p:cNvPr>
          <p:cNvSpPr txBox="1"/>
          <p:nvPr/>
        </p:nvSpPr>
        <p:spPr>
          <a:xfrm>
            <a:off x="111967" y="175048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대여소별 고장 데이터 분석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간격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CEC03B6-3300-4B56-8CEC-4F1AFD6F69BE}"/>
              </a:ext>
            </a:extLst>
          </p:cNvPr>
          <p:cNvSpPr txBox="1"/>
          <p:nvPr/>
        </p:nvSpPr>
        <p:spPr>
          <a:xfrm>
            <a:off x="3047301" y="1551748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신고가 들어왔던 자전거들에 대해 각각 평균을 낸 그래프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52DE226-3768-4AA4-8681-B9082BF5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65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716006E-71B9-4906-A5F5-E0FA99C08177}"/>
              </a:ext>
            </a:extLst>
          </p:cNvPr>
          <p:cNvSpPr/>
          <p:nvPr/>
        </p:nvSpPr>
        <p:spPr>
          <a:xfrm>
            <a:off x="0" y="3974841"/>
            <a:ext cx="12192000" cy="2883158"/>
          </a:xfrm>
          <a:prstGeom prst="rect">
            <a:avLst/>
          </a:prstGeom>
          <a:solidFill>
            <a:srgbClr val="8CC2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3AD3516-6600-47BF-A676-5A08B95C6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82" t="19502" r="6938" b="15845"/>
          <a:stretch/>
        </p:blipFill>
        <p:spPr>
          <a:xfrm>
            <a:off x="111967" y="2584580"/>
            <a:ext cx="2313992" cy="18474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FD3D30-D25E-4C60-BA31-9474053CDFAF}"/>
              </a:ext>
            </a:extLst>
          </p:cNvPr>
          <p:cNvSpPr txBox="1"/>
          <p:nvPr/>
        </p:nvSpPr>
        <p:spPr>
          <a:xfrm>
            <a:off x="2425959" y="3354356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87CAFFC-4D35-46FF-9AC5-1B4C5930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3047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7664ABA-AAA4-4C80-BA14-1988F1607EBF}"/>
              </a:ext>
            </a:extLst>
          </p:cNvPr>
          <p:cNvSpPr txBox="1"/>
          <p:nvPr/>
        </p:nvSpPr>
        <p:spPr>
          <a:xfrm>
            <a:off x="5041865" y="3167390"/>
            <a:ext cx="2108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 사 합 니 다</a:t>
            </a:r>
          </a:p>
        </p:txBody>
      </p:sp>
    </p:spTree>
    <p:extLst>
      <p:ext uri="{BB962C8B-B14F-4D97-AF65-F5344CB8AC3E}">
        <p14:creationId xmlns:p14="http://schemas.microsoft.com/office/powerpoint/2010/main" xmlns="" val="4378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724BCB3-691B-45D8-8F18-114AE6CD6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" b="42636"/>
          <a:stretch/>
        </p:blipFill>
        <p:spPr>
          <a:xfrm>
            <a:off x="205191" y="2905798"/>
            <a:ext cx="6370405" cy="11963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BB51D5D-A512-45ED-862D-0212C02C1981}"/>
              </a:ext>
            </a:extLst>
          </p:cNvPr>
          <p:cNvSpPr/>
          <p:nvPr/>
        </p:nvSpPr>
        <p:spPr>
          <a:xfrm>
            <a:off x="6450056" y="1766801"/>
            <a:ext cx="2805912" cy="2809650"/>
          </a:xfrm>
          <a:prstGeom prst="ellipse">
            <a:avLst/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C3D7F9C-E860-43C6-86CF-0D4DB4AC3E92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6CD777-8DAE-403C-8186-10B3445EB84B}"/>
              </a:ext>
            </a:extLst>
          </p:cNvPr>
          <p:cNvSpPr txBox="1"/>
          <p:nvPr/>
        </p:nvSpPr>
        <p:spPr>
          <a:xfrm>
            <a:off x="111967" y="175048"/>
            <a:ext cx="646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따릉이 대여 이력과 대여소 데이터 전처리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Picture 2" descr="https://lh5.googleusercontent.com/2fV1ZOo-5IRnFgwlWk9c6RTMR4S36MO_Ux2kusEsGtLbNzi23zNXR4hwIT2lKh3bUbw-cVmQF_GUYU58gxhxE1YOzIpQxsWC1bxKhA4QYxC2AhXN4OKvlXWLWfTSr08H">
            <a:extLst>
              <a:ext uri="{FF2B5EF4-FFF2-40B4-BE49-F238E27FC236}">
                <a16:creationId xmlns:a16="http://schemas.microsoft.com/office/drawing/2014/main" xmlns="" id="{C7E2BC6F-86C8-4BB6-9259-F8A392A85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4" t="550" r="815" b="864"/>
          <a:stretch/>
        </p:blipFill>
        <p:spPr bwMode="auto">
          <a:xfrm>
            <a:off x="211494" y="945553"/>
            <a:ext cx="6671536" cy="18889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6.googleusercontent.com/-58VtMjWvyCfeYkM1OrDCMWIQNcLZsaV7KNVDK9eNzkupb5Gaa-UOmuk35pvx0jw6gWLWq-FubjOwqe7xGTW-wC70g19OR4p-5fyo12kvXC9iMDu0nd8aGuOOeg3wcdA">
            <a:extLst>
              <a:ext uri="{FF2B5EF4-FFF2-40B4-BE49-F238E27FC236}">
                <a16:creationId xmlns:a16="http://schemas.microsoft.com/office/drawing/2014/main" xmlns="" id="{874EF2D6-199A-4C8C-8CDF-579B882BC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" t="2646" r="932" b="1342"/>
          <a:stretch/>
        </p:blipFill>
        <p:spPr bwMode="auto">
          <a:xfrm>
            <a:off x="7111315" y="945553"/>
            <a:ext cx="4869191" cy="18889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6.googleusercontent.com/HjdQ4auWwUHvAXE8wxzPFsMhxX8pwS1OCZ8OSXxn-6aLLj9cE6VCDpm6Aj21l7pPRUx2HuyH5-kI4cRcvaZDGnLMBPF_Ob7a24wUBJCdxBELitcpGnuFU6SfDPZ3Paw_">
            <a:extLst>
              <a:ext uri="{FF2B5EF4-FFF2-40B4-BE49-F238E27FC236}">
                <a16:creationId xmlns:a16="http://schemas.microsoft.com/office/drawing/2014/main" xmlns="" id="{B57106A0-04D9-4674-961E-F3E8A837D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3" t="21351" r="412" b="1166"/>
          <a:stretch/>
        </p:blipFill>
        <p:spPr bwMode="auto">
          <a:xfrm>
            <a:off x="545708" y="4173403"/>
            <a:ext cx="11100584" cy="15522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76565A-405B-4028-9073-2A07F1C79035}"/>
              </a:ext>
            </a:extLst>
          </p:cNvPr>
          <p:cNvSpPr txBox="1"/>
          <p:nvPr/>
        </p:nvSpPr>
        <p:spPr>
          <a:xfrm>
            <a:off x="6898263" y="317162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Inner Join</a:t>
            </a:r>
            <a:endParaRPr lang="ko-KR" altLang="en-US" sz="2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3A76CE3-FD00-404B-AABC-EFE6EFC10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" t="60648"/>
          <a:stretch/>
        </p:blipFill>
        <p:spPr>
          <a:xfrm>
            <a:off x="545708" y="5820271"/>
            <a:ext cx="7361061" cy="94832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CB1BCD4-DE84-42DE-8A42-97C29088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34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1567414-1D33-493F-89AC-189AA339F065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97E3F23-06AC-45E7-9062-B3FB7F407113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이상치 처리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8A2D84C-BCAA-466F-89B1-B3F2AFDEC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1" t="5079" r="3140" b="3660"/>
          <a:stretch/>
        </p:blipFill>
        <p:spPr>
          <a:xfrm>
            <a:off x="262352" y="1067323"/>
            <a:ext cx="1198348" cy="907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200D0FF2-7057-4248-87A1-802C6089A572}"/>
              </a:ext>
            </a:extLst>
          </p:cNvPr>
          <p:cNvGrpSpPr/>
          <p:nvPr/>
        </p:nvGrpSpPr>
        <p:grpSpPr>
          <a:xfrm>
            <a:off x="262352" y="2042029"/>
            <a:ext cx="7842805" cy="677108"/>
            <a:chOff x="355691" y="2238347"/>
            <a:chExt cx="7842805" cy="6771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F998824-531E-460C-87C4-1F97E4C94749}"/>
                </a:ext>
              </a:extLst>
            </p:cNvPr>
            <p:cNvSpPr txBox="1"/>
            <p:nvPr/>
          </p:nvSpPr>
          <p:spPr>
            <a:xfrm>
              <a:off x="355691" y="2407624"/>
              <a:ext cx="6372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 시간에 비해 이용 거리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(m)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 터무니 없이 긴 경우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FBEA9DE-F9BE-4B29-BA29-66FA0CBFF338}"/>
                </a:ext>
              </a:extLst>
            </p:cNvPr>
            <p:cNvSpPr txBox="1"/>
            <p:nvPr/>
          </p:nvSpPr>
          <p:spPr>
            <a:xfrm>
              <a:off x="5617028" y="2407624"/>
              <a:ext cx="25814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연산으로 속력을 구하여 처리</a:t>
              </a:r>
              <a:endParaRPr lang="ko-KR" altLang="en-US" sz="16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E414B922-B00A-4088-B940-BF9FCE28B163}"/>
                </a:ext>
              </a:extLst>
            </p:cNvPr>
            <p:cNvGrpSpPr/>
            <p:nvPr/>
          </p:nvGrpSpPr>
          <p:grpSpPr>
            <a:xfrm>
              <a:off x="4710947" y="2238347"/>
              <a:ext cx="941284" cy="677108"/>
              <a:chOff x="4766931" y="2238347"/>
              <a:chExt cx="941284" cy="67710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A29BF451-CC85-4B8C-BB4F-05E30C8DC894}"/>
                  </a:ext>
                </a:extLst>
              </p:cNvPr>
              <p:cNvSpPr txBox="1"/>
              <p:nvPr/>
            </p:nvSpPr>
            <p:spPr>
              <a:xfrm>
                <a:off x="4766932" y="2576901"/>
                <a:ext cx="941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 시간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C457FB84-2F07-44E6-92A4-F22ACE5BCFF2}"/>
                  </a:ext>
                </a:extLst>
              </p:cNvPr>
              <p:cNvSpPr txBox="1"/>
              <p:nvPr/>
            </p:nvSpPr>
            <p:spPr>
              <a:xfrm>
                <a:off x="4766931" y="2238347"/>
                <a:ext cx="9412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 거리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4CBDCB94-96B4-4F05-8187-2FC0D2B01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2134" y="2565624"/>
                <a:ext cx="8708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756C6F9B-BA3A-4937-B09F-D5C117AC0E8C}"/>
              </a:ext>
            </a:extLst>
          </p:cNvPr>
          <p:cNvSpPr/>
          <p:nvPr/>
        </p:nvSpPr>
        <p:spPr>
          <a:xfrm>
            <a:off x="292359" y="3362214"/>
            <a:ext cx="569167" cy="338554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DE79ADC-6F68-4134-8618-4CBA542A2980}"/>
              </a:ext>
            </a:extLst>
          </p:cNvPr>
          <p:cNvSpPr txBox="1"/>
          <p:nvPr/>
        </p:nvSpPr>
        <p:spPr>
          <a:xfrm>
            <a:off x="262352" y="2786760"/>
            <a:ext cx="3950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속력이 어느 정도여야 이상치라고 할 수 있을까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A7614FF-B9DC-4B44-920C-EFABDA1695B3}"/>
              </a:ext>
            </a:extLst>
          </p:cNvPr>
          <p:cNvSpPr txBox="1"/>
          <p:nvPr/>
        </p:nvSpPr>
        <p:spPr>
          <a:xfrm>
            <a:off x="961526" y="3362214"/>
            <a:ext cx="939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먼저 자전거 속력의 세계 신기록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144km/h = 2400m/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 이상인 데이터를 모두 제거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박스 플롯으로 이상치 처리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0DE390B-D317-4C1B-9486-B6527BE2C26C}"/>
              </a:ext>
            </a:extLst>
          </p:cNvPr>
          <p:cNvSpPr txBox="1"/>
          <p:nvPr/>
        </p:nvSpPr>
        <p:spPr>
          <a:xfrm>
            <a:off x="1560361" y="1356070"/>
            <a:ext cx="4648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 시간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경우 이용하지 않은 것이므로 삭제 </a:t>
            </a:r>
            <a:endParaRPr lang="ko-KR" altLang="en-US" sz="16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28D50261-FAB2-49A2-92E8-613E2B683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"/>
          <a:stretch/>
        </p:blipFill>
        <p:spPr>
          <a:xfrm>
            <a:off x="3124796" y="4305062"/>
            <a:ext cx="5205287" cy="200025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B2A31CA0-BA14-4D6D-838B-2EE4CBB4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30" y="3984034"/>
            <a:ext cx="2722262" cy="264230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465136-BC0A-4A24-904F-58E75DD0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39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F4B193-B164-4A40-982E-1840246EFCDD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AB4654-944A-4AD4-BE04-6B85400E7C74}"/>
              </a:ext>
            </a:extLst>
          </p:cNvPr>
          <p:cNvSpPr txBox="1"/>
          <p:nvPr/>
        </p:nvSpPr>
        <p:spPr>
          <a:xfrm>
            <a:off x="111967" y="175048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이상치 처리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0AE71A4-CB3B-41A9-B1D1-90962CA5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898" y="2357268"/>
            <a:ext cx="3530457" cy="3401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416F2F-B5D2-43AE-91E1-74F43113BAD9}"/>
              </a:ext>
            </a:extLst>
          </p:cNvPr>
          <p:cNvSpPr txBox="1"/>
          <p:nvPr/>
        </p:nvSpPr>
        <p:spPr>
          <a:xfrm>
            <a:off x="803761" y="1219296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울타리와 위 울타리를 구해서 이상치를 제거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8646904-9FCA-4C59-ACC6-93B31B5D1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"/>
          <a:stretch/>
        </p:blipFill>
        <p:spPr>
          <a:xfrm>
            <a:off x="896958" y="1852999"/>
            <a:ext cx="4971661" cy="441007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00597F15-141B-44D9-9A87-BA8AD44609D5}"/>
              </a:ext>
            </a:extLst>
          </p:cNvPr>
          <p:cNvSpPr/>
          <p:nvPr/>
        </p:nvSpPr>
        <p:spPr>
          <a:xfrm>
            <a:off x="6444175" y="3888758"/>
            <a:ext cx="569167" cy="338554"/>
          </a:xfrm>
          <a:prstGeom prst="rightArrow">
            <a:avLst>
              <a:gd name="adj1" fmla="val 50000"/>
              <a:gd name="adj2" fmla="val 66536"/>
            </a:avLst>
          </a:prstGeom>
          <a:solidFill>
            <a:srgbClr val="BCD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03D0502-D351-49F3-B3FF-E8EA193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300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F7FAF8F-86DA-4F68-AB80-49A948B28395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77E7D6-B4DB-4E0F-814F-8F2DB3853A43}"/>
              </a:ext>
            </a:extLst>
          </p:cNvPr>
          <p:cNvSpPr txBox="1"/>
          <p:nvPr/>
        </p:nvSpPr>
        <p:spPr>
          <a:xfrm>
            <a:off x="111967" y="175048"/>
            <a:ext cx="6521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일별 자전거 이용 횟수와 기상 데이터 처리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2C0F7F7-0EBE-4939-B303-A6966176A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"/>
          <a:stretch/>
        </p:blipFill>
        <p:spPr>
          <a:xfrm>
            <a:off x="1988819" y="986811"/>
            <a:ext cx="5949921" cy="2247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9071149-4EFA-4978-8F6E-640D57554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" t="7370" r="-1"/>
          <a:stretch/>
        </p:blipFill>
        <p:spPr>
          <a:xfrm>
            <a:off x="203644" y="4124132"/>
            <a:ext cx="6644659" cy="2452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97E1E80-664D-40CF-ADBF-D531176D35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" r="655" b="884"/>
          <a:stretch/>
        </p:blipFill>
        <p:spPr>
          <a:xfrm>
            <a:off x="7063274" y="3560404"/>
            <a:ext cx="4937740" cy="3102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BA4F2F6-29CA-4316-8123-0AA167D3DB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1" r="6054" b="58536"/>
          <a:stretch/>
        </p:blipFill>
        <p:spPr>
          <a:xfrm>
            <a:off x="172228" y="996279"/>
            <a:ext cx="1639357" cy="17375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125DAB6-CFC2-4647-B474-8410449B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143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631C0B0-76B6-4239-8C3D-00321CFC64D2}"/>
              </a:ext>
            </a:extLst>
          </p:cNvPr>
          <p:cNvSpPr/>
          <p:nvPr/>
        </p:nvSpPr>
        <p:spPr>
          <a:xfrm>
            <a:off x="0" y="0"/>
            <a:ext cx="12192000" cy="811763"/>
          </a:xfrm>
          <a:prstGeom prst="rect">
            <a:avLst/>
          </a:prstGeom>
          <a:solidFill>
            <a:srgbClr val="8CC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7F7E2A-A1B6-44F9-9CDF-0405D3F0E347}"/>
              </a:ext>
            </a:extLst>
          </p:cNvPr>
          <p:cNvSpPr txBox="1"/>
          <p:nvPr/>
        </p:nvSpPr>
        <p:spPr>
          <a:xfrm>
            <a:off x="111967" y="175048"/>
            <a:ext cx="430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데이터셋 전처리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피어슨 상관 분석</a:t>
            </a:r>
            <a:endParaRPr lang="ko-KR" altLang="en-US" sz="20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013F5B7-B519-40CD-8628-22602796A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19"/>
          <a:stretch/>
        </p:blipFill>
        <p:spPr>
          <a:xfrm>
            <a:off x="376660" y="2053381"/>
            <a:ext cx="3773394" cy="33763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979D882-38F1-4D08-9FD4-0BF8EF25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6548" y="1716833"/>
            <a:ext cx="7790594" cy="404948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A7FC77D-7348-4336-BB07-CFFD1927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551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716006E-71B9-4906-A5F5-E0FA99C08177}"/>
              </a:ext>
            </a:extLst>
          </p:cNvPr>
          <p:cNvSpPr/>
          <p:nvPr/>
        </p:nvSpPr>
        <p:spPr>
          <a:xfrm>
            <a:off x="0" y="3974841"/>
            <a:ext cx="12192000" cy="2883158"/>
          </a:xfrm>
          <a:prstGeom prst="rect">
            <a:avLst/>
          </a:prstGeom>
          <a:solidFill>
            <a:srgbClr val="8CC2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3AD3516-6600-47BF-A676-5A08B95C6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82" t="19502" r="6938" b="15845"/>
          <a:stretch/>
        </p:blipFill>
        <p:spPr>
          <a:xfrm>
            <a:off x="111967" y="2584580"/>
            <a:ext cx="2313992" cy="1847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61DF9F-9F8F-4A76-A178-7CA6BE5C5085}"/>
              </a:ext>
            </a:extLst>
          </p:cNvPr>
          <p:cNvSpPr txBox="1"/>
          <p:nvPr/>
        </p:nvSpPr>
        <p:spPr>
          <a:xfrm>
            <a:off x="2425959" y="3354356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횟수와 기상 데이터 분석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F7A0E4B-A605-447C-87B7-41B1FE3E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1A-CD5A-420A-8DA7-27CBE754098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46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556</Words>
  <Application>Microsoft Office PowerPoint</Application>
  <PresentationFormat>사용자 지정</PresentationFormat>
  <Paragraphs>118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ysa</dc:creator>
  <cp:lastModifiedBy>Nahyun Kweon</cp:lastModifiedBy>
  <cp:revision>98</cp:revision>
  <dcterms:created xsi:type="dcterms:W3CDTF">2020-12-13T23:14:54Z</dcterms:created>
  <dcterms:modified xsi:type="dcterms:W3CDTF">2021-10-24T15:42:32Z</dcterms:modified>
</cp:coreProperties>
</file>