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72" r:id="rId3"/>
    <p:sldId id="257" r:id="rId4"/>
    <p:sldId id="267" r:id="rId5"/>
    <p:sldId id="273" r:id="rId6"/>
    <p:sldId id="266" r:id="rId7"/>
    <p:sldId id="258" r:id="rId8"/>
    <p:sldId id="268" r:id="rId9"/>
    <p:sldId id="278" r:id="rId10"/>
    <p:sldId id="260" r:id="rId11"/>
    <p:sldId id="275" r:id="rId12"/>
    <p:sldId id="269" r:id="rId13"/>
    <p:sldId id="281" r:id="rId14"/>
    <p:sldId id="276" r:id="rId15"/>
    <p:sldId id="274" r:id="rId16"/>
    <p:sldId id="277" r:id="rId17"/>
    <p:sldId id="279" r:id="rId18"/>
    <p:sldId id="280" r:id="rId19"/>
    <p:sldId id="270" r:id="rId20"/>
    <p:sldId id="27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C5"/>
    <a:srgbClr val="00CA90"/>
    <a:srgbClr val="CFF8FD"/>
    <a:srgbClr val="F6EEF6"/>
    <a:srgbClr val="002991"/>
    <a:srgbClr val="000000"/>
    <a:srgbClr val="F9F9F9"/>
    <a:srgbClr val="3F59A0"/>
    <a:srgbClr val="123692"/>
    <a:srgbClr val="6F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9653D-B700-46C6-84C5-95CC7FD33021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4B54-BD28-41EC-8223-FDD32709E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37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89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1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47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99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96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1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00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4B54-BD28-41EC-8223-FDD32709EB8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15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CBAB-AAC8-441A-9543-AD48A6427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079F3-FA28-4D6B-A3AB-02D75374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BAE7D7-5B29-4E6C-A957-A16C2893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5A1A9F-2A0E-478A-825E-CB498C87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FD16C-29D6-476E-A785-7D7FEA21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5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4B170-6340-4185-BD6C-3C01AC89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1C44F7-EFA9-4615-B536-8B644D518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73833-C78C-4DDC-9AB0-0514EDA4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F5CA8-2A91-48A0-90C7-BD3B567D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71DD0-1314-4019-B937-002D8B4A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2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1F54AE-CA5A-40AF-90BF-0EF908C06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EB608-FE87-4EAA-A4EF-7FD717EF9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64427-3828-4EF7-9432-DE74229E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D764F-F891-4E11-A9ED-24C69579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5ADED3-48B3-4F61-BBBF-357E4A3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54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A373-D50F-49C5-95D5-AC97652E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-15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E1B7BD-D60F-4FC2-B0D9-621FC0657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FA5B6-7A18-4C54-BE23-81A3149B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2208D-987C-4410-86A8-3E1133F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703B8-02DC-4D30-B9CE-4562E2FB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9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FF561-6220-4D7B-850D-E78527A8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A63F6A-8E8C-4E9E-8921-176CDC8A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91907-1873-46FE-9038-9B7A9AAD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7076D-8A6F-45AF-BD51-689F1291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77579-11B8-4471-9160-60E21A0A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5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09F09-F870-486B-922C-793CF630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9CEE4-2709-4E71-9A2B-811656254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B58679-3131-4E73-A1CC-693A044D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A646E-5CC4-4973-AE6F-D887AD4F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194EB-7639-47EE-AC47-8B3C8A67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A0769-5C69-4834-9DCB-5D480B27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1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F3F5-3E55-4F83-A540-BD6D5C64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650FA-F621-4B52-B1BA-2C862BA73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FC3E5-7B5C-40E6-B54C-5F101C9B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7F6B0-B004-449B-90DF-88955787F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3F64FC-A0AF-44AF-9EAB-53EB60A0B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3AD30B-5892-41BE-B464-AC914461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465E1-FF5C-48D6-AAAE-F5C80C86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1E4F28-72C1-44B7-B451-58D28BE7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0D7BF-9E31-4555-AFC2-33567321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39CE00-48C8-40AE-9251-8FDA1CE9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92B03D-200C-4572-941F-73D6ADC3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93A0D-386A-4391-BA23-CB83220B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57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CF0D63-4737-48FA-BD11-71AFEE51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A3D235-ACB7-4391-9595-70B0D0CA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09E88-02F8-4010-858E-A7F5455C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395BB-5706-440D-80DD-F808DF90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236FE8-09FC-44CD-B405-C28DD01C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C01DC-06AE-46CD-A522-293202BE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978B7-497B-460B-AC11-E8E48C67A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C32DA7-2751-498E-BEBB-DB578AED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23F385-9CDA-440B-B656-DE1B657B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0E48D-D204-42AE-A765-C174E4C7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E71A5C-1658-4A84-B6D4-C5FC14335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B9265B-EDAC-473C-ABCF-E4AD8DB5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DDC3A-7C04-47A4-B11D-5D75C75A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3B077-DC90-4215-BE97-D6E6FCE2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ACC38-D21A-46F7-886A-A635DE6A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6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E7E95E-7A23-4F2A-955F-B6B6C3ED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3BA3C-D2FD-48F0-A1B3-ADD5E2A37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9CB18-F771-4B22-873C-BA14D222F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D4EF-952D-4D23-9E8D-B279402E226E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1535B-9E3B-44CB-BD66-6E1643415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071A3-2E2C-4B08-8E10-72A6F5DA3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C8B62-B4DA-4D3D-AD2C-C4663E4C59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5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1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50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MSA Scoring &amp; Ranking</a:t>
            </a:r>
            <a:br>
              <a:rPr lang="en-US" altLang="zh-CN" spc="-150" dirty="0">
                <a:latin typeface="+mn-lt"/>
              </a:rPr>
            </a:br>
            <a:r>
              <a:rPr kumimoji="0" lang="en-US" altLang="zh-CN" sz="36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等线 Light"/>
                <a:cs typeface="Helvetica Now Text" panose="020B0504030202020204" pitchFamily="34" charset="0"/>
              </a:rPr>
              <a:t>Based on MSA Transformer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lianyh, tengyue &amp; yangxch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9A9DAB6-20C8-EB53-90B4-57247F62516B}"/>
              </a:ext>
            </a:extLst>
          </p:cNvPr>
          <p:cNvGrpSpPr/>
          <p:nvPr/>
        </p:nvGrpSpPr>
        <p:grpSpPr>
          <a:xfrm>
            <a:off x="7045569" y="1356239"/>
            <a:ext cx="4859127" cy="4731172"/>
            <a:chOff x="7057292" y="1344516"/>
            <a:chExt cx="4859127" cy="473117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FFE52E4-1189-EFF0-A850-177D0AB41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057292" y="3772885"/>
              <a:ext cx="4859127" cy="230280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E3CFF10-C257-1C15-44D4-1B360D24E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42"/>
            <a:stretch/>
          </p:blipFill>
          <p:spPr>
            <a:xfrm>
              <a:off x="7130518" y="1344516"/>
              <a:ext cx="4785901" cy="2107700"/>
            </a:xfrm>
            <a:prstGeom prst="rect">
              <a:avLst/>
            </a:prstGeom>
          </p:spPr>
        </p:pic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885180C5-5ADE-5990-D1E2-0F641B029FCD}"/>
                </a:ext>
              </a:extLst>
            </p:cNvPr>
            <p:cNvSpPr txBox="1">
              <a:spLocks/>
            </p:cNvSpPr>
            <p:nvPr/>
          </p:nvSpPr>
          <p:spPr>
            <a:xfrm>
              <a:off x="8062304" y="3452216"/>
              <a:ext cx="3474586" cy="3461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50000"/>
                </a:lnSpc>
                <a:buNone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MLP Scoring Network Result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↑ </a:t>
              </a:r>
              <a:endPara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  <a:p>
              <a:pPr marL="0" indent="0" algn="r">
                <a:lnSpc>
                  <a:spcPct val="50000"/>
                </a:lnSpc>
                <a:buNone/>
              </a:pP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CNN Scoring Network Result 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↓ </a:t>
              </a:r>
            </a:p>
          </p:txBody>
        </p: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79" y="1356241"/>
            <a:ext cx="10682487" cy="524385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MLP </a:t>
            </a:r>
            <a:r>
              <a:rPr lang="en-US" altLang="zh-CN" sz="2600" dirty="0"/>
              <a:t>(extract </a:t>
            </a:r>
            <a:r>
              <a:rPr lang="en-US" altLang="zh-CN" sz="2600" spc="-15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altLang="zh-CN" sz="2600" spc="-150" dirty="0" err="1">
                <a:latin typeface="Fira Code" panose="020B0509050000020004" pitchFamily="49" charset="0"/>
                <a:ea typeface="Fira Code" panose="020B0509050000020004" pitchFamily="49" charset="0"/>
              </a:rPr>
              <a:t>bos</a:t>
            </a:r>
            <a:r>
              <a:rPr lang="en-US" altLang="zh-CN" sz="2600" spc="-15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altLang="zh-CN" sz="2600" spc="-150" dirty="0"/>
              <a:t> </a:t>
            </a:r>
            <a:r>
              <a:rPr lang="en-US" altLang="zh-CN" sz="2600" dirty="0"/>
              <a:t>embedding vector)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0.9579</a:t>
            </a:r>
            <a:r>
              <a:rPr lang="en-US" altLang="zh-CN" dirty="0"/>
              <a:t> test accuracy after </a:t>
            </a:r>
            <a:r>
              <a:rPr lang="en-US" altLang="zh-CN" sz="24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20</a:t>
            </a:r>
            <a:r>
              <a:rPr lang="en-US" altLang="zh-CN" dirty="0"/>
              <a:t> epochs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0.0177</a:t>
            </a:r>
            <a:r>
              <a:rPr lang="en-US" altLang="zh-CN" dirty="0"/>
              <a:t> test MSE after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50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30000"/>
              </a:lnSpc>
            </a:pPr>
            <a:r>
              <a:rPr lang="en-US" altLang="zh-CN" dirty="0"/>
              <a:t>CNN </a:t>
            </a:r>
            <a:r>
              <a:rPr lang="en-US" altLang="zh-CN" sz="2400" dirty="0"/>
              <a:t>(LeNet)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32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0.9789 </a:t>
            </a:r>
            <a:r>
              <a:rPr lang="en-US" altLang="zh-CN" dirty="0"/>
              <a:t>test accuracy after </a:t>
            </a:r>
            <a:r>
              <a:rPr lang="en-US" altLang="zh-CN" sz="24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</a:t>
            </a:r>
            <a:r>
              <a:rPr lang="en-US" altLang="zh-CN" dirty="0"/>
              <a:t> epochs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Reach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0.0131</a:t>
            </a:r>
            <a:r>
              <a:rPr lang="en-US" altLang="zh-CN" dirty="0"/>
              <a:t> test MSE after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35</a:t>
            </a:r>
            <a:r>
              <a:rPr lang="en-US" altLang="zh-CN" dirty="0"/>
              <a:t> epochs</a:t>
            </a:r>
            <a:endParaRPr lang="en-US" altLang="zh-CN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Problem: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Test accuracy drops as test MSE decreases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prstClr val="black"/>
                </a:solidFill>
                <a:latin typeface="Segoe UI Variable Small"/>
                <a:ea typeface="等线"/>
              </a:rPr>
              <a:t>Directly fit each MSA with its score</a:t>
            </a:r>
          </a:p>
          <a:p>
            <a:pPr lvl="1">
              <a:lnSpc>
                <a:spcPct val="130000"/>
              </a:lnSpc>
            </a:pPr>
            <a:r>
              <a:rPr lang="en-US" altLang="zh-CN" b="1" dirty="0">
                <a:solidFill>
                  <a:prstClr val="black"/>
                </a:solidFill>
                <a:latin typeface="Segoe UI Variable Small"/>
                <a:ea typeface="等线"/>
              </a:rPr>
              <a:t>C</a:t>
            </a:r>
            <a:r>
              <a:rPr lang="en-US" altLang="zh-CN" b="1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ompare scores of MSAs with different query sequence is meaningless!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402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Results: Pointwise Scoring Network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247DA07-88A8-BB5B-60FD-C2827C2D6892}"/>
              </a:ext>
            </a:extLst>
          </p:cNvPr>
          <p:cNvCxnSpPr>
            <a:cxnSpLocks/>
          </p:cNvCxnSpPr>
          <p:nvPr/>
        </p:nvCxnSpPr>
        <p:spPr>
          <a:xfrm>
            <a:off x="8172389" y="3658969"/>
            <a:ext cx="0" cy="2352902"/>
          </a:xfrm>
          <a:prstGeom prst="line">
            <a:avLst/>
          </a:prstGeom>
          <a:ln w="19050">
            <a:solidFill>
              <a:srgbClr val="00CA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8988B2-5A7C-CA01-23FC-5467ADC37BE1}"/>
              </a:ext>
            </a:extLst>
          </p:cNvPr>
          <p:cNvCxnSpPr>
            <a:cxnSpLocks/>
          </p:cNvCxnSpPr>
          <p:nvPr/>
        </p:nvCxnSpPr>
        <p:spPr>
          <a:xfrm>
            <a:off x="9149542" y="1261242"/>
            <a:ext cx="0" cy="2352902"/>
          </a:xfrm>
          <a:prstGeom prst="line">
            <a:avLst/>
          </a:prstGeom>
          <a:ln w="19050">
            <a:solidFill>
              <a:srgbClr val="00CA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79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4604894" y="4721257"/>
            <a:ext cx="4025555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7" y="4827755"/>
            <a:ext cx="912599" cy="7159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8" y="4823871"/>
            <a:ext cx="912599" cy="71596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926" y="5628871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072" y="5619348"/>
            <a:ext cx="509525" cy="2142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Google Shape;389;p22">
                <a:extLst>
                  <a:ext uri="{FF2B5EF4-FFF2-40B4-BE49-F238E27FC236}">
                    <a16:creationId xmlns:a16="http://schemas.microsoft.com/office/drawing/2014/main" id="{51A313A4-D3E5-4FBA-415C-6F16D9EB7BC1}"/>
                  </a:ext>
                </a:extLst>
              </p:cNvPr>
              <p:cNvSpPr txBox="1"/>
              <p:nvPr/>
            </p:nvSpPr>
            <p:spPr>
              <a:xfrm>
                <a:off x="4712595" y="4721257"/>
                <a:ext cx="997418" cy="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dirty="0">
                    <a:cs typeface="Helvetica Now Display Med" panose="020B0604030202020204" pitchFamily="34" charset="0"/>
                    <a:sym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cs typeface="Helvetica Now Display Med" panose="020B0604030202020204" pitchFamily="34" charset="0"/>
                        <a:sym typeface="+mn-lt"/>
                      </a:rPr>
                      <m:t>𝑖</m:t>
                    </m:r>
                  </m:oMath>
                </a14:m>
                <a:endParaRPr sz="1200" dirty="0">
                  <a:cs typeface="Helvetica Now Display Med" panose="020B060403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85" name="Google Shape;389;p22">
                <a:extLst>
                  <a:ext uri="{FF2B5EF4-FFF2-40B4-BE49-F238E27FC236}">
                    <a16:creationId xmlns:a16="http://schemas.microsoft.com/office/drawing/2014/main" id="{51A313A4-D3E5-4FBA-415C-6F16D9EB7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95" y="4721257"/>
                <a:ext cx="997418" cy="268400"/>
              </a:xfrm>
              <a:prstGeom prst="rect">
                <a:avLst/>
              </a:prstGeom>
              <a:blipFill>
                <a:blip r:embed="rId7"/>
                <a:stretch>
                  <a:fillRect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9A8F3CA-087F-8498-0124-4996FA197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6794" y="5922670"/>
            <a:ext cx="162739" cy="1723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1A6DCD-F7AA-3309-51ED-025E20A43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57" y="1755797"/>
            <a:ext cx="912599" cy="7159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5F9279C-014B-F73D-5894-B471C604B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121" y="2034621"/>
            <a:ext cx="490476" cy="20476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BCB6743-543B-BFDA-3178-2C80C1F134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7362" y="2050846"/>
            <a:ext cx="162739" cy="17231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0E1165E-4E49-779F-DE5C-0411B234F3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9156" y="5927457"/>
            <a:ext cx="201030" cy="16752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3D53E83-A6B8-0838-6FCF-3F7FE502FF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8174" y="5748008"/>
            <a:ext cx="1560295" cy="485214"/>
          </a:xfrm>
          <a:prstGeom prst="rect">
            <a:avLst/>
          </a:prstGeom>
        </p:spPr>
      </p:pic>
      <p:sp>
        <p:nvSpPr>
          <p:cNvPr id="34" name="Google Shape;377;p22">
            <a:extLst>
              <a:ext uri="{FF2B5EF4-FFF2-40B4-BE49-F238E27FC236}">
                <a16:creationId xmlns:a16="http://schemas.microsoft.com/office/drawing/2014/main" id="{2DFEB0AD-D0A0-BA10-8FF6-FF520CF869FF}"/>
              </a:ext>
            </a:extLst>
          </p:cNvPr>
          <p:cNvSpPr/>
          <p:nvPr/>
        </p:nvSpPr>
        <p:spPr>
          <a:xfrm>
            <a:off x="4604894" y="3322502"/>
            <a:ext cx="6425056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63D00AA-3D10-2C55-2526-1F4193CB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687" y="3429000"/>
            <a:ext cx="912599" cy="71596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EF4F3F1-F65C-8A89-C8A1-FFD76E644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08" y="3425116"/>
            <a:ext cx="912599" cy="715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Google Shape;389;p22">
                <a:extLst>
                  <a:ext uri="{FF2B5EF4-FFF2-40B4-BE49-F238E27FC236}">
                    <a16:creationId xmlns:a16="http://schemas.microsoft.com/office/drawing/2014/main" id="{E45BAD85-AF50-776C-5B24-DF33A92B9D12}"/>
                  </a:ext>
                </a:extLst>
              </p:cNvPr>
              <p:cNvSpPr txBox="1"/>
              <p:nvPr/>
            </p:nvSpPr>
            <p:spPr>
              <a:xfrm>
                <a:off x="4712595" y="3322502"/>
                <a:ext cx="997418" cy="26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200" dirty="0">
                    <a:cs typeface="Helvetica Now Display Med" panose="020B0604030202020204" pitchFamily="34" charset="0"/>
                    <a:sym typeface="+mn-lt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200" b="0" i="1" dirty="0" smtClean="0">
                        <a:latin typeface="Cambria Math" panose="02040503050406030204" pitchFamily="18" charset="0"/>
                        <a:cs typeface="Helvetica Now Display Med" panose="020B0604030202020204" pitchFamily="34" charset="0"/>
                        <a:sym typeface="+mn-lt"/>
                      </a:rPr>
                      <m:t>𝑖</m:t>
                    </m:r>
                  </m:oMath>
                </a14:m>
                <a:endParaRPr sz="1200" dirty="0">
                  <a:cs typeface="Helvetica Now Display Med" panose="020B0604030202020204" pitchFamily="34" charset="0"/>
                  <a:sym typeface="+mn-lt"/>
                </a:endParaRPr>
              </a:p>
            </p:txBody>
          </p:sp>
        </mc:Choice>
        <mc:Fallback xmlns="">
          <p:sp>
            <p:nvSpPr>
              <p:cNvPr id="45" name="Google Shape;389;p22">
                <a:extLst>
                  <a:ext uri="{FF2B5EF4-FFF2-40B4-BE49-F238E27FC236}">
                    <a16:creationId xmlns:a16="http://schemas.microsoft.com/office/drawing/2014/main" id="{E45BAD85-AF50-776C-5B24-DF33A92B9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95" y="3322502"/>
                <a:ext cx="997418" cy="268400"/>
              </a:xfrm>
              <a:prstGeom prst="rect">
                <a:avLst/>
              </a:prstGeom>
              <a:blipFill>
                <a:blip r:embed="rId11"/>
                <a:stretch>
                  <a:fillRect b="-363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图片 50">
            <a:extLst>
              <a:ext uri="{FF2B5EF4-FFF2-40B4-BE49-F238E27FC236}">
                <a16:creationId xmlns:a16="http://schemas.microsoft.com/office/drawing/2014/main" id="{E333BFFC-4EB6-896F-72D2-83305AEC7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961" y="3425116"/>
            <a:ext cx="912599" cy="715963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98ED5A4-C7FD-2117-92FF-DEA769C7D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35" y="3429000"/>
            <a:ext cx="912599" cy="715962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69132A62-B09A-E9A6-29A4-F6C2B4ADECB7}"/>
              </a:ext>
            </a:extLst>
          </p:cNvPr>
          <p:cNvGrpSpPr/>
          <p:nvPr/>
        </p:nvGrpSpPr>
        <p:grpSpPr>
          <a:xfrm>
            <a:off x="905179" y="1833301"/>
            <a:ext cx="3811396" cy="3284650"/>
            <a:chOff x="905179" y="1833301"/>
            <a:chExt cx="3811396" cy="3284650"/>
          </a:xfrm>
        </p:grpSpPr>
        <p:sp>
          <p:nvSpPr>
            <p:cNvPr id="13" name="Google Shape;389;p22">
              <a:extLst>
                <a:ext uri="{FF2B5EF4-FFF2-40B4-BE49-F238E27FC236}">
                  <a16:creationId xmlns:a16="http://schemas.microsoft.com/office/drawing/2014/main" id="{05A35AC1-1215-4A4D-C7DB-C795B0A4E9FE}"/>
                </a:ext>
              </a:extLst>
            </p:cNvPr>
            <p:cNvSpPr txBox="1"/>
            <p:nvPr/>
          </p:nvSpPr>
          <p:spPr>
            <a:xfrm>
              <a:off x="905179" y="3273186"/>
              <a:ext cx="3811396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Group MSAs by query sequence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sp>
          <p:nvSpPr>
            <p:cNvPr id="18" name="Google Shape;389;p22">
              <a:extLst>
                <a:ext uri="{FF2B5EF4-FFF2-40B4-BE49-F238E27FC236}">
                  <a16:creationId xmlns:a16="http://schemas.microsoft.com/office/drawing/2014/main" id="{D9607DC3-22A7-1D37-C550-197F983DFE5A}"/>
                </a:ext>
              </a:extLst>
            </p:cNvPr>
            <p:cNvSpPr txBox="1"/>
            <p:nvPr/>
          </p:nvSpPr>
          <p:spPr>
            <a:xfrm>
              <a:off x="905179" y="1833301"/>
              <a:ext cx="2458685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Pointwise MSA Dataset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sp>
          <p:nvSpPr>
            <p:cNvPr id="29" name="Google Shape;389;p22">
              <a:extLst>
                <a:ext uri="{FF2B5EF4-FFF2-40B4-BE49-F238E27FC236}">
                  <a16:creationId xmlns:a16="http://schemas.microsoft.com/office/drawing/2014/main" id="{8B47D2B9-2A90-0E58-7E4F-A81728FB8EF8}"/>
                </a:ext>
              </a:extLst>
            </p:cNvPr>
            <p:cNvSpPr txBox="1"/>
            <p:nvPr/>
          </p:nvSpPr>
          <p:spPr>
            <a:xfrm>
              <a:off x="905179" y="4721257"/>
              <a:ext cx="3811396" cy="3966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600" dirty="0">
                  <a:cs typeface="Helvetica Now Display Med" panose="020B0604030202020204" pitchFamily="34" charset="0"/>
                  <a:sym typeface="+mn-lt"/>
                </a:rPr>
                <a:t>Paired MSA Dataset</a:t>
              </a:r>
              <a:endParaRPr sz="1600" dirty="0">
                <a:cs typeface="Helvetica Now Display Med" panose="020B0604030202020204" pitchFamily="34" charset="0"/>
                <a:sym typeface="+mn-lt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C4CB450-7D3F-7435-578E-B70AAD7BF2F4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60" y="2649084"/>
              <a:ext cx="0" cy="30518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47C8E4DF-F526-BB7E-3D8D-2D7449EA7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0295" y="4141079"/>
              <a:ext cx="0" cy="305186"/>
            </a:xfrm>
            <a:prstGeom prst="straightConnector1">
              <a:avLst/>
            </a:prstGeom>
            <a:ln w="9525">
              <a:solidFill>
                <a:srgbClr val="0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05421F5-3931-FAD2-B2D9-784659163C3F}"/>
              </a:ext>
            </a:extLst>
          </p:cNvPr>
          <p:cNvGrpSpPr/>
          <p:nvPr/>
        </p:nvGrpSpPr>
        <p:grpSpPr>
          <a:xfrm>
            <a:off x="8070286" y="1779021"/>
            <a:ext cx="2242654" cy="715962"/>
            <a:chOff x="8070286" y="1779021"/>
            <a:chExt cx="2242654" cy="715962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0C4527B-48CB-460C-F899-2B8EA675C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11910" y="2071700"/>
              <a:ext cx="201030" cy="167525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A42AD5C4-7FCD-2275-05A2-834C7D7EA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0286" y="1779021"/>
              <a:ext cx="912599" cy="71596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E262833-A4EA-489C-00AC-F48D3C52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214240" y="2048320"/>
              <a:ext cx="508165" cy="214286"/>
            </a:xfrm>
            <a:prstGeom prst="rect">
              <a:avLst/>
            </a:prstGeom>
          </p:spPr>
        </p:pic>
      </p:grpSp>
      <p:sp>
        <p:nvSpPr>
          <p:cNvPr id="59" name="Google Shape;377;p22">
            <a:extLst>
              <a:ext uri="{FF2B5EF4-FFF2-40B4-BE49-F238E27FC236}">
                <a16:creationId xmlns:a16="http://schemas.microsoft.com/office/drawing/2014/main" id="{6531DB4A-8E81-57EA-9C34-862A92FDFC3F}"/>
              </a:ext>
            </a:extLst>
          </p:cNvPr>
          <p:cNvSpPr/>
          <p:nvPr/>
        </p:nvSpPr>
        <p:spPr>
          <a:xfrm flipH="1">
            <a:off x="7456060" y="1703199"/>
            <a:ext cx="66192" cy="904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0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C72B9F31-BDA3-9302-9326-D03AF4BDE884}"/>
              </a:ext>
            </a:extLst>
          </p:cNvPr>
          <p:cNvGrpSpPr/>
          <p:nvPr/>
        </p:nvGrpSpPr>
        <p:grpSpPr>
          <a:xfrm>
            <a:off x="5354685" y="1616332"/>
            <a:ext cx="5563700" cy="504762"/>
            <a:chOff x="5354685" y="1616332"/>
            <a:chExt cx="5563700" cy="504762"/>
          </a:xfrm>
        </p:grpSpPr>
        <p:sp>
          <p:nvSpPr>
            <p:cNvPr id="46" name="Google Shape;389;p22">
              <a:extLst>
                <a:ext uri="{FF2B5EF4-FFF2-40B4-BE49-F238E27FC236}">
                  <a16:creationId xmlns:a16="http://schemas.microsoft.com/office/drawing/2014/main" id="{034CC498-D721-A913-D6FB-6A60DA548B72}"/>
                </a:ext>
              </a:extLst>
            </p:cNvPr>
            <p:cNvSpPr txBox="1"/>
            <p:nvPr/>
          </p:nvSpPr>
          <p:spPr>
            <a:xfrm>
              <a:off x="5354685" y="1616332"/>
              <a:ext cx="5384341" cy="5047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dirty="0">
                  <a:cs typeface="Helvetica Now Display Med" panose="020B0604030202020204" pitchFamily="34" charset="0"/>
                  <a:sym typeface="+mn-lt"/>
                </a:rPr>
                <a:t>：</a:t>
              </a:r>
              <a:r>
                <a:rPr lang="en-US" altLang="zh-CN" dirty="0">
                  <a:cs typeface="Helvetica Now Display Med" panose="020B0604030202020204" pitchFamily="34" charset="0"/>
                  <a:sym typeface="+mn-lt"/>
                </a:rPr>
                <a:t>possibility that</a:t>
              </a:r>
              <a:r>
                <a:rPr lang="zh-CN" altLang="en-US" dirty="0">
                  <a:cs typeface="Helvetica Now Display Med" panose="020B0604030202020204" pitchFamily="34" charset="0"/>
                  <a:sym typeface="+mn-lt"/>
                </a:rPr>
                <a:t>            </a:t>
              </a:r>
              <a:r>
                <a:rPr lang="en-US" altLang="zh-CN" dirty="0">
                  <a:cs typeface="Helvetica Now Display Med" panose="020B0604030202020204" pitchFamily="34" charset="0"/>
                  <a:sym typeface="+mn-lt"/>
                </a:rPr>
                <a:t>is of higher quality than</a:t>
              </a:r>
              <a:endParaRPr dirty="0">
                <a:cs typeface="Helvetica Now Display Med" panose="020B0604030202020204" pitchFamily="34" charset="0"/>
                <a:sym typeface="+mn-lt"/>
              </a:endParaRPr>
            </a:p>
          </p:txBody>
        </p: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E337AF2F-BFD6-B204-0F03-16740402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4409" y="1751574"/>
              <a:ext cx="625190" cy="261002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4A4766B9-D00A-09A2-D6B1-F25D7244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68913" y="1723001"/>
              <a:ext cx="649472" cy="273142"/>
            </a:xfrm>
            <a:prstGeom prst="rect">
              <a:avLst/>
            </a:prstGeom>
          </p:spPr>
        </p:pic>
      </p:grpSp>
      <p:sp>
        <p:nvSpPr>
          <p:cNvPr id="78" name="Google Shape;389;p22">
            <a:extLst>
              <a:ext uri="{FF2B5EF4-FFF2-40B4-BE49-F238E27FC236}">
                <a16:creationId xmlns:a16="http://schemas.microsoft.com/office/drawing/2014/main" id="{1441AC59-8C61-E968-9A43-341D43746112}"/>
              </a:ext>
            </a:extLst>
          </p:cNvPr>
          <p:cNvSpPr txBox="1"/>
          <p:nvPr/>
        </p:nvSpPr>
        <p:spPr>
          <a:xfrm>
            <a:off x="4903622" y="2629196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Pairwise Binary Cross Entropy loss: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2B29FB45-4000-7B0C-3D60-B09BF8391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29" y="1641897"/>
            <a:ext cx="436871" cy="422062"/>
          </a:xfrm>
          <a:prstGeom prst="rect">
            <a:avLst/>
          </a:prstGeom>
        </p:spPr>
      </p:pic>
      <p:sp>
        <p:nvSpPr>
          <p:cNvPr id="98" name="Google Shape;389;p22">
            <a:extLst>
              <a:ext uri="{FF2B5EF4-FFF2-40B4-BE49-F238E27FC236}">
                <a16:creationId xmlns:a16="http://schemas.microsoft.com/office/drawing/2014/main" id="{407E367F-B6B8-C37C-D6C6-C16FCD154559}"/>
              </a:ext>
            </a:extLst>
          </p:cNvPr>
          <p:cNvSpPr txBox="1"/>
          <p:nvPr/>
        </p:nvSpPr>
        <p:spPr>
          <a:xfrm>
            <a:off x="4903621" y="3940382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Mean Squared Error loss: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102" name="图片 101">
            <a:extLst>
              <a:ext uri="{FF2B5EF4-FFF2-40B4-BE49-F238E27FC236}">
                <a16:creationId xmlns:a16="http://schemas.microsoft.com/office/drawing/2014/main" id="{3E4D5712-DF28-CF62-1756-911B44811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587" y="2036855"/>
            <a:ext cx="4571112" cy="614146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EB8E6C35-CC36-7312-AFDB-97BF8161B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342" y="4404704"/>
            <a:ext cx="4461602" cy="513901"/>
          </a:xfrm>
          <a:prstGeom prst="rect">
            <a:avLst/>
          </a:prstGeom>
        </p:spPr>
      </p:pic>
      <p:sp>
        <p:nvSpPr>
          <p:cNvPr id="105" name="Google Shape;389;p22">
            <a:extLst>
              <a:ext uri="{FF2B5EF4-FFF2-40B4-BE49-F238E27FC236}">
                <a16:creationId xmlns:a16="http://schemas.microsoft.com/office/drawing/2014/main" id="{912937D6-ACBE-57AB-BD36-200F4C5A29C7}"/>
              </a:ext>
            </a:extLst>
          </p:cNvPr>
          <p:cNvSpPr txBox="1"/>
          <p:nvPr/>
        </p:nvSpPr>
        <p:spPr>
          <a:xfrm>
            <a:off x="4903621" y="5014269"/>
            <a:ext cx="5384341" cy="50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cs typeface="Helvetica Now Display Med" panose="020B0604030202020204" pitchFamily="34" charset="0"/>
                <a:sym typeface="+mn-lt"/>
              </a:rPr>
              <a:t>Weighted total loss for back propagation:</a:t>
            </a:r>
            <a:endParaRPr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107" name="图片 106">
            <a:extLst>
              <a:ext uri="{FF2B5EF4-FFF2-40B4-BE49-F238E27FC236}">
                <a16:creationId xmlns:a16="http://schemas.microsoft.com/office/drawing/2014/main" id="{E329A9F7-B03B-A61B-04F1-5C1F4C75C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5504" y="5487730"/>
            <a:ext cx="2575305" cy="471873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4EA4E3-3F45-83CD-A3B3-8CE34F4F3E45}"/>
              </a:ext>
            </a:extLst>
          </p:cNvPr>
          <p:cNvCxnSpPr>
            <a:cxnSpLocks/>
          </p:cNvCxnSpPr>
          <p:nvPr/>
        </p:nvCxnSpPr>
        <p:spPr>
          <a:xfrm flipV="1">
            <a:off x="2553735" y="180537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C34181-6860-08B0-844A-F2098E54709B}"/>
              </a:ext>
            </a:extLst>
          </p:cNvPr>
          <p:cNvCxnSpPr>
            <a:cxnSpLocks/>
          </p:cNvCxnSpPr>
          <p:nvPr/>
        </p:nvCxnSpPr>
        <p:spPr>
          <a:xfrm flipV="1">
            <a:off x="3728485" y="180249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714545" y="5314462"/>
            <a:ext cx="3565642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337" y="5420960"/>
            <a:ext cx="912599" cy="71596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E595B4-D97A-363F-8D61-4B3BA0DC61C7}"/>
              </a:ext>
            </a:extLst>
          </p:cNvPr>
          <p:cNvGrpSpPr/>
          <p:nvPr/>
        </p:nvGrpSpPr>
        <p:grpSpPr>
          <a:xfrm>
            <a:off x="1953991" y="2046813"/>
            <a:ext cx="2326197" cy="869873"/>
            <a:chOff x="1685679" y="2037765"/>
            <a:chExt cx="2326197" cy="898324"/>
          </a:xfrm>
        </p:grpSpPr>
        <p:sp>
          <p:nvSpPr>
            <p:cNvPr id="7" name="Google Shape;377;p22">
              <a:extLst>
                <a:ext uri="{FF2B5EF4-FFF2-40B4-BE49-F238E27FC236}">
                  <a16:creationId xmlns:a16="http://schemas.microsoft.com/office/drawing/2014/main" id="{34BE660A-F127-F43F-F92D-06301AD2C803}"/>
                </a:ext>
              </a:extLst>
            </p:cNvPr>
            <p:cNvSpPr/>
            <p:nvPr/>
          </p:nvSpPr>
          <p:spPr>
            <a:xfrm>
              <a:off x="1685679" y="2037765"/>
              <a:ext cx="2326197" cy="898324"/>
            </a:xfrm>
            <a:prstGeom prst="rect">
              <a:avLst/>
            </a:prstGeom>
            <a:solidFill>
              <a:srgbClr val="CFF8FD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Google Shape;389;p22">
              <a:extLst>
                <a:ext uri="{FF2B5EF4-FFF2-40B4-BE49-F238E27FC236}">
                  <a16:creationId xmlns:a16="http://schemas.microsoft.com/office/drawing/2014/main" id="{74392E10-8B78-CD71-3D81-BC94ECE287DA}"/>
                </a:ext>
              </a:extLst>
            </p:cNvPr>
            <p:cNvSpPr txBox="1"/>
            <p:nvPr/>
          </p:nvSpPr>
          <p:spPr>
            <a:xfrm>
              <a:off x="1819446" y="214142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Score Regression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N</a:t>
              </a:r>
              <a:r>
                <a:rPr lang="en-US" altLang="zh-CN" sz="1400" dirty="0">
                  <a:solidFill>
                    <a:srgbClr val="002991"/>
                  </a:solidFill>
                  <a:cs typeface="+mn-ea"/>
                  <a:sym typeface="+mn-lt"/>
                </a:rPr>
                <a:t>etwork (MLP/CNN)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58" y="5417076"/>
            <a:ext cx="912599" cy="7159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FFF2B4-BDD9-34C6-686D-70EE2CBEA8EF}"/>
              </a:ext>
            </a:extLst>
          </p:cNvPr>
          <p:cNvGrpSpPr/>
          <p:nvPr/>
        </p:nvGrpSpPr>
        <p:grpSpPr>
          <a:xfrm>
            <a:off x="1953990" y="4260585"/>
            <a:ext cx="2326197" cy="898324"/>
            <a:chOff x="1685678" y="4196863"/>
            <a:chExt cx="2326197" cy="898324"/>
          </a:xfrm>
        </p:grpSpPr>
        <p:sp>
          <p:nvSpPr>
            <p:cNvPr id="15" name="Google Shape;377;p22">
              <a:extLst>
                <a:ext uri="{FF2B5EF4-FFF2-40B4-BE49-F238E27FC236}">
                  <a16:creationId xmlns:a16="http://schemas.microsoft.com/office/drawing/2014/main" id="{24107AE0-77B9-271B-BB97-D99D6DEB8F9C}"/>
                </a:ext>
              </a:extLst>
            </p:cNvPr>
            <p:cNvSpPr/>
            <p:nvPr/>
          </p:nvSpPr>
          <p:spPr>
            <a:xfrm>
              <a:off x="1685678" y="4196863"/>
              <a:ext cx="2326197" cy="898324"/>
            </a:xfrm>
            <a:prstGeom prst="rect">
              <a:avLst/>
            </a:prstGeom>
            <a:solidFill>
              <a:srgbClr val="F6EEF6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Google Shape;389;p22">
              <a:extLst>
                <a:ext uri="{FF2B5EF4-FFF2-40B4-BE49-F238E27FC236}">
                  <a16:creationId xmlns:a16="http://schemas.microsoft.com/office/drawing/2014/main" id="{2DEEEC5C-D4D4-B17B-072C-A61700B3421A}"/>
                </a:ext>
              </a:extLst>
            </p:cNvPr>
            <p:cNvSpPr txBox="1"/>
            <p:nvPr/>
          </p:nvSpPr>
          <p:spPr>
            <a:xfrm>
              <a:off x="1827562" y="434253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MSA 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Encoder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8F720C-1C2B-9632-B4D5-F51B8AD8729C}"/>
              </a:ext>
            </a:extLst>
          </p:cNvPr>
          <p:cNvGrpSpPr/>
          <p:nvPr/>
        </p:nvGrpSpPr>
        <p:grpSpPr>
          <a:xfrm>
            <a:off x="2087758" y="3124705"/>
            <a:ext cx="969704" cy="939274"/>
            <a:chOff x="1819446" y="3073638"/>
            <a:chExt cx="969704" cy="9392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A60E8E-77F1-217B-E864-3854C47A7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9225"/>
            <a:stretch/>
          </p:blipFill>
          <p:spPr>
            <a:xfrm>
              <a:off x="1819446" y="3073638"/>
              <a:ext cx="969704" cy="939274"/>
            </a:xfrm>
            <a:prstGeom prst="rect">
              <a:avLst/>
            </a:prstGeom>
          </p:spPr>
        </p:pic>
        <p:sp>
          <p:nvSpPr>
            <p:cNvPr id="20" name="Google Shape;389;p22">
              <a:extLst>
                <a:ext uri="{FF2B5EF4-FFF2-40B4-BE49-F238E27FC236}">
                  <a16:creationId xmlns:a16="http://schemas.microsoft.com/office/drawing/2014/main" id="{16D7F548-D774-95E6-EA97-608890BFBEF8}"/>
                </a:ext>
              </a:extLst>
            </p:cNvPr>
            <p:cNvSpPr txBox="1"/>
            <p:nvPr/>
          </p:nvSpPr>
          <p:spPr>
            <a:xfrm>
              <a:off x="1884206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1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9FA295-666D-E05C-7441-9F7E92267B23}"/>
              </a:ext>
            </a:extLst>
          </p:cNvPr>
          <p:cNvGrpSpPr/>
          <p:nvPr/>
        </p:nvGrpSpPr>
        <p:grpSpPr>
          <a:xfrm>
            <a:off x="3273687" y="3126299"/>
            <a:ext cx="969704" cy="939274"/>
            <a:chOff x="2973625" y="3075232"/>
            <a:chExt cx="969704" cy="9392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E67659-6978-58CA-D695-A0BF60F5E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9225"/>
            <a:stretch/>
          </p:blipFill>
          <p:spPr>
            <a:xfrm>
              <a:off x="2973625" y="3075232"/>
              <a:ext cx="969704" cy="939274"/>
            </a:xfrm>
            <a:prstGeom prst="rect">
              <a:avLst/>
            </a:prstGeom>
          </p:spPr>
        </p:pic>
        <p:sp>
          <p:nvSpPr>
            <p:cNvPr id="21" name="Google Shape;389;p22">
              <a:extLst>
                <a:ext uri="{FF2B5EF4-FFF2-40B4-BE49-F238E27FC236}">
                  <a16:creationId xmlns:a16="http://schemas.microsoft.com/office/drawing/2014/main" id="{61067136-897E-60F6-ACA7-E0DECE93F5BC}"/>
                </a:ext>
              </a:extLst>
            </p:cNvPr>
            <p:cNvSpPr txBox="1"/>
            <p:nvPr/>
          </p:nvSpPr>
          <p:spPr>
            <a:xfrm>
              <a:off x="3027475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2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30472D-A265-4874-396C-55ABB5063B3A}"/>
              </a:ext>
            </a:extLst>
          </p:cNvPr>
          <p:cNvCxnSpPr>
            <a:cxnSpLocks/>
          </p:cNvCxnSpPr>
          <p:nvPr/>
        </p:nvCxnSpPr>
        <p:spPr>
          <a:xfrm flipV="1">
            <a:off x="2553735" y="515890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A55CB8-48FC-D2BA-1DC4-D935830EF5C9}"/>
              </a:ext>
            </a:extLst>
          </p:cNvPr>
          <p:cNvCxnSpPr>
            <a:cxnSpLocks/>
          </p:cNvCxnSpPr>
          <p:nvPr/>
        </p:nvCxnSpPr>
        <p:spPr>
          <a:xfrm flipV="1">
            <a:off x="3728485" y="515890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05C35A-733F-D508-BEAA-2BC94F16F30D}"/>
              </a:ext>
            </a:extLst>
          </p:cNvPr>
          <p:cNvCxnSpPr>
            <a:cxnSpLocks/>
          </p:cNvCxnSpPr>
          <p:nvPr/>
        </p:nvCxnSpPr>
        <p:spPr>
          <a:xfrm flipV="1">
            <a:off x="2553735" y="4051453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98257D-6CBB-A5BF-6CA9-2FA10FDBD0FC}"/>
              </a:ext>
            </a:extLst>
          </p:cNvPr>
          <p:cNvCxnSpPr>
            <a:cxnSpLocks/>
          </p:cNvCxnSpPr>
          <p:nvPr/>
        </p:nvCxnSpPr>
        <p:spPr>
          <a:xfrm flipV="1">
            <a:off x="3728485" y="404221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434A00-84B8-5E54-3F9B-6633F8F5C7A6}"/>
              </a:ext>
            </a:extLst>
          </p:cNvPr>
          <p:cNvCxnSpPr>
            <a:cxnSpLocks/>
          </p:cNvCxnSpPr>
          <p:nvPr/>
        </p:nvCxnSpPr>
        <p:spPr>
          <a:xfrm flipV="1">
            <a:off x="2553735" y="289324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7A7DE1A-4EAC-D073-6324-3F377A4F2ADF}"/>
              </a:ext>
            </a:extLst>
          </p:cNvPr>
          <p:cNvCxnSpPr>
            <a:cxnSpLocks/>
          </p:cNvCxnSpPr>
          <p:nvPr/>
        </p:nvCxnSpPr>
        <p:spPr>
          <a:xfrm flipV="1">
            <a:off x="3728485" y="288401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576" y="6222076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722" y="6212553"/>
            <a:ext cx="509525" cy="214286"/>
          </a:xfrm>
          <a:prstGeom prst="rect">
            <a:avLst/>
          </a:prstGeom>
        </p:spPr>
      </p:pic>
      <p:sp>
        <p:nvSpPr>
          <p:cNvPr id="85" name="Google Shape;389;p22">
            <a:extLst>
              <a:ext uri="{FF2B5EF4-FFF2-40B4-BE49-F238E27FC236}">
                <a16:creationId xmlns:a16="http://schemas.microsoft.com/office/drawing/2014/main" id="{51A313A4-D3E5-4FBA-415C-6F16D9EB7BC1}"/>
              </a:ext>
            </a:extLst>
          </p:cNvPr>
          <p:cNvSpPr txBox="1"/>
          <p:nvPr/>
        </p:nvSpPr>
        <p:spPr>
          <a:xfrm>
            <a:off x="822245" y="5314462"/>
            <a:ext cx="997418" cy="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cs typeface="Helvetica Now Display Med" panose="020B0604030202020204" pitchFamily="34" charset="0"/>
                <a:sym typeface="+mn-lt"/>
              </a:rPr>
              <a:t>same </a:t>
            </a:r>
            <a:r>
              <a:rPr lang="en-US" altLang="zh-CN" sz="1200" dirty="0">
                <a:cs typeface="Helvetica Now Display Med" panose="020B0604030202020204" pitchFamily="34" charset="0"/>
                <a:sym typeface="+mn-lt"/>
              </a:rPr>
              <a:t>query</a:t>
            </a:r>
            <a:endParaRPr sz="1200"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E423F4C0-4E5B-A828-40CE-77C18A46BA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1370" y="1509308"/>
            <a:ext cx="260930" cy="281529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7503F16C-37AB-1BC3-7095-056E68C1C26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8896" y="1504547"/>
            <a:ext cx="267797" cy="302130"/>
          </a:xfrm>
          <a:prstGeom prst="rect">
            <a:avLst/>
          </a:prstGeom>
        </p:spPr>
      </p:pic>
      <p:sp>
        <p:nvSpPr>
          <p:cNvPr id="108" name="Google Shape;389;p22">
            <a:extLst>
              <a:ext uri="{FF2B5EF4-FFF2-40B4-BE49-F238E27FC236}">
                <a16:creationId xmlns:a16="http://schemas.microsoft.com/office/drawing/2014/main" id="{B50ACE60-65CB-DCD7-B77D-77CD738D1E2E}"/>
              </a:ext>
            </a:extLst>
          </p:cNvPr>
          <p:cNvSpPr txBox="1"/>
          <p:nvPr/>
        </p:nvSpPr>
        <p:spPr>
          <a:xfrm>
            <a:off x="96569" y="3386090"/>
            <a:ext cx="1613340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Siamese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sharing weights</a:t>
            </a:r>
            <a:endParaRPr sz="1200" dirty="0">
              <a:solidFill>
                <a:srgbClr val="002991"/>
              </a:solidFill>
              <a:cs typeface="Helvetica Now Display Med" panose="020B0604030202020204" pitchFamily="34" charset="0"/>
              <a:sym typeface="+mn-lt"/>
            </a:endParaRP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EFB48F66-1FDB-2ABA-E293-A61628847347}"/>
              </a:ext>
            </a:extLst>
          </p:cNvPr>
          <p:cNvSpPr/>
          <p:nvPr/>
        </p:nvSpPr>
        <p:spPr>
          <a:xfrm>
            <a:off x="1589481" y="2110199"/>
            <a:ext cx="240856" cy="3025885"/>
          </a:xfrm>
          <a:prstGeom prst="leftBrace">
            <a:avLst/>
          </a:prstGeom>
          <a:ln>
            <a:solidFill>
              <a:srgbClr val="00299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991"/>
              </a:solidFill>
            </a:endParaRPr>
          </a:p>
        </p:txBody>
      </p:sp>
      <p:sp>
        <p:nvSpPr>
          <p:cNvPr id="112" name="内容占位符 2">
            <a:extLst>
              <a:ext uri="{FF2B5EF4-FFF2-40B4-BE49-F238E27FC236}">
                <a16:creationId xmlns:a16="http://schemas.microsoft.com/office/drawing/2014/main" id="{0F57B1CA-F5CB-9669-FC6E-2A20674BE350}"/>
              </a:ext>
            </a:extLst>
          </p:cNvPr>
          <p:cNvSpPr txBox="1">
            <a:spLocks/>
          </p:cNvSpPr>
          <p:nvPr/>
        </p:nvSpPr>
        <p:spPr>
          <a:xfrm>
            <a:off x="4815313" y="6242737"/>
            <a:ext cx="6490898" cy="204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[1] Burges C . From RankNet to LambdaRank to LambdaMART: An Overview[J]. learning, 2010.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76B0A26-9499-42FF-BF83-613746019DDD}"/>
              </a:ext>
            </a:extLst>
          </p:cNvPr>
          <p:cNvSpPr txBox="1"/>
          <p:nvPr/>
        </p:nvSpPr>
        <p:spPr>
          <a:xfrm>
            <a:off x="10557944" y="206437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[1] </a:t>
            </a:r>
            <a:endParaRPr lang="zh-CN" altLang="en-US" sz="11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01C722DE-FAE2-31F2-64EF-3D910F632B56}"/>
              </a:ext>
            </a:extLst>
          </p:cNvPr>
          <p:cNvGrpSpPr/>
          <p:nvPr/>
        </p:nvGrpSpPr>
        <p:grpSpPr>
          <a:xfrm>
            <a:off x="5214052" y="3001154"/>
            <a:ext cx="6092159" cy="1125947"/>
            <a:chOff x="5214052" y="3001154"/>
            <a:chExt cx="6092159" cy="1125947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5C742B75-1EF6-3BBA-90ED-A2B9D857F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14052" y="3001154"/>
              <a:ext cx="6092159" cy="612316"/>
            </a:xfrm>
            <a:prstGeom prst="rect">
              <a:avLst/>
            </a:prstGeom>
          </p:spPr>
        </p:pic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D4038F20-5F05-3B29-F455-9F97E753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04516" y="3641887"/>
              <a:ext cx="1560295" cy="485214"/>
            </a:xfrm>
            <a:prstGeom prst="rect">
              <a:avLst/>
            </a:prstGeom>
          </p:spPr>
        </p:pic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id="{37381992-3A2C-C85F-6879-F5FA9E78B8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60131" y="4530600"/>
            <a:ext cx="254506" cy="269477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1328580-26EA-9024-9F30-04C6E5BF776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13308" y="4532321"/>
            <a:ext cx="330443" cy="2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60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Siamese Framework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64EA4E3-3F45-83CD-A3B3-8CE34F4F3E45}"/>
              </a:ext>
            </a:extLst>
          </p:cNvPr>
          <p:cNvCxnSpPr>
            <a:cxnSpLocks/>
          </p:cNvCxnSpPr>
          <p:nvPr/>
        </p:nvCxnSpPr>
        <p:spPr>
          <a:xfrm flipV="1">
            <a:off x="3149350" y="169068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0C34181-6860-08B0-844A-F2098E54709B}"/>
              </a:ext>
            </a:extLst>
          </p:cNvPr>
          <p:cNvCxnSpPr>
            <a:cxnSpLocks/>
          </p:cNvCxnSpPr>
          <p:nvPr/>
        </p:nvCxnSpPr>
        <p:spPr>
          <a:xfrm flipV="1">
            <a:off x="4324100" y="168780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Google Shape;377;p22">
            <a:extLst>
              <a:ext uri="{FF2B5EF4-FFF2-40B4-BE49-F238E27FC236}">
                <a16:creationId xmlns:a16="http://schemas.microsoft.com/office/drawing/2014/main" id="{6F467F13-0AB5-957A-15E3-DE36346E5326}"/>
              </a:ext>
            </a:extLst>
          </p:cNvPr>
          <p:cNvSpPr/>
          <p:nvPr/>
        </p:nvSpPr>
        <p:spPr>
          <a:xfrm>
            <a:off x="1310160" y="5199772"/>
            <a:ext cx="3565642" cy="396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254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69B8D-0EE5-1CD9-F33B-49F4A602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2" y="5306270"/>
            <a:ext cx="912599" cy="715962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E595B4-D97A-363F-8D61-4B3BA0DC61C7}"/>
              </a:ext>
            </a:extLst>
          </p:cNvPr>
          <p:cNvGrpSpPr/>
          <p:nvPr/>
        </p:nvGrpSpPr>
        <p:grpSpPr>
          <a:xfrm>
            <a:off x="2549606" y="1932123"/>
            <a:ext cx="2326197" cy="869873"/>
            <a:chOff x="1685679" y="2037765"/>
            <a:chExt cx="2326197" cy="898324"/>
          </a:xfrm>
        </p:grpSpPr>
        <p:sp>
          <p:nvSpPr>
            <p:cNvPr id="7" name="Google Shape;377;p22">
              <a:extLst>
                <a:ext uri="{FF2B5EF4-FFF2-40B4-BE49-F238E27FC236}">
                  <a16:creationId xmlns:a16="http://schemas.microsoft.com/office/drawing/2014/main" id="{34BE660A-F127-F43F-F92D-06301AD2C803}"/>
                </a:ext>
              </a:extLst>
            </p:cNvPr>
            <p:cNvSpPr/>
            <p:nvPr/>
          </p:nvSpPr>
          <p:spPr>
            <a:xfrm>
              <a:off x="1685679" y="2037765"/>
              <a:ext cx="2326197" cy="898324"/>
            </a:xfrm>
            <a:prstGeom prst="rect">
              <a:avLst/>
            </a:prstGeom>
            <a:solidFill>
              <a:srgbClr val="CFF8FD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Google Shape;389;p22">
              <a:extLst>
                <a:ext uri="{FF2B5EF4-FFF2-40B4-BE49-F238E27FC236}">
                  <a16:creationId xmlns:a16="http://schemas.microsoft.com/office/drawing/2014/main" id="{74392E10-8B78-CD71-3D81-BC94ECE287DA}"/>
                </a:ext>
              </a:extLst>
            </p:cNvPr>
            <p:cNvSpPr txBox="1"/>
            <p:nvPr/>
          </p:nvSpPr>
          <p:spPr>
            <a:xfrm>
              <a:off x="1819446" y="214142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Score Regression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N</a:t>
              </a:r>
              <a:r>
                <a:rPr lang="en-US" altLang="zh-CN" sz="1400" dirty="0">
                  <a:solidFill>
                    <a:srgbClr val="002991"/>
                  </a:solidFill>
                  <a:cs typeface="+mn-ea"/>
                  <a:sym typeface="+mn-lt"/>
                </a:rPr>
                <a:t>etwork (MLP/CNN)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231FF10-18C2-12D9-FC1F-DFDFE2329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73" y="5302386"/>
            <a:ext cx="912599" cy="71596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7FFF2B4-BDD9-34C6-686D-70EE2CBEA8EF}"/>
              </a:ext>
            </a:extLst>
          </p:cNvPr>
          <p:cNvGrpSpPr/>
          <p:nvPr/>
        </p:nvGrpSpPr>
        <p:grpSpPr>
          <a:xfrm>
            <a:off x="2549605" y="4145895"/>
            <a:ext cx="2326197" cy="898324"/>
            <a:chOff x="1685678" y="4196863"/>
            <a:chExt cx="2326197" cy="898324"/>
          </a:xfrm>
        </p:grpSpPr>
        <p:sp>
          <p:nvSpPr>
            <p:cNvPr id="15" name="Google Shape;377;p22">
              <a:extLst>
                <a:ext uri="{FF2B5EF4-FFF2-40B4-BE49-F238E27FC236}">
                  <a16:creationId xmlns:a16="http://schemas.microsoft.com/office/drawing/2014/main" id="{24107AE0-77B9-271B-BB97-D99D6DEB8F9C}"/>
                </a:ext>
              </a:extLst>
            </p:cNvPr>
            <p:cNvSpPr/>
            <p:nvPr/>
          </p:nvSpPr>
          <p:spPr>
            <a:xfrm>
              <a:off x="1685678" y="4196863"/>
              <a:ext cx="2326197" cy="898324"/>
            </a:xfrm>
            <a:prstGeom prst="rect">
              <a:avLst/>
            </a:prstGeom>
            <a:solidFill>
              <a:srgbClr val="F6EEF6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Google Shape;389;p22">
              <a:extLst>
                <a:ext uri="{FF2B5EF4-FFF2-40B4-BE49-F238E27FC236}">
                  <a16:creationId xmlns:a16="http://schemas.microsoft.com/office/drawing/2014/main" id="{2DEEEC5C-D4D4-B17B-072C-A61700B3421A}"/>
                </a:ext>
              </a:extLst>
            </p:cNvPr>
            <p:cNvSpPr txBox="1"/>
            <p:nvPr/>
          </p:nvSpPr>
          <p:spPr>
            <a:xfrm>
              <a:off x="1827562" y="434253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MSA 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Encoder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48F720C-1C2B-9632-B4D5-F51B8AD8729C}"/>
              </a:ext>
            </a:extLst>
          </p:cNvPr>
          <p:cNvGrpSpPr/>
          <p:nvPr/>
        </p:nvGrpSpPr>
        <p:grpSpPr>
          <a:xfrm>
            <a:off x="2683373" y="3010015"/>
            <a:ext cx="969704" cy="939274"/>
            <a:chOff x="1819446" y="3073638"/>
            <a:chExt cx="969704" cy="93927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A60E8E-77F1-217B-E864-3854C47A7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25"/>
            <a:stretch/>
          </p:blipFill>
          <p:spPr>
            <a:xfrm>
              <a:off x="1819446" y="3073638"/>
              <a:ext cx="969704" cy="939274"/>
            </a:xfrm>
            <a:prstGeom prst="rect">
              <a:avLst/>
            </a:prstGeom>
          </p:spPr>
        </p:pic>
        <p:sp>
          <p:nvSpPr>
            <p:cNvPr id="20" name="Google Shape;389;p22">
              <a:extLst>
                <a:ext uri="{FF2B5EF4-FFF2-40B4-BE49-F238E27FC236}">
                  <a16:creationId xmlns:a16="http://schemas.microsoft.com/office/drawing/2014/main" id="{16D7F548-D774-95E6-EA97-608890BFBEF8}"/>
                </a:ext>
              </a:extLst>
            </p:cNvPr>
            <p:cNvSpPr txBox="1"/>
            <p:nvPr/>
          </p:nvSpPr>
          <p:spPr>
            <a:xfrm>
              <a:off x="1884206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1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F9FA295-666D-E05C-7441-9F7E92267B23}"/>
              </a:ext>
            </a:extLst>
          </p:cNvPr>
          <p:cNvGrpSpPr/>
          <p:nvPr/>
        </p:nvGrpSpPr>
        <p:grpSpPr>
          <a:xfrm>
            <a:off x="3869302" y="3011609"/>
            <a:ext cx="969704" cy="939274"/>
            <a:chOff x="2973625" y="3075232"/>
            <a:chExt cx="969704" cy="93927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3E67659-6978-58CA-D695-A0BF60F5E5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25"/>
            <a:stretch/>
          </p:blipFill>
          <p:spPr>
            <a:xfrm>
              <a:off x="2973625" y="3075232"/>
              <a:ext cx="969704" cy="939274"/>
            </a:xfrm>
            <a:prstGeom prst="rect">
              <a:avLst/>
            </a:prstGeom>
          </p:spPr>
        </p:pic>
        <p:sp>
          <p:nvSpPr>
            <p:cNvPr id="21" name="Google Shape;389;p22">
              <a:extLst>
                <a:ext uri="{FF2B5EF4-FFF2-40B4-BE49-F238E27FC236}">
                  <a16:creationId xmlns:a16="http://schemas.microsoft.com/office/drawing/2014/main" id="{61067136-897E-60F6-ACA7-E0DECE93F5BC}"/>
                </a:ext>
              </a:extLst>
            </p:cNvPr>
            <p:cNvSpPr txBox="1"/>
            <p:nvPr/>
          </p:nvSpPr>
          <p:spPr>
            <a:xfrm>
              <a:off x="3027475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2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E30472D-A265-4874-396C-55ABB5063B3A}"/>
              </a:ext>
            </a:extLst>
          </p:cNvPr>
          <p:cNvCxnSpPr>
            <a:cxnSpLocks/>
          </p:cNvCxnSpPr>
          <p:nvPr/>
        </p:nvCxnSpPr>
        <p:spPr>
          <a:xfrm flipV="1">
            <a:off x="3149350" y="504421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A55CB8-48FC-D2BA-1DC4-D935830EF5C9}"/>
              </a:ext>
            </a:extLst>
          </p:cNvPr>
          <p:cNvCxnSpPr>
            <a:cxnSpLocks/>
          </p:cNvCxnSpPr>
          <p:nvPr/>
        </p:nvCxnSpPr>
        <p:spPr>
          <a:xfrm flipV="1">
            <a:off x="4324100" y="5044219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05C35A-733F-D508-BEAA-2BC94F16F30D}"/>
              </a:ext>
            </a:extLst>
          </p:cNvPr>
          <p:cNvCxnSpPr>
            <a:cxnSpLocks/>
          </p:cNvCxnSpPr>
          <p:nvPr/>
        </p:nvCxnSpPr>
        <p:spPr>
          <a:xfrm flipV="1">
            <a:off x="3149350" y="3936763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898257D-6CBB-A5BF-6CA9-2FA10FDBD0FC}"/>
              </a:ext>
            </a:extLst>
          </p:cNvPr>
          <p:cNvCxnSpPr>
            <a:cxnSpLocks/>
          </p:cNvCxnSpPr>
          <p:nvPr/>
        </p:nvCxnSpPr>
        <p:spPr>
          <a:xfrm flipV="1">
            <a:off x="4324100" y="392752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8434A00-84B8-5E54-3F9B-6633F8F5C7A6}"/>
              </a:ext>
            </a:extLst>
          </p:cNvPr>
          <p:cNvCxnSpPr>
            <a:cxnSpLocks/>
          </p:cNvCxnSpPr>
          <p:nvPr/>
        </p:nvCxnSpPr>
        <p:spPr>
          <a:xfrm flipV="1">
            <a:off x="3149350" y="277855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7A7DE1A-4EAC-D073-6324-3F377A4F2ADF}"/>
              </a:ext>
            </a:extLst>
          </p:cNvPr>
          <p:cNvCxnSpPr>
            <a:cxnSpLocks/>
          </p:cNvCxnSpPr>
          <p:nvPr/>
        </p:nvCxnSpPr>
        <p:spPr>
          <a:xfrm flipV="1">
            <a:off x="4324100" y="276932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图片 57">
            <a:extLst>
              <a:ext uri="{FF2B5EF4-FFF2-40B4-BE49-F238E27FC236}">
                <a16:creationId xmlns:a16="http://schemas.microsoft.com/office/drawing/2014/main" id="{F8C03205-46AA-2A41-D732-BFC918BA7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8191" y="6107386"/>
            <a:ext cx="490476" cy="20476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917CD74-419C-8408-1092-DC5DD0FD2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337" y="6097863"/>
            <a:ext cx="509525" cy="214286"/>
          </a:xfrm>
          <a:prstGeom prst="rect">
            <a:avLst/>
          </a:prstGeom>
        </p:spPr>
      </p:pic>
      <p:sp>
        <p:nvSpPr>
          <p:cNvPr id="85" name="Google Shape;389;p22">
            <a:extLst>
              <a:ext uri="{FF2B5EF4-FFF2-40B4-BE49-F238E27FC236}">
                <a16:creationId xmlns:a16="http://schemas.microsoft.com/office/drawing/2014/main" id="{51A313A4-D3E5-4FBA-415C-6F16D9EB7BC1}"/>
              </a:ext>
            </a:extLst>
          </p:cNvPr>
          <p:cNvSpPr txBox="1"/>
          <p:nvPr/>
        </p:nvSpPr>
        <p:spPr>
          <a:xfrm>
            <a:off x="1417860" y="5199772"/>
            <a:ext cx="997418" cy="2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cs typeface="Helvetica Now Display Med" panose="020B0604030202020204" pitchFamily="34" charset="0"/>
                <a:sym typeface="+mn-lt"/>
              </a:rPr>
              <a:t>same </a:t>
            </a:r>
            <a:r>
              <a:rPr lang="en-US" altLang="zh-CN" sz="1200" dirty="0">
                <a:cs typeface="Helvetica Now Display Med" panose="020B0604030202020204" pitchFamily="34" charset="0"/>
                <a:sym typeface="+mn-lt"/>
              </a:rPr>
              <a:t>query</a:t>
            </a:r>
            <a:endParaRPr sz="1200" dirty="0">
              <a:cs typeface="Helvetica Now Display Med" panose="020B0604030202020204" pitchFamily="34" charset="0"/>
              <a:sym typeface="+mn-lt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E423F4C0-4E5B-A828-40CE-77C18A46BA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6985" y="1394618"/>
            <a:ext cx="260930" cy="281529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7503F16C-37AB-1BC3-7095-056E68C1C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511" y="1389857"/>
            <a:ext cx="267797" cy="302130"/>
          </a:xfrm>
          <a:prstGeom prst="rect">
            <a:avLst/>
          </a:prstGeom>
        </p:spPr>
      </p:pic>
      <p:sp>
        <p:nvSpPr>
          <p:cNvPr id="108" name="Google Shape;389;p22">
            <a:extLst>
              <a:ext uri="{FF2B5EF4-FFF2-40B4-BE49-F238E27FC236}">
                <a16:creationId xmlns:a16="http://schemas.microsoft.com/office/drawing/2014/main" id="{B50ACE60-65CB-DCD7-B77D-77CD738D1E2E}"/>
              </a:ext>
            </a:extLst>
          </p:cNvPr>
          <p:cNvSpPr txBox="1"/>
          <p:nvPr/>
        </p:nvSpPr>
        <p:spPr>
          <a:xfrm>
            <a:off x="692184" y="3271400"/>
            <a:ext cx="1613340" cy="5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Siamese network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2991"/>
                </a:solidFill>
                <a:cs typeface="Helvetica Now Display Med" panose="020B0604030202020204" pitchFamily="34" charset="0"/>
                <a:sym typeface="+mn-lt"/>
              </a:rPr>
              <a:t>sharing weights</a:t>
            </a:r>
            <a:endParaRPr sz="1200" dirty="0">
              <a:solidFill>
                <a:srgbClr val="002991"/>
              </a:solidFill>
              <a:cs typeface="Helvetica Now Display Med" panose="020B0604030202020204" pitchFamily="34" charset="0"/>
              <a:sym typeface="+mn-lt"/>
            </a:endParaRPr>
          </a:p>
        </p:txBody>
      </p:sp>
      <p:sp>
        <p:nvSpPr>
          <p:cNvPr id="109" name="左大括号 108">
            <a:extLst>
              <a:ext uri="{FF2B5EF4-FFF2-40B4-BE49-F238E27FC236}">
                <a16:creationId xmlns:a16="http://schemas.microsoft.com/office/drawing/2014/main" id="{EFB48F66-1FDB-2ABA-E293-A61628847347}"/>
              </a:ext>
            </a:extLst>
          </p:cNvPr>
          <p:cNvSpPr/>
          <p:nvPr/>
        </p:nvSpPr>
        <p:spPr>
          <a:xfrm>
            <a:off x="2185096" y="1995509"/>
            <a:ext cx="240856" cy="3025885"/>
          </a:xfrm>
          <a:prstGeom prst="leftBrace">
            <a:avLst/>
          </a:prstGeom>
          <a:ln>
            <a:solidFill>
              <a:srgbClr val="00299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99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FBAF7E9-BFF4-8BCA-4168-AB0B09A325A9}"/>
              </a:ext>
            </a:extLst>
          </p:cNvPr>
          <p:cNvCxnSpPr>
            <a:cxnSpLocks/>
          </p:cNvCxnSpPr>
          <p:nvPr/>
        </p:nvCxnSpPr>
        <p:spPr>
          <a:xfrm flipV="1">
            <a:off x="9882588" y="167614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DF9EBB-0921-5650-4632-B4E172657E91}"/>
              </a:ext>
            </a:extLst>
          </p:cNvPr>
          <p:cNvGrpSpPr/>
          <p:nvPr/>
        </p:nvGrpSpPr>
        <p:grpSpPr>
          <a:xfrm>
            <a:off x="8767237" y="1917582"/>
            <a:ext cx="2326197" cy="869873"/>
            <a:chOff x="1685679" y="2037765"/>
            <a:chExt cx="2326197" cy="898324"/>
          </a:xfrm>
        </p:grpSpPr>
        <p:sp>
          <p:nvSpPr>
            <p:cNvPr id="5" name="Google Shape;377;p22">
              <a:extLst>
                <a:ext uri="{FF2B5EF4-FFF2-40B4-BE49-F238E27FC236}">
                  <a16:creationId xmlns:a16="http://schemas.microsoft.com/office/drawing/2014/main" id="{BCA44A94-AE56-0CBD-1713-467EA628450E}"/>
                </a:ext>
              </a:extLst>
            </p:cNvPr>
            <p:cNvSpPr/>
            <p:nvPr/>
          </p:nvSpPr>
          <p:spPr>
            <a:xfrm>
              <a:off x="1685679" y="2037765"/>
              <a:ext cx="2326197" cy="898324"/>
            </a:xfrm>
            <a:prstGeom prst="rect">
              <a:avLst/>
            </a:prstGeom>
            <a:solidFill>
              <a:srgbClr val="CFF8FD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Google Shape;389;p22">
              <a:extLst>
                <a:ext uri="{FF2B5EF4-FFF2-40B4-BE49-F238E27FC236}">
                  <a16:creationId xmlns:a16="http://schemas.microsoft.com/office/drawing/2014/main" id="{E49848D5-4747-4BE8-38CC-F0F7A83508B6}"/>
                </a:ext>
              </a:extLst>
            </p:cNvPr>
            <p:cNvSpPr txBox="1"/>
            <p:nvPr/>
          </p:nvSpPr>
          <p:spPr>
            <a:xfrm>
              <a:off x="1819446" y="214142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Score Regression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N</a:t>
              </a:r>
              <a:r>
                <a:rPr lang="en-US" altLang="zh-CN" sz="1400" dirty="0">
                  <a:solidFill>
                    <a:srgbClr val="002991"/>
                  </a:solidFill>
                  <a:cs typeface="+mn-ea"/>
                  <a:sym typeface="+mn-lt"/>
                </a:rPr>
                <a:t>etwork (MLP/CNN)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662D5DFB-FEED-EA66-AD71-454B3304F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611" y="5287845"/>
            <a:ext cx="912599" cy="715963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E270ED5-961E-052B-892B-18C1E370D86B}"/>
              </a:ext>
            </a:extLst>
          </p:cNvPr>
          <p:cNvGrpSpPr/>
          <p:nvPr/>
        </p:nvGrpSpPr>
        <p:grpSpPr>
          <a:xfrm>
            <a:off x="8767236" y="4131354"/>
            <a:ext cx="2326197" cy="898324"/>
            <a:chOff x="1685678" y="4196863"/>
            <a:chExt cx="2326197" cy="898324"/>
          </a:xfrm>
        </p:grpSpPr>
        <p:sp>
          <p:nvSpPr>
            <p:cNvPr id="16" name="Google Shape;377;p22">
              <a:extLst>
                <a:ext uri="{FF2B5EF4-FFF2-40B4-BE49-F238E27FC236}">
                  <a16:creationId xmlns:a16="http://schemas.microsoft.com/office/drawing/2014/main" id="{394351E6-3D8C-5821-3F8A-FDBB2412228B}"/>
                </a:ext>
              </a:extLst>
            </p:cNvPr>
            <p:cNvSpPr/>
            <p:nvPr/>
          </p:nvSpPr>
          <p:spPr>
            <a:xfrm>
              <a:off x="1685678" y="4196863"/>
              <a:ext cx="2326197" cy="898324"/>
            </a:xfrm>
            <a:prstGeom prst="rect">
              <a:avLst/>
            </a:prstGeom>
            <a:solidFill>
              <a:srgbClr val="F6EEF6"/>
            </a:solidFill>
            <a:ln>
              <a:noFill/>
            </a:ln>
            <a:effectLst>
              <a:softEdge rad="2540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Google Shape;389;p22">
              <a:extLst>
                <a:ext uri="{FF2B5EF4-FFF2-40B4-BE49-F238E27FC236}">
                  <a16:creationId xmlns:a16="http://schemas.microsoft.com/office/drawing/2014/main" id="{50C605DE-1B42-C923-4CD0-DE7DF39265E6}"/>
                </a:ext>
              </a:extLst>
            </p:cNvPr>
            <p:cNvSpPr txBox="1"/>
            <p:nvPr/>
          </p:nvSpPr>
          <p:spPr>
            <a:xfrm>
              <a:off x="1827562" y="4342536"/>
              <a:ext cx="2058662" cy="4820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MSA Transformer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002991"/>
                  </a:solidFill>
                  <a:cs typeface="+mn-ea"/>
                  <a:sym typeface="+mn-lt"/>
                </a:rPr>
                <a:t>Encoder</a:t>
              </a:r>
              <a:endParaRPr sz="1400" dirty="0">
                <a:solidFill>
                  <a:srgbClr val="00299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336862A-D74E-280D-B76D-45615D771A07}"/>
              </a:ext>
            </a:extLst>
          </p:cNvPr>
          <p:cNvGrpSpPr/>
          <p:nvPr/>
        </p:nvGrpSpPr>
        <p:grpSpPr>
          <a:xfrm>
            <a:off x="9416611" y="2995474"/>
            <a:ext cx="969704" cy="939274"/>
            <a:chOff x="1819446" y="3073638"/>
            <a:chExt cx="969704" cy="939274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F9A8B00-E7A3-A654-063D-5E9F126165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225"/>
            <a:stretch/>
          </p:blipFill>
          <p:spPr>
            <a:xfrm>
              <a:off x="1819446" y="3073638"/>
              <a:ext cx="969704" cy="939274"/>
            </a:xfrm>
            <a:prstGeom prst="rect">
              <a:avLst/>
            </a:prstGeom>
          </p:spPr>
        </p:pic>
        <p:sp>
          <p:nvSpPr>
            <p:cNvPr id="23" name="Google Shape;389;p22">
              <a:extLst>
                <a:ext uri="{FF2B5EF4-FFF2-40B4-BE49-F238E27FC236}">
                  <a16:creationId xmlns:a16="http://schemas.microsoft.com/office/drawing/2014/main" id="{7E99C647-641B-D517-1C85-A5503E174074}"/>
                </a:ext>
              </a:extLst>
            </p:cNvPr>
            <p:cNvSpPr txBox="1"/>
            <p:nvPr/>
          </p:nvSpPr>
          <p:spPr>
            <a:xfrm>
              <a:off x="1884206" y="3639981"/>
              <a:ext cx="804898" cy="338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cs typeface="Helvetica Now Display Med" panose="020B0604030202020204" pitchFamily="34" charset="0"/>
                  <a:sym typeface="+mn-lt"/>
                </a:rPr>
                <a:t>1</a:t>
              </a:r>
              <a:endParaRPr sz="1200" dirty="0">
                <a:cs typeface="Helvetica Now Display Med" panose="020B0604030202020204" pitchFamily="34" charset="0"/>
                <a:sym typeface="+mn-lt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C2C2512-F3FE-3DA7-F745-EEBB8C5759B6}"/>
              </a:ext>
            </a:extLst>
          </p:cNvPr>
          <p:cNvCxnSpPr>
            <a:cxnSpLocks/>
          </p:cNvCxnSpPr>
          <p:nvPr/>
        </p:nvCxnSpPr>
        <p:spPr>
          <a:xfrm flipV="1">
            <a:off x="9882588" y="5029678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7621414-4C77-0926-220E-83F287A32DD6}"/>
              </a:ext>
            </a:extLst>
          </p:cNvPr>
          <p:cNvCxnSpPr>
            <a:cxnSpLocks/>
          </p:cNvCxnSpPr>
          <p:nvPr/>
        </p:nvCxnSpPr>
        <p:spPr>
          <a:xfrm flipV="1">
            <a:off x="9882588" y="3922222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29F1269-1095-6EA6-5967-4B050C62EDB0}"/>
              </a:ext>
            </a:extLst>
          </p:cNvPr>
          <p:cNvCxnSpPr>
            <a:cxnSpLocks/>
          </p:cNvCxnSpPr>
          <p:nvPr/>
        </p:nvCxnSpPr>
        <p:spPr>
          <a:xfrm flipV="1">
            <a:off x="9882588" y="2764017"/>
            <a:ext cx="0" cy="268401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730F8623-5F8C-996B-A67D-BD0291FB8B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0223" y="1380077"/>
            <a:ext cx="260930" cy="28152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BD29223-09DE-85C3-191B-0396C1EB5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6225" y="6092845"/>
            <a:ext cx="490476" cy="204762"/>
          </a:xfrm>
          <a:prstGeom prst="rect">
            <a:avLst/>
          </a:prstGeom>
        </p:spPr>
      </p:pic>
      <p:sp>
        <p:nvSpPr>
          <p:cNvPr id="34" name="Google Shape;377;p22">
            <a:extLst>
              <a:ext uri="{FF2B5EF4-FFF2-40B4-BE49-F238E27FC236}">
                <a16:creationId xmlns:a16="http://schemas.microsoft.com/office/drawing/2014/main" id="{A9450701-0391-5895-71D6-F88B517CF2B4}"/>
              </a:ext>
            </a:extLst>
          </p:cNvPr>
          <p:cNvSpPr/>
          <p:nvPr/>
        </p:nvSpPr>
        <p:spPr>
          <a:xfrm>
            <a:off x="8070864" y="1542481"/>
            <a:ext cx="74963" cy="4755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01C1D4A0-E419-8126-98C1-F3067131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9332" y="6237989"/>
            <a:ext cx="11107616" cy="70082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1800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    Training stage                                                                            Inference stage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4D797430-E1F7-145E-4664-343E4F2207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1317" y="4220010"/>
            <a:ext cx="2250623" cy="41238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89FF909-05AD-AFCA-6A1C-1BCC11182A0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34538"/>
          <a:stretch/>
        </p:blipFill>
        <p:spPr>
          <a:xfrm>
            <a:off x="5301716" y="2930172"/>
            <a:ext cx="2580582" cy="529633"/>
          </a:xfrm>
          <a:prstGeom prst="rect">
            <a:avLst/>
          </a:prstGeom>
        </p:spPr>
      </p:pic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AF6FFFB-EB75-8349-F883-B3AA1DD27424}"/>
              </a:ext>
            </a:extLst>
          </p:cNvPr>
          <p:cNvCxnSpPr>
            <a:cxnSpLocks/>
          </p:cNvCxnSpPr>
          <p:nvPr/>
        </p:nvCxnSpPr>
        <p:spPr>
          <a:xfrm>
            <a:off x="4870346" y="1561130"/>
            <a:ext cx="1589008" cy="1228635"/>
          </a:xfrm>
          <a:prstGeom prst="bentConnector3">
            <a:avLst>
              <a:gd name="adj1" fmla="val 1002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216E6D5-27A7-5441-DBFE-3A34EADE6D4A}"/>
              </a:ext>
            </a:extLst>
          </p:cNvPr>
          <p:cNvCxnSpPr>
            <a:cxnSpLocks/>
          </p:cNvCxnSpPr>
          <p:nvPr/>
        </p:nvCxnSpPr>
        <p:spPr>
          <a:xfrm>
            <a:off x="6451124" y="3548845"/>
            <a:ext cx="0" cy="561303"/>
          </a:xfrm>
          <a:prstGeom prst="straightConnector1">
            <a:avLst/>
          </a:prstGeom>
          <a:ln w="9525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0ED262C1-619A-9DD5-D281-D68AFBAEAEF6}"/>
              </a:ext>
            </a:extLst>
          </p:cNvPr>
          <p:cNvCxnSpPr>
            <a:cxnSpLocks/>
            <a:stCxn id="44" idx="1"/>
          </p:cNvCxnSpPr>
          <p:nvPr/>
        </p:nvCxnSpPr>
        <p:spPr>
          <a:xfrm rot="10800000">
            <a:off x="4859405" y="2724275"/>
            <a:ext cx="421913" cy="1701926"/>
          </a:xfrm>
          <a:prstGeom prst="curvedConnector2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68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6" y="4433786"/>
            <a:ext cx="6104237" cy="201912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Pairwise MLP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lr=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1e-4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 batch_size=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64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 λ=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0.5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Reach 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0.9789</a:t>
            </a:r>
            <a:r>
              <a:rPr lang="en-US" altLang="zh-CN" sz="2000" dirty="0"/>
              <a:t> test accuracy after 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30</a:t>
            </a:r>
            <a:r>
              <a:rPr lang="en-US" altLang="zh-CN" sz="2000" dirty="0"/>
              <a:t> epochs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/>
              <a:t>Reach 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0.0207</a:t>
            </a:r>
            <a:r>
              <a:rPr lang="en-US" altLang="zh-CN" sz="2000" dirty="0"/>
              <a:t> test MSE after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41</a:t>
            </a:r>
            <a:r>
              <a:rPr lang="en-US" altLang="zh-CN" sz="2000" dirty="0"/>
              <a:t> epochs</a:t>
            </a:r>
            <a:endParaRPr lang="en-US" altLang="zh-CN" sz="2000" dirty="0">
              <a:solidFill>
                <a:prstClr val="black"/>
              </a:solidFill>
              <a:latin typeface="Segoe UI Variable Small"/>
              <a:ea typeface="等线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4024" cy="1325563"/>
          </a:xfrm>
        </p:spPr>
        <p:txBody>
          <a:bodyPr>
            <a:normAutofit/>
          </a:bodyPr>
          <a:lstStyle/>
          <a:p>
            <a:r>
              <a:rPr lang="en-US" altLang="zh-CN" sz="4200" dirty="0"/>
              <a:t>Results: Siamese Network + Pairwise Loss</a:t>
            </a:r>
            <a:endParaRPr lang="zh-CN" altLang="en-US" sz="4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13F281E-FB90-FE4D-4497-20E7FEE45A7A}"/>
              </a:ext>
            </a:extLst>
          </p:cNvPr>
          <p:cNvSpPr txBox="1"/>
          <p:nvPr/>
        </p:nvSpPr>
        <p:spPr>
          <a:xfrm>
            <a:off x="6178062" y="4425046"/>
            <a:ext cx="6013938" cy="1809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Pairwise CNN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lr=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1e-4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 batch_size=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32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 λ=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2.5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ira Code" panose="020B0509050000020004" pitchFamily="49" charset="0"/>
              <a:ea typeface="Fira Code" panose="020B0509050000020004" pitchFamily="49" charset="0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Reach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0.9895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 test accuracy after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6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 epochs</a:t>
            </a:r>
          </a:p>
          <a:p>
            <a: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Reach </a:t>
            </a:r>
            <a:r>
              <a:rPr lang="en-US" altLang="zh-CN" sz="200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0.0210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 test MSE after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uLnTx/>
                <a:uFillTx/>
                <a:latin typeface="Fira Code" panose="020B0509050000020004" pitchFamily="49" charset="0"/>
                <a:ea typeface="Fira Code" panose="020B0509050000020004" pitchFamily="49" charset="0"/>
                <a:cs typeface="+mn-cs"/>
              </a:rPr>
              <a:t>6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owText Regular"/>
                <a:ea typeface="微软雅黑"/>
                <a:cs typeface="+mn-cs"/>
              </a:rPr>
              <a:t> epochs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Variable Small"/>
              <a:ea typeface="等线"/>
              <a:cs typeface="+mn-cs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7697990-88DF-11B9-0532-FF0F21874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6" b="383"/>
          <a:stretch/>
        </p:blipFill>
        <p:spPr>
          <a:xfrm>
            <a:off x="613311" y="1785344"/>
            <a:ext cx="5426076" cy="2469318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9A0D4A07-3F50-9E98-4194-0865272A05CE}"/>
              </a:ext>
            </a:extLst>
          </p:cNvPr>
          <p:cNvSpPr txBox="1">
            <a:spLocks/>
          </p:cNvSpPr>
          <p:nvPr/>
        </p:nvSpPr>
        <p:spPr>
          <a:xfrm>
            <a:off x="1821521" y="1616167"/>
            <a:ext cx="2890717" cy="270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Pairwise MLP Scoring Network Result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847A7B01-5791-05A4-B794-BA83435C904F}"/>
              </a:ext>
            </a:extLst>
          </p:cNvPr>
          <p:cNvSpPr txBox="1">
            <a:spLocks/>
          </p:cNvSpPr>
          <p:nvPr/>
        </p:nvSpPr>
        <p:spPr>
          <a:xfrm>
            <a:off x="7366536" y="1616167"/>
            <a:ext cx="2890717" cy="270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Pairwise CNN Scoring Network Result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955D5C1-278F-2815-8F5C-56C7652CC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3152" y="1745175"/>
            <a:ext cx="5347649" cy="2585500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7C80709-4CCF-2ED3-4EC7-A5E477D8D576}"/>
              </a:ext>
            </a:extLst>
          </p:cNvPr>
          <p:cNvCxnSpPr>
            <a:cxnSpLocks/>
          </p:cNvCxnSpPr>
          <p:nvPr/>
        </p:nvCxnSpPr>
        <p:spPr>
          <a:xfrm>
            <a:off x="8199283" y="1785344"/>
            <a:ext cx="0" cy="2352902"/>
          </a:xfrm>
          <a:prstGeom prst="line">
            <a:avLst/>
          </a:prstGeom>
          <a:ln w="19050">
            <a:solidFill>
              <a:srgbClr val="00CA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F5D068E-28A6-C3BF-42D0-A730C17C292D}"/>
              </a:ext>
            </a:extLst>
          </p:cNvPr>
          <p:cNvCxnSpPr>
            <a:cxnSpLocks/>
          </p:cNvCxnSpPr>
          <p:nvPr/>
        </p:nvCxnSpPr>
        <p:spPr>
          <a:xfrm>
            <a:off x="3707965" y="1785344"/>
            <a:ext cx="0" cy="2352902"/>
          </a:xfrm>
          <a:prstGeom prst="line">
            <a:avLst/>
          </a:prstGeom>
          <a:ln w="19050">
            <a:solidFill>
              <a:srgbClr val="00CA9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8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Results &amp; Conclusion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MLP vs. CNN &amp; Pointwise vs. Pairwise &amp; Metric Reports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0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Metric Report</a:t>
            </a:r>
            <a:endParaRPr lang="zh-CN" altLang="en-US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C574A8-B8D1-ED84-5A02-CE51753C7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9366" y="2010030"/>
            <a:ext cx="5768633" cy="3077863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3A518D5-A514-EDFB-AE99-8ED610278EF8}"/>
              </a:ext>
            </a:extLst>
          </p:cNvPr>
          <p:cNvSpPr txBox="1">
            <a:spLocks/>
          </p:cNvSpPr>
          <p:nvPr/>
        </p:nvSpPr>
        <p:spPr>
          <a:xfrm>
            <a:off x="3575538" y="5182724"/>
            <a:ext cx="5494663" cy="294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600" dirty="0"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* results are at convergence or early-stopped epoch</a:t>
            </a:r>
            <a:endParaRPr lang="zh-CN" altLang="en-US" sz="1600" dirty="0"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47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107616" cy="700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Ground Truth from AlphaFold: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 lvl="1">
              <a:lnSpc>
                <a:spcPct val="150000"/>
              </a:lnSpc>
            </a:pPr>
            <a:endParaRPr lang="en-US" altLang="zh-CN" sz="2000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Ranking Example</a:t>
            </a:r>
            <a:endParaRPr lang="zh-CN" altLang="en-US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C91DB2-FF1C-E38F-4025-1EBA45026F18}"/>
              </a:ext>
            </a:extLst>
          </p:cNvPr>
          <p:cNvSpPr txBox="1">
            <a:spLocks/>
          </p:cNvSpPr>
          <p:nvPr/>
        </p:nvSpPr>
        <p:spPr>
          <a:xfrm>
            <a:off x="1151792" y="2649477"/>
            <a:ext cx="10726615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T1024-D1_rand10_fm      T1024-D1_aug_fm     T1024-D1_deduplicated_fm       T1024-D1_meta_fm      </a:t>
            </a:r>
            <a:endParaRPr lang="zh-CN" altLang="en-US" sz="2000" dirty="0"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0E0CEE-2191-B9F9-E08F-3A9861C3058B}"/>
              </a:ext>
            </a:extLst>
          </p:cNvPr>
          <p:cNvSpPr txBox="1">
            <a:spLocks/>
          </p:cNvSpPr>
          <p:nvPr/>
        </p:nvSpPr>
        <p:spPr>
          <a:xfrm>
            <a:off x="1770185" y="3201536"/>
            <a:ext cx="9753600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0.56865                            0.70208                                 0.88213                                      0.96243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107616" cy="7008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bg1">
                    <a:lumMod val="65000"/>
                  </a:schemeClr>
                </a:solidFill>
                <a:effectLst/>
                <a:latin typeface="Segoe UI Variable Small"/>
                <a:ea typeface="等线"/>
              </a:rPr>
              <a:t>Ground Truth from AlphaFold:</a:t>
            </a:r>
          </a:p>
          <a:p>
            <a:pPr lvl="1"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Segoe UI Variable Small"/>
              <a:ea typeface="等线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Segoe UI Variable Small"/>
              <a:ea typeface="等线"/>
            </a:endParaRP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schemeClr val="bg1">
                  <a:lumMod val="65000"/>
                </a:schemeClr>
              </a:solidFill>
              <a:latin typeface="Segoe UI Variable Small"/>
              <a:ea typeface="等线"/>
            </a:endParaRPr>
          </a:p>
          <a:p>
            <a:pPr lvl="1">
              <a:lnSpc>
                <a:spcPct val="150000"/>
              </a:lnSpc>
            </a:pPr>
            <a:endParaRPr lang="en-US" altLang="zh-CN" sz="2000" b="0" dirty="0">
              <a:solidFill>
                <a:schemeClr val="bg1">
                  <a:lumMod val="65000"/>
                </a:schemeClr>
              </a:solidFill>
              <a:effectLst/>
              <a:latin typeface="Segoe UI Variable Small"/>
              <a:ea typeface="等线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Ranking Example</a:t>
            </a:r>
            <a:endParaRPr lang="zh-CN" altLang="en-US" sz="4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8C91DB2-FF1C-E38F-4025-1EBA45026F18}"/>
              </a:ext>
            </a:extLst>
          </p:cNvPr>
          <p:cNvSpPr txBox="1">
            <a:spLocks/>
          </p:cNvSpPr>
          <p:nvPr/>
        </p:nvSpPr>
        <p:spPr>
          <a:xfrm>
            <a:off x="1151792" y="2649477"/>
            <a:ext cx="10726615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T1024-D1_rand10_fm      T1024-D1_aug_fm     T1024-D1_deduplicated_fm       T1024-D1_meta_fm      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16A4C8-5774-8897-6CAD-E866B4BB7CB4}"/>
              </a:ext>
            </a:extLst>
          </p:cNvPr>
          <p:cNvSpPr txBox="1"/>
          <p:nvPr/>
        </p:nvSpPr>
        <p:spPr>
          <a:xfrm>
            <a:off x="838200" y="3648088"/>
            <a:ext cx="7920318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Variable Small"/>
                <a:ea typeface="等线"/>
                <a:cs typeface="+mn-cs"/>
              </a:rPr>
              <a:t>Ranked by our pairwise model: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A0E0CEE-2191-B9F9-E08F-3A9861C3058B}"/>
              </a:ext>
            </a:extLst>
          </p:cNvPr>
          <p:cNvSpPr txBox="1">
            <a:spLocks/>
          </p:cNvSpPr>
          <p:nvPr/>
        </p:nvSpPr>
        <p:spPr>
          <a:xfrm>
            <a:off x="1770185" y="3201536"/>
            <a:ext cx="9753600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0.56865                            0.70208                                 0.88213                                      0.96243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8B91DC6-D74B-B4CB-1147-B71C67D437B3}"/>
              </a:ext>
            </a:extLst>
          </p:cNvPr>
          <p:cNvGrpSpPr/>
          <p:nvPr/>
        </p:nvGrpSpPr>
        <p:grpSpPr>
          <a:xfrm>
            <a:off x="1151792" y="4614800"/>
            <a:ext cx="10726615" cy="1617856"/>
            <a:chOff x="1151792" y="4720307"/>
            <a:chExt cx="10726615" cy="1617856"/>
          </a:xfrm>
        </p:grpSpPr>
        <p:sp>
          <p:nvSpPr>
            <p:cNvPr id="10" name="内容占位符 2">
              <a:extLst>
                <a:ext uri="{FF2B5EF4-FFF2-40B4-BE49-F238E27FC236}">
                  <a16:creationId xmlns:a16="http://schemas.microsoft.com/office/drawing/2014/main" id="{356B5F9C-6515-D136-B99F-CB3FC7FC1C26}"/>
                </a:ext>
              </a:extLst>
            </p:cNvPr>
            <p:cNvSpPr txBox="1">
              <a:spLocks/>
            </p:cNvSpPr>
            <p:nvPr/>
          </p:nvSpPr>
          <p:spPr>
            <a:xfrm>
              <a:off x="1151792" y="4720307"/>
              <a:ext cx="10726615" cy="4091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None/>
              </a:pPr>
              <a:r>
                <a:rPr lang="en-US" altLang="zh-CN" sz="2000" dirty="0"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T1024-D1_rand10_fm      T1024-D1_aug_fm     T1024-D1_deduplicated_fm       T1024-D1_meta_fm      </a:t>
              </a:r>
              <a:endParaRPr lang="zh-CN" altLang="en-US" sz="2000" dirty="0"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  <p:sp>
          <p:nvSpPr>
            <p:cNvPr id="11" name="内容占位符 2">
              <a:extLst>
                <a:ext uri="{FF2B5EF4-FFF2-40B4-BE49-F238E27FC236}">
                  <a16:creationId xmlns:a16="http://schemas.microsoft.com/office/drawing/2014/main" id="{A7E14BE8-98E9-B657-9575-234F249C57C3}"/>
                </a:ext>
              </a:extLst>
            </p:cNvPr>
            <p:cNvSpPr txBox="1">
              <a:spLocks/>
            </p:cNvSpPr>
            <p:nvPr/>
          </p:nvSpPr>
          <p:spPr>
            <a:xfrm>
              <a:off x="1770185" y="5272366"/>
              <a:ext cx="9753600" cy="4091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None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0.40373                            0.79878                                 0.85233                                      0.95667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7FA800BE-01B6-DB74-768E-9DA3EE39CD4A}"/>
                </a:ext>
              </a:extLst>
            </p:cNvPr>
            <p:cNvSpPr txBox="1">
              <a:spLocks/>
            </p:cNvSpPr>
            <p:nvPr/>
          </p:nvSpPr>
          <p:spPr>
            <a:xfrm>
              <a:off x="1770185" y="5928979"/>
              <a:ext cx="9753600" cy="4091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50000"/>
                </a:lnSpc>
                <a:buNone/>
              </a:pP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0.57246                            0.63600                                0.98783                                      0.95985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</p:grp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F8D8EE9-8645-4BF3-176A-80EBFC9F62CE}"/>
              </a:ext>
            </a:extLst>
          </p:cNvPr>
          <p:cNvSpPr txBox="1">
            <a:spLocks/>
          </p:cNvSpPr>
          <p:nvPr/>
        </p:nvSpPr>
        <p:spPr>
          <a:xfrm>
            <a:off x="3420207" y="5159553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0B89309-A140-BA0D-CE3C-CDADEF456F39}"/>
              </a:ext>
            </a:extLst>
          </p:cNvPr>
          <p:cNvSpPr txBox="1">
            <a:spLocks/>
          </p:cNvSpPr>
          <p:nvPr/>
        </p:nvSpPr>
        <p:spPr>
          <a:xfrm>
            <a:off x="5863003" y="5159553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E4F05C0C-E43C-24ED-13C1-0EADA956754C}"/>
              </a:ext>
            </a:extLst>
          </p:cNvPr>
          <p:cNvSpPr txBox="1">
            <a:spLocks/>
          </p:cNvSpPr>
          <p:nvPr/>
        </p:nvSpPr>
        <p:spPr>
          <a:xfrm>
            <a:off x="8957895" y="5159553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492E0E1-3BD1-72EE-8922-E058E3BCD71E}"/>
              </a:ext>
            </a:extLst>
          </p:cNvPr>
          <p:cNvSpPr txBox="1">
            <a:spLocks/>
          </p:cNvSpPr>
          <p:nvPr/>
        </p:nvSpPr>
        <p:spPr>
          <a:xfrm>
            <a:off x="3420207" y="5799766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095DD81-DAA7-2BF8-F4C2-0FBF720D8F59}"/>
              </a:ext>
            </a:extLst>
          </p:cNvPr>
          <p:cNvSpPr txBox="1">
            <a:spLocks/>
          </p:cNvSpPr>
          <p:nvPr/>
        </p:nvSpPr>
        <p:spPr>
          <a:xfrm>
            <a:off x="5863003" y="5799766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&lt;</a:t>
            </a:r>
            <a:endParaRPr lang="zh-CN" altLang="en-US" sz="2000" dirty="0">
              <a:solidFill>
                <a:srgbClr val="00B05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50665E8-2BD5-2736-458B-A72C08BFBF19}"/>
              </a:ext>
            </a:extLst>
          </p:cNvPr>
          <p:cNvSpPr txBox="1">
            <a:spLocks/>
          </p:cNvSpPr>
          <p:nvPr/>
        </p:nvSpPr>
        <p:spPr>
          <a:xfrm>
            <a:off x="8957895" y="5799766"/>
            <a:ext cx="465993" cy="409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20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  <a:cs typeface="Helvetica Now Display Light" panose="020B0404030202020204" pitchFamily="34" charset="0"/>
              </a:rPr>
              <a:t>&gt;</a:t>
            </a:r>
            <a:endParaRPr lang="zh-CN" altLang="en-US" sz="2000" dirty="0">
              <a:solidFill>
                <a:srgbClr val="C00000"/>
              </a:solidFill>
              <a:latin typeface="Fira Code" panose="020B0509050000020004" pitchFamily="49" charset="0"/>
              <a:cs typeface="Helvetica Now Display Light" panose="020B040403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F8EAD78-1DB7-99D9-C703-4EF01A48E210}"/>
              </a:ext>
            </a:extLst>
          </p:cNvPr>
          <p:cNvSpPr txBox="1"/>
          <p:nvPr/>
        </p:nvSpPr>
        <p:spPr>
          <a:xfrm>
            <a:off x="853542" y="5603644"/>
            <a:ext cx="853976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Variable Small"/>
                <a:ea typeface="等线"/>
                <a:cs typeface="+mn-cs"/>
              </a:rPr>
              <a:t>MLP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41F6E6-60E0-8996-4F23-F182077173FF}"/>
              </a:ext>
            </a:extLst>
          </p:cNvPr>
          <p:cNvSpPr txBox="1"/>
          <p:nvPr/>
        </p:nvSpPr>
        <p:spPr>
          <a:xfrm>
            <a:off x="853542" y="4945501"/>
            <a:ext cx="853976" cy="496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 UI Variable Small"/>
                <a:ea typeface="等线"/>
                <a:cs typeface="+mn-cs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5572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Contributions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07616" cy="43055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Transfer Learning </a:t>
            </a:r>
            <a:r>
              <a:rPr lang="en-US" altLang="zh-CN" sz="2400" dirty="0"/>
              <a:t>Application of </a:t>
            </a:r>
            <a:r>
              <a:rPr lang="en-US" altLang="zh-CN" sz="2400" dirty="0">
                <a:latin typeface="Fira Code" panose="020B0509050000020004" pitchFamily="49" charset="0"/>
                <a:ea typeface="Fira Code" panose="020B0509050000020004" pitchFamily="49" charset="0"/>
              </a:rPr>
              <a:t>MSA-Transformer </a:t>
            </a:r>
            <a:r>
              <a:rPr lang="en-US" altLang="zh-CN" sz="2400" dirty="0"/>
              <a:t>for </a:t>
            </a:r>
            <a:r>
              <a:rPr lang="en-US" altLang="zh-CN" sz="2400" dirty="0">
                <a:latin typeface="Fira Code" panose="020B0509050000020004" pitchFamily="49" charset="0"/>
                <a:ea typeface="Fira Code" panose="020B0509050000020004" pitchFamily="49" charset="0"/>
              </a:rPr>
              <a:t>AlphaFold</a:t>
            </a:r>
            <a:endParaRPr lang="en-US" altLang="zh-CN" sz="2400" dirty="0">
              <a:solidFill>
                <a:prstClr val="black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Apply 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Image Recognition CNNs</a:t>
            </a:r>
            <a:r>
              <a:rPr lang="en-US" altLang="zh-CN" sz="2400" b="0" dirty="0">
                <a:solidFill>
                  <a:prstClr val="black"/>
                </a:solidFill>
                <a:effectLst/>
                <a:latin typeface="Segoe UI Variable Small"/>
                <a:ea typeface="等线"/>
              </a:rPr>
              <a:t> to MSA Embedding Feature Map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prstClr val="black"/>
                </a:solidFill>
                <a:latin typeface="Segoe UI Variable Small"/>
                <a:ea typeface="等线"/>
              </a:rPr>
              <a:t>eg.</a:t>
            </a: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LeNet5</a:t>
            </a: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, </a:t>
            </a:r>
            <a:r>
              <a:rPr lang="en-US" altLang="zh-CN" sz="2000" dirty="0">
                <a:solidFill>
                  <a:prstClr val="black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ResNet18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Segoe UI Variable Small"/>
                <a:ea typeface="等线"/>
              </a:rPr>
              <a:t>Combine with </a:t>
            </a:r>
            <a:r>
              <a:rPr lang="en-US" altLang="zh-CN" sz="2400" dirty="0">
                <a:solidFill>
                  <a:prstClr val="black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RankNet</a:t>
            </a:r>
            <a:r>
              <a:rPr lang="en-US" altLang="zh-CN" sz="2400" dirty="0">
                <a:solidFill>
                  <a:prstClr val="black"/>
                </a:solidFill>
                <a:latin typeface="Segoe UI Variable Small"/>
                <a:ea typeface="等线"/>
              </a:rPr>
              <a:t> and MSA Scoring/Ranking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Design pairwise dataset and pairwise loss to </a:t>
            </a:r>
            <a:r>
              <a:rPr lang="en-US" altLang="zh-CN" sz="2000" b="1" dirty="0">
                <a:solidFill>
                  <a:prstClr val="black"/>
                </a:solidFill>
                <a:latin typeface="Segoe UI Variable Small"/>
                <a:ea typeface="等线"/>
              </a:rPr>
              <a:t>compare a pair of MSA inputs of the same reference sequence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For the reference sequence and several MSA inputs, possible to rank MSA inputs for better 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AlphaFold</a:t>
            </a:r>
            <a:r>
              <a:rPr lang="en-US" altLang="zh-CN" sz="2000" dirty="0">
                <a:solidFill>
                  <a:prstClr val="black"/>
                </a:solidFill>
                <a:latin typeface="Segoe UI Variable Small"/>
                <a:ea typeface="等线"/>
              </a:rPr>
              <a:t> prediction</a:t>
            </a:r>
          </a:p>
          <a:p>
            <a:pPr>
              <a:lnSpc>
                <a:spcPct val="150000"/>
              </a:lnSpc>
            </a:pPr>
            <a:endParaRPr lang="en-US" altLang="zh-CN" sz="800" dirty="0">
              <a:solidFill>
                <a:prstClr val="black"/>
              </a:solidFill>
              <a:latin typeface="Segoe UI Variable Small"/>
              <a:ea typeface="等线"/>
            </a:endParaRPr>
          </a:p>
          <a:p>
            <a:pPr lvl="1">
              <a:lnSpc>
                <a:spcPct val="150000"/>
              </a:lnSpc>
            </a:pPr>
            <a:endParaRPr lang="en-US" altLang="zh-CN" sz="2000" b="0" dirty="0">
              <a:solidFill>
                <a:prstClr val="black"/>
              </a:solidFill>
              <a:effectLst/>
              <a:latin typeface="Segoe UI Variable Small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25498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Background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AlphaFold &amp; MSA Transformer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1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pc="-150" dirty="0">
                <a:latin typeface="Helvetica Now Display ExtBd" panose="020B0904030202020204" pitchFamily="34" charset="0"/>
                <a:cs typeface="Helvetica Now Display ExtBd" panose="020B0904030202020204" pitchFamily="34" charset="0"/>
              </a:rPr>
              <a:t>Thanks for your Attention!</a:t>
            </a:r>
            <a:br>
              <a:rPr lang="en-US" altLang="zh-CN" spc="-150" dirty="0">
                <a:latin typeface="+mn-lt"/>
              </a:rPr>
            </a:br>
            <a:r>
              <a:rPr kumimoji="0" lang="en-US" altLang="zh-CN" sz="3200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等线 Light"/>
                <a:cs typeface="Helvetica Now Text" panose="020B0504030202020204" pitchFamily="34" charset="0"/>
              </a:rPr>
              <a:t>MSA Scoring &amp; Ranking Based on MSA Transformer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Group lianyh, tengyue &amp; yangxch</a:t>
            </a: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3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AlphaFold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561647"/>
            <a:ext cx="10690412" cy="278536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Highly accurate in protein structure prediction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Requires </a:t>
            </a:r>
            <a:r>
              <a:rPr lang="en-US" altLang="zh-CN" sz="2400" b="1" dirty="0"/>
              <a:t>Multiple-Sequence Alignment (MSA) </a:t>
            </a:r>
            <a:r>
              <a:rPr lang="en-US" altLang="zh-CN" sz="2400" dirty="0"/>
              <a:t>as a</a:t>
            </a:r>
            <a:r>
              <a:rPr lang="zh-CN" altLang="en-US" sz="2400" dirty="0"/>
              <a:t> </a:t>
            </a:r>
            <a:r>
              <a:rPr lang="en-US" altLang="zh-CN" sz="2400" dirty="0"/>
              <a:t>key input</a:t>
            </a:r>
            <a:endParaRPr lang="en-US" altLang="zh-CN" sz="1800" dirty="0">
              <a:solidFill>
                <a:srgbClr val="6F42C1"/>
              </a:solidFill>
              <a:ea typeface="Fira Code" panose="020B050905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/>
              <a:t>Various MSA acquisition approaches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Databases: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BFD, Uniclust30, Uniref90, MGnify, …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/>
              <a:t>Tools:  </a:t>
            </a:r>
            <a:r>
              <a:rPr lang="en-US" altLang="zh-CN" sz="2000" dirty="0">
                <a:latin typeface="Fira Code" panose="020B0509050000020004" pitchFamily="49" charset="0"/>
                <a:ea typeface="Fira Code" panose="020B0509050000020004" pitchFamily="49" charset="0"/>
              </a:rPr>
              <a:t>jackhammer, HHBlits, HHSearch, MMseqs264, …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/>
              <a:t>Motivation</a:t>
            </a:r>
            <a:r>
              <a:rPr lang="en-US" altLang="zh-CN" sz="2400" dirty="0"/>
              <a:t>: Given 2 or more MSA inputs, </a:t>
            </a:r>
            <a:r>
              <a:rPr lang="en-US" altLang="zh-CN" sz="2400" b="1" dirty="0"/>
              <a:t>which MSA input is of higher quality </a:t>
            </a:r>
            <a:r>
              <a:rPr lang="en-US" altLang="zh-CN" sz="2400" dirty="0"/>
              <a:t>to help AlphaFold predict highly accurate structure?</a:t>
            </a:r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B7A5646-78CB-5595-8407-3F32CCF4C227}"/>
              </a:ext>
            </a:extLst>
          </p:cNvPr>
          <p:cNvGrpSpPr/>
          <p:nvPr/>
        </p:nvGrpSpPr>
        <p:grpSpPr>
          <a:xfrm>
            <a:off x="1638089" y="1427784"/>
            <a:ext cx="9301307" cy="2001216"/>
            <a:chOff x="1656018" y="1515606"/>
            <a:chExt cx="9301307" cy="200121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F638C39-8F11-B476-17FA-D15B1B69F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0095" y="1515606"/>
              <a:ext cx="6164211" cy="173589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4CE0E72-3F3B-06D5-8CF4-344F9FAA7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018" y="2655915"/>
              <a:ext cx="1903473" cy="860907"/>
            </a:xfrm>
            <a:prstGeom prst="rect">
              <a:avLst/>
            </a:prstGeom>
          </p:spPr>
        </p:pic>
        <p:sp>
          <p:nvSpPr>
            <p:cNvPr id="20" name="内容占位符 2">
              <a:extLst>
                <a:ext uri="{FF2B5EF4-FFF2-40B4-BE49-F238E27FC236}">
                  <a16:creationId xmlns:a16="http://schemas.microsoft.com/office/drawing/2014/main" id="{CB207C76-7E22-DAAA-E887-9F2A67FEAA79}"/>
                </a:ext>
              </a:extLst>
            </p:cNvPr>
            <p:cNvSpPr txBox="1">
              <a:spLocks/>
            </p:cNvSpPr>
            <p:nvPr/>
          </p:nvSpPr>
          <p:spPr>
            <a:xfrm>
              <a:off x="9687243" y="2117369"/>
              <a:ext cx="962828" cy="4572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2400" dirty="0">
                  <a:solidFill>
                    <a:srgbClr val="123692"/>
                  </a:solidFill>
                  <a:latin typeface="HoloLens MDL2 Assets" panose="050A0102010101010101" pitchFamily="18" charset="0"/>
                  <a:cs typeface="Helvetica Now Text" panose="020B0504030202020204" pitchFamily="34" charset="0"/>
                </a:rPr>
                <a:t>……</a:t>
              </a:r>
              <a:endParaRPr lang="zh-CN" altLang="en-US" sz="2400" dirty="0">
                <a:solidFill>
                  <a:srgbClr val="123692"/>
                </a:solidFill>
                <a:latin typeface="HoloLens MDL2 Assets" panose="050A0102010101010101" pitchFamily="18" charset="0"/>
                <a:cs typeface="Helvetica Now Text" panose="020B0504030202020204" pitchFamily="34" charset="0"/>
              </a:endParaRPr>
            </a:p>
            <a:p>
              <a:pPr marL="0" indent="0">
                <a:buNone/>
              </a:pPr>
              <a:endParaRPr lang="zh-CN" altLang="en-US" sz="2400" dirty="0">
                <a:solidFill>
                  <a:srgbClr val="123692"/>
                </a:solidFill>
                <a:latin typeface="HoloLens MDL2 Assets" panose="050A0102010101010101" pitchFamily="18" charset="0"/>
                <a:cs typeface="Helvetica Now Text" panose="020B0504030202020204" pitchFamily="34" charset="0"/>
              </a:endParaRPr>
            </a:p>
          </p:txBody>
        </p:sp>
        <p:sp>
          <p:nvSpPr>
            <p:cNvPr id="8" name="内容占位符 2">
              <a:extLst>
                <a:ext uri="{FF2B5EF4-FFF2-40B4-BE49-F238E27FC236}">
                  <a16:creationId xmlns:a16="http://schemas.microsoft.com/office/drawing/2014/main" id="{06E70A0A-A78C-8D67-C9D5-9A92670A2F0A}"/>
                </a:ext>
              </a:extLst>
            </p:cNvPr>
            <p:cNvSpPr txBox="1">
              <a:spLocks/>
            </p:cNvSpPr>
            <p:nvPr/>
          </p:nvSpPr>
          <p:spPr>
            <a:xfrm>
              <a:off x="9229109" y="3072014"/>
              <a:ext cx="1728216" cy="2832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lvetica Now Display Light" panose="020B0404030202020204" pitchFamily="34" charset="0"/>
                  <a:cs typeface="Helvetica Now Display Light" panose="020B0404030202020204" pitchFamily="34" charset="0"/>
                </a:rPr>
                <a:t>Jumper et al. 2021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1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6F0DB5B-B583-F755-E933-3ACEA9A1B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314" y="1183492"/>
            <a:ext cx="3953770" cy="19677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Background: MSA Transformer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307"/>
            <a:ext cx="9233264" cy="4610101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/>
              <a:t>Unsupervised protein language model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/>
              <a:t>Masked language modeling objective 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Reconstruct masked tokens, similar to BERT pretraining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AlphaFold has similar </a:t>
            </a:r>
            <a:r>
              <a:rPr lang="en-US" altLang="zh-CN" sz="2000" b="1" dirty="0"/>
              <a:t>BERT-like loss </a:t>
            </a:r>
            <a:r>
              <a:rPr lang="en-US" altLang="zh-CN" sz="2000" dirty="0"/>
              <a:t>at training</a:t>
            </a:r>
            <a:endParaRPr lang="en-US" altLang="zh-CN" sz="1400" dirty="0">
              <a:solidFill>
                <a:srgbClr val="6F42C1"/>
              </a:solidFill>
              <a:ea typeface="Fira Code" panose="020B0509050000020004" pitchFamily="49" charset="0"/>
              <a:cs typeface="Cascadia Code Light" panose="020B06090200000200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/>
              <a:t> </a:t>
            </a:r>
            <a:r>
              <a:rPr lang="en-US" altLang="zh-CN" sz="2400" b="1" dirty="0"/>
              <a:t>Axial self-attention </a:t>
            </a:r>
            <a:r>
              <a:rPr lang="en-US" altLang="zh-CN" sz="2400" dirty="0"/>
              <a:t>over rows and columns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enables to extract information from dependencies in the input set and generalize patterns across MSAs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/>
              <a:t>Also similar to part of AlphaFold</a:t>
            </a:r>
            <a:r>
              <a:rPr lang="en-US" altLang="zh-CN" sz="2000" b="1" dirty="0"/>
              <a:t> Evoformer </a:t>
            </a:r>
            <a:r>
              <a:rPr lang="en-US" altLang="zh-CN" sz="2000" dirty="0"/>
              <a:t>blocks,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exchange information within the MSA to enable direct reasoning about the spatial and evolutionary relationships</a:t>
            </a:r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DFE161-3C1A-2905-4E72-060D6F002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746" y="3697620"/>
            <a:ext cx="1327652" cy="2737492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8C97C19-F1AF-5B47-7570-AE5E921F11B3}"/>
              </a:ext>
            </a:extLst>
          </p:cNvPr>
          <p:cNvSpPr txBox="1">
            <a:spLocks/>
          </p:cNvSpPr>
          <p:nvPr/>
        </p:nvSpPr>
        <p:spPr>
          <a:xfrm>
            <a:off x="8932441" y="3433399"/>
            <a:ext cx="2950341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2BC0106-E9BD-BB59-65E1-FA0182905B62}"/>
              </a:ext>
            </a:extLst>
          </p:cNvPr>
          <p:cNvSpPr txBox="1">
            <a:spLocks/>
          </p:cNvSpPr>
          <p:nvPr/>
        </p:nvSpPr>
        <p:spPr>
          <a:xfrm>
            <a:off x="8148812" y="3313652"/>
            <a:ext cx="3474586" cy="1025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50000"/>
              </a:lnSpc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AlphaFold Evoformer block, Jumper et al. 2021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↑ </a:t>
            </a:r>
            <a:endParaRPr lang="en-US" altLang="zh-CN" sz="10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  <a:p>
            <a:pPr marL="0" indent="0" algn="r">
              <a:lnSpc>
                <a:spcPct val="50000"/>
              </a:lnSpc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MSA Transformer block, Rao et al. 2021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↓ </a:t>
            </a:r>
          </a:p>
        </p:txBody>
      </p:sp>
    </p:spTree>
    <p:extLst>
      <p:ext uri="{BB962C8B-B14F-4D97-AF65-F5344CB8AC3E}">
        <p14:creationId xmlns:p14="http://schemas.microsoft.com/office/powerpoint/2010/main" val="3841630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7BC81-8B89-6601-0ACB-5EACC04EC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463"/>
            <a:ext cx="9144000" cy="23876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Methodology</a:t>
            </a:r>
            <a:endParaRPr lang="zh-CN" altLang="en-US" spc="-150" dirty="0">
              <a:latin typeface="+mn-lt"/>
              <a:cs typeface="Helvetica Now Text" panose="020B050403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6980F6-7704-9D3B-DD87-D10B76EA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7138"/>
            <a:ext cx="9144000" cy="1655762"/>
          </a:xfrm>
        </p:spPr>
        <p:txBody>
          <a:bodyPr>
            <a:normAutofit/>
          </a:bodyPr>
          <a:lstStyle/>
          <a:p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ea typeface="等线 Light"/>
                <a:cs typeface="+mj-cs"/>
              </a:rPr>
              <a:t>Dataset &amp; Networks &amp; Loss Metrics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62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Methodology: Dataset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962"/>
            <a:ext cx="11179629" cy="459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sz="26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2850</a:t>
            </a:r>
            <a:r>
              <a:rPr lang="en-US" altLang="zh-CN" sz="2600" dirty="0"/>
              <a:t> MSAs from CASP14-fm Dataset </a:t>
            </a:r>
          </a:p>
          <a:p>
            <a:pPr lvl="1">
              <a:lnSpc>
                <a:spcPct val="130000"/>
              </a:lnSpc>
            </a:pP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2660</a:t>
            </a:r>
            <a:r>
              <a:rPr lang="en-US" altLang="zh-CN" sz="2200" dirty="0"/>
              <a:t> train MSAs: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95</a:t>
            </a:r>
            <a:r>
              <a:rPr lang="en-US" altLang="zh-CN" sz="2200" dirty="0"/>
              <a:t> query sequences and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28</a:t>
            </a:r>
            <a:r>
              <a:rPr lang="en-US" altLang="zh-CN" sz="2200" dirty="0"/>
              <a:t> MSAs for each query</a:t>
            </a:r>
          </a:p>
          <a:p>
            <a:pPr lvl="1">
              <a:lnSpc>
                <a:spcPct val="130000"/>
              </a:lnSpc>
            </a:pP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190</a:t>
            </a:r>
            <a:r>
              <a:rPr lang="en-US" altLang="zh-CN" sz="2200" dirty="0"/>
              <a:t> test MSAs: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altLang="zh-CN" sz="2200" dirty="0"/>
              <a:t> pair of MSAs for each query sequence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Scores: from AlphaFold output accuracy, scaled to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0~1.0</a:t>
            </a:r>
            <a:endParaRPr lang="en-US" altLang="zh-CN" sz="2200" dirty="0">
              <a:solidFill>
                <a:srgbClr val="005CC5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sz="2600" dirty="0"/>
              <a:t>MSA subsampling strategy</a:t>
            </a:r>
          </a:p>
          <a:p>
            <a:pPr lvl="1">
              <a:lnSpc>
                <a:spcPct val="130000"/>
              </a:lnSpc>
            </a:pPr>
            <a:r>
              <a:rPr lang="en-US" altLang="zh-CN" sz="2200" b="1" dirty="0"/>
              <a:t>HH-Filter</a:t>
            </a:r>
            <a:r>
              <a:rPr lang="en-US" altLang="zh-CN" sz="2200" dirty="0"/>
              <a:t>: 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&gt;256 </a:t>
            </a:r>
            <a:r>
              <a:rPr lang="en-US" altLang="zh-CN" sz="2200" dirty="0"/>
              <a:t>to </a:t>
            </a:r>
            <a:r>
              <a:rPr lang="zh-CN" altLang="en-US" sz="2200" spc="-150" dirty="0">
                <a:solidFill>
                  <a:srgbClr val="005CC5"/>
                </a:solidFill>
                <a:latin typeface="Fira Code" panose="020B0509050000020004" pitchFamily="49" charset="0"/>
              </a:rPr>
              <a:t>≈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256 </a:t>
            </a:r>
            <a:r>
              <a:rPr lang="en-US" altLang="zh-CN" sz="2200" dirty="0"/>
              <a:t>sequences </a:t>
            </a:r>
          </a:p>
          <a:p>
            <a:pPr lvl="2">
              <a:lnSpc>
                <a:spcPct val="130000"/>
              </a:lnSpc>
            </a:pPr>
            <a:r>
              <a:rPr lang="en-US" altLang="zh-CN" sz="1900" b="0" spc="-150" dirty="0">
                <a:effectLst/>
                <a:latin typeface="Fira Code" panose="020B0509050000020004" pitchFamily="49" charset="0"/>
                <a:ea typeface="Fira Code" panose="020B0509050000020004" pitchFamily="49" charset="0"/>
                <a:cs typeface="Cascadia Code Light" panose="020B0609020000020004" pitchFamily="49" charset="0"/>
              </a:rPr>
              <a:t>hhfilter –i input.a3m -o filtered.a3m -diff 256</a:t>
            </a:r>
            <a:endParaRPr lang="en-US" altLang="zh-CN" sz="1900" spc="-15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200" b="1" dirty="0"/>
              <a:t>Diversity Maximizing</a:t>
            </a:r>
            <a:r>
              <a:rPr lang="en-US" altLang="zh-CN" sz="2200" dirty="0"/>
              <a:t>: </a:t>
            </a:r>
            <a:r>
              <a:rPr lang="zh-CN" altLang="en-US" sz="2200" spc="-150" dirty="0">
                <a:latin typeface="Fira Code" panose="020B0509050000020004" pitchFamily="49" charset="0"/>
              </a:rPr>
              <a:t>≈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CN" sz="2200" dirty="0"/>
              <a:t>to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2200" dirty="0"/>
              <a:t> sequences </a:t>
            </a:r>
          </a:p>
          <a:p>
            <a:pPr lvl="2">
              <a:lnSpc>
                <a:spcPct val="130000"/>
              </a:lnSpc>
            </a:pPr>
            <a:r>
              <a:rPr lang="en-US" altLang="zh-CN" sz="1900" dirty="0"/>
              <a:t>greedily pick sequence with maximum average hamming distance</a:t>
            </a:r>
          </a:p>
          <a:p>
            <a:pPr lvl="1">
              <a:lnSpc>
                <a:spcPct val="130000"/>
              </a:lnSpc>
            </a:pPr>
            <a:r>
              <a:rPr lang="en-US" altLang="zh-CN" sz="2200" dirty="0"/>
              <a:t>Result shape:  </a:t>
            </a:r>
            <a:r>
              <a:rPr lang="en-US" altLang="zh-CN" sz="22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× L </a:t>
            </a:r>
          </a:p>
          <a:p>
            <a:pPr lvl="2">
              <a:lnSpc>
                <a:spcPct val="130000"/>
              </a:lnSpc>
            </a:pP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</a:t>
            </a:r>
            <a:r>
              <a:rPr lang="zh-CN" altLang="en-US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≤ </a:t>
            </a:r>
            <a:r>
              <a:rPr lang="en-US" altLang="zh-CN" sz="19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256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altLang="zh-CN" sz="1900" dirty="0"/>
              <a:t>and  </a:t>
            </a:r>
            <a:r>
              <a:rPr lang="en-US" altLang="zh-CN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L </a:t>
            </a:r>
            <a:r>
              <a:rPr lang="zh-CN" altLang="en-US" sz="1900" spc="-150" dirty="0">
                <a:latin typeface="Fira Code" panose="020B0509050000020004" pitchFamily="49" charset="0"/>
                <a:ea typeface="Fira Code" panose="020B0509050000020004" pitchFamily="49" charset="0"/>
              </a:rPr>
              <a:t>≤ </a:t>
            </a:r>
            <a:r>
              <a:rPr lang="en-US" altLang="zh-CN" sz="1900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584</a:t>
            </a:r>
          </a:p>
          <a:p>
            <a:pPr lvl="2">
              <a:lnSpc>
                <a:spcPct val="130000"/>
              </a:lnSpc>
            </a:pPr>
            <a:endParaRPr lang="zh-CN" altLang="en-US" spc="-150" dirty="0">
              <a:latin typeface="Fira Code" panose="020B05090500000200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C7F851-3E10-952B-E44A-B004CCF3902E}"/>
              </a:ext>
            </a:extLst>
          </p:cNvPr>
          <p:cNvGrpSpPr/>
          <p:nvPr/>
        </p:nvGrpSpPr>
        <p:grpSpPr>
          <a:xfrm>
            <a:off x="8891902" y="2633056"/>
            <a:ext cx="3125927" cy="1863351"/>
            <a:chOff x="8718114" y="2693521"/>
            <a:chExt cx="3752776" cy="223701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B3D3C4C-8820-A6CF-1E01-2BDCEB3F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8114" y="2693521"/>
              <a:ext cx="3752776" cy="186768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BA460B4-59BE-E153-4DFE-6BCF48A9259C}"/>
                </a:ext>
              </a:extLst>
            </p:cNvPr>
            <p:cNvSpPr txBox="1"/>
            <p:nvPr/>
          </p:nvSpPr>
          <p:spPr>
            <a:xfrm>
              <a:off x="8897488" y="3077099"/>
              <a:ext cx="461665" cy="1112513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r>
                <a:rPr lang="en-US" altLang="zh-CN" sz="1800" dirty="0">
                  <a:solidFill>
                    <a:srgbClr val="002991"/>
                  </a:solidFill>
                </a:rPr>
                <a:t>depth  </a:t>
              </a:r>
              <a:r>
                <a:rPr lang="en-US" altLang="zh-CN" sz="1800" spc="-150" dirty="0">
                  <a:solidFill>
                    <a:srgbClr val="00299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N</a:t>
              </a:r>
              <a:endParaRPr lang="zh-CN" altLang="en-US" dirty="0">
                <a:solidFill>
                  <a:srgbClr val="00299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906CAB-6351-8913-2C69-27E817F09AD7}"/>
                </a:ext>
              </a:extLst>
            </p:cNvPr>
            <p:cNvSpPr txBox="1"/>
            <p:nvPr/>
          </p:nvSpPr>
          <p:spPr>
            <a:xfrm>
              <a:off x="9916467" y="4561202"/>
              <a:ext cx="15907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spc="-150" dirty="0">
                  <a:solidFill>
                    <a:srgbClr val="002991"/>
                  </a:solidFill>
                  <a:latin typeface="Fira Code" panose="020B0509050000020004" pitchFamily="49" charset="0"/>
                  <a:ea typeface="Fira Code" panose="020B0509050000020004" pitchFamily="49" charset="0"/>
                </a:rPr>
                <a:t>L </a:t>
              </a:r>
              <a:r>
                <a:rPr lang="en-US" altLang="zh-CN" sz="1800" dirty="0">
                  <a:solidFill>
                    <a:srgbClr val="002991"/>
                  </a:solidFill>
                </a:rPr>
                <a:t>residues</a:t>
              </a:r>
              <a:endParaRPr lang="zh-CN" altLang="en-US" dirty="0">
                <a:solidFill>
                  <a:srgbClr val="00299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352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MSA Embedding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477251" cy="419576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MSA Transformer </a:t>
            </a:r>
            <a:r>
              <a:rPr lang="en-US" altLang="zh-CN" dirty="0"/>
              <a:t>as encoder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Import </a:t>
            </a:r>
            <a:r>
              <a:rPr lang="en-US" altLang="zh-CN" sz="2200" b="0" dirty="0">
                <a:effectLst/>
                <a:latin typeface="Fira Code" panose="020B0509050000020004" pitchFamily="49" charset="0"/>
              </a:rPr>
              <a:t>esm.pretrained.esm_msa1b_t12_100M_UR50S()</a:t>
            </a:r>
            <a:endParaRPr lang="en-US" altLang="zh-CN" sz="1600" b="0" dirty="0">
              <a:effectLst/>
              <a:latin typeface="Fira Code" panose="020B05090500000200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Freeze weights of all layers for transfer learning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Save extracted embedding of each MSA for efficient training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Result MSA embedding shape: </a:t>
            </a:r>
            <a:r>
              <a:rPr lang="en-US" altLang="zh-CN" sz="2800" spc="-150" dirty="0">
                <a:latin typeface="Fira Code" panose="020B0509050000020004" pitchFamily="49" charset="0"/>
                <a:ea typeface="Fira Code" panose="020B0509050000020004" pitchFamily="49" charset="0"/>
              </a:rPr>
              <a:t>N × L × D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MSA Transformer embedding dimension </a:t>
            </a:r>
            <a:r>
              <a:rPr lang="zh-CN" altLang="en-US" dirty="0"/>
              <a:t>→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D = </a:t>
            </a:r>
            <a:r>
              <a:rPr lang="en-US" altLang="zh-CN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768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Add zero paddings </a:t>
            </a:r>
            <a:r>
              <a:rPr lang="zh-CN" altLang="en-US" dirty="0"/>
              <a:t>→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L = </a:t>
            </a:r>
            <a:r>
              <a:rPr lang="en-US" altLang="zh-CN" spc="-150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584</a:t>
            </a:r>
            <a:endParaRPr lang="en-US" altLang="zh-CN" dirty="0">
              <a:solidFill>
                <a:srgbClr val="005CC5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Extract query reference </a:t>
            </a:r>
            <a:r>
              <a:rPr lang="zh-CN" altLang="en-US" dirty="0"/>
              <a:t>→ </a:t>
            </a:r>
            <a:r>
              <a:rPr lang="en-US" altLang="zh-CN" sz="2400" b="1" spc="-150" dirty="0">
                <a:latin typeface="Fira Code" panose="020B0509050000020004" pitchFamily="49" charset="0"/>
                <a:ea typeface="Fira Code" panose="020B0509050000020004" pitchFamily="49" charset="0"/>
              </a:rPr>
              <a:t>L × D </a:t>
            </a:r>
            <a:r>
              <a:rPr lang="en-US" altLang="zh-CN" b="1" dirty="0"/>
              <a:t>feature map </a:t>
            </a:r>
            <a:r>
              <a:rPr lang="en-US" altLang="zh-CN" dirty="0"/>
              <a:t>each MSA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2C6F97-541A-438D-08FE-B18D24CF5BDD}"/>
              </a:ext>
            </a:extLst>
          </p:cNvPr>
          <p:cNvGrpSpPr/>
          <p:nvPr/>
        </p:nvGrpSpPr>
        <p:grpSpPr>
          <a:xfrm>
            <a:off x="9315451" y="1502937"/>
            <a:ext cx="1809941" cy="4274343"/>
            <a:chOff x="9317805" y="1636287"/>
            <a:chExt cx="1809941" cy="4274343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D0AC421-A230-6DB0-1F08-829E3BA91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1462" y="2491674"/>
              <a:ext cx="1276284" cy="2631576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E75C956-35B0-C200-6AAA-EC674200F4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225"/>
            <a:stretch/>
          </p:blipFill>
          <p:spPr>
            <a:xfrm>
              <a:off x="10024500" y="1636287"/>
              <a:ext cx="912600" cy="88396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7A7A8C2-BA2A-415D-5CE9-33CCA4F9B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2216" y="5194667"/>
              <a:ext cx="912599" cy="715963"/>
            </a:xfrm>
            <a:prstGeom prst="rect">
              <a:avLst/>
            </a:prstGeom>
          </p:spPr>
        </p:pic>
        <p:sp>
          <p:nvSpPr>
            <p:cNvPr id="19" name="Google Shape;389;p22">
              <a:extLst>
                <a:ext uri="{FF2B5EF4-FFF2-40B4-BE49-F238E27FC236}">
                  <a16:creationId xmlns:a16="http://schemas.microsoft.com/office/drawing/2014/main" id="{A2C603C0-74AF-9018-CD4C-F4B7C00C87DF}"/>
                </a:ext>
              </a:extLst>
            </p:cNvPr>
            <p:cNvSpPr txBox="1"/>
            <p:nvPr/>
          </p:nvSpPr>
          <p:spPr>
            <a:xfrm>
              <a:off x="9317805" y="3556236"/>
              <a:ext cx="912599" cy="2927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12 </a:t>
              </a:r>
              <a:r>
                <a:rPr lang="en-US" altLang="zh-CN" sz="1200" dirty="0">
                  <a:solidFill>
                    <a:schemeClr val="tx1"/>
                  </a:solidFill>
                  <a:latin typeface="+mn-lt"/>
                  <a:ea typeface="+mn-ea"/>
                  <a:cs typeface="+mn-ea"/>
                  <a:sym typeface="+mn-lt"/>
                </a:rPr>
                <a:t>×</a:t>
              </a:r>
              <a:endParaRPr sz="1200" dirty="0">
                <a:solidFill>
                  <a:schemeClr val="tx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540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Score Regression Network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B6581-33DA-9153-D0E9-33450B88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9263"/>
            <a:ext cx="10533184" cy="44236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Multi-Layer Perceptron (MLP) </a:t>
            </a:r>
            <a:r>
              <a:rPr lang="en-US" altLang="zh-CN" dirty="0"/>
              <a:t>for vector regression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Averaging pooling/extract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&lt;bos&gt;</a:t>
            </a:r>
            <a:r>
              <a:rPr lang="en-US" altLang="zh-CN" dirty="0">
                <a:ea typeface="Fira Code" panose="020B0509050000020004" pitchFamily="49" charset="0"/>
              </a:rPr>
              <a:t> </a:t>
            </a:r>
            <a:r>
              <a:rPr lang="en-US" altLang="zh-CN" dirty="0"/>
              <a:t>embedding </a:t>
            </a:r>
            <a:r>
              <a:rPr lang="zh-CN" altLang="en-US" dirty="0"/>
              <a:t>→ </a:t>
            </a:r>
            <a:r>
              <a:rPr lang="en-US" altLang="zh-CN" dirty="0">
                <a:solidFill>
                  <a:srgbClr val="005CC5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768</a:t>
            </a:r>
            <a:r>
              <a:rPr lang="en-US" altLang="zh-CN" dirty="0"/>
              <a:t>-dim vector</a:t>
            </a:r>
            <a:endParaRPr lang="en-US" altLang="zh-CN" b="0" dirty="0">
              <a:effectLst/>
              <a:latin typeface="Fira Code" panose="020B05090500000200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/>
              <a:t>Feed into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r>
              <a:rPr lang="en-US" altLang="zh-CN" dirty="0"/>
              <a:t> fully-connected layers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005CC5"/>
                </a:solidFill>
              </a:rPr>
              <a:t>768</a:t>
            </a:r>
            <a:r>
              <a:rPr lang="en-US" altLang="zh-CN" dirty="0"/>
              <a:t> </a:t>
            </a:r>
            <a:r>
              <a:rPr lang="zh-CN" altLang="en-US" dirty="0"/>
              <a:t>→ </a:t>
            </a:r>
            <a:r>
              <a:rPr lang="en-US" altLang="zh-CN" dirty="0">
                <a:solidFill>
                  <a:srgbClr val="005CC5"/>
                </a:solidFill>
              </a:rPr>
              <a:t>128</a:t>
            </a:r>
            <a:r>
              <a:rPr lang="en-US" altLang="zh-CN" dirty="0"/>
              <a:t> </a:t>
            </a:r>
            <a:r>
              <a:rPr lang="zh-CN" altLang="en-US" dirty="0"/>
              <a:t>→ </a:t>
            </a:r>
            <a:r>
              <a:rPr lang="en-US" altLang="zh-CN" dirty="0">
                <a:solidFill>
                  <a:srgbClr val="005CC5"/>
                </a:solidFill>
              </a:rPr>
              <a:t>32</a:t>
            </a:r>
            <a:r>
              <a:rPr lang="zh-CN" altLang="en-US" dirty="0"/>
              <a:t> → </a:t>
            </a:r>
            <a:r>
              <a:rPr lang="en-US" altLang="zh-CN" dirty="0">
                <a:solidFill>
                  <a:srgbClr val="005CC5"/>
                </a:solidFill>
              </a:rPr>
              <a:t>1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with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leaky_relu </a:t>
            </a:r>
            <a:r>
              <a:rPr lang="en-US" altLang="zh-CN" dirty="0"/>
              <a:t>activations and </a:t>
            </a:r>
            <a:r>
              <a:rPr lang="en-US" altLang="zh-CN" spc="-150" dirty="0">
                <a:latin typeface="Fira Code" panose="020B0509050000020004" pitchFamily="49" charset="0"/>
                <a:ea typeface="Fira Code" panose="020B0509050000020004" pitchFamily="49" charset="0"/>
              </a:rPr>
              <a:t>dropout</a:t>
            </a:r>
            <a:r>
              <a:rPr lang="en-US" altLang="zh-CN" dirty="0"/>
              <a:t> layers (except output layer)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Output one score and compute </a:t>
            </a:r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MSELoss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Use </a:t>
            </a:r>
            <a:r>
              <a:rPr lang="en-US" altLang="zh-CN" b="1" dirty="0"/>
              <a:t>Convolutional Neural Network (CNN) </a:t>
            </a:r>
            <a:r>
              <a:rPr lang="en-US" altLang="zh-CN" dirty="0"/>
              <a:t>for feature map scoring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Each MSA is represented by a 1</a:t>
            </a:r>
            <a:r>
              <a:rPr lang="en-US" altLang="zh-CN" sz="2400" spc="-150" dirty="0">
                <a:latin typeface="Fira Code" panose="020B0509050000020004" pitchFamily="49" charset="0"/>
                <a:ea typeface="Fira Code" panose="020B0509050000020004" pitchFamily="49" charset="0"/>
              </a:rPr>
              <a:t> × L × D </a:t>
            </a:r>
            <a:r>
              <a:rPr lang="en-US" altLang="zh-CN" dirty="0"/>
              <a:t>feature map (like an image)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We have investigated 2 different models:</a:t>
            </a:r>
          </a:p>
          <a:p>
            <a:pPr lvl="2">
              <a:lnSpc>
                <a:spcPct val="120000"/>
              </a:lnSpc>
            </a:pPr>
            <a:r>
              <a:rPr lang="en-US" altLang="zh-CN" b="1" dirty="0"/>
              <a:t>LeNet5</a:t>
            </a:r>
            <a:r>
              <a:rPr lang="en-US" altLang="zh-CN" dirty="0"/>
              <a:t>: Interleaving 2 convolution layers with </a:t>
            </a:r>
            <a:r>
              <a:rPr lang="en-US" altLang="zh-CN" b="0" i="0" spc="-150" dirty="0">
                <a:solidFill>
                  <a:srgbClr val="24292E"/>
                </a:solidFill>
                <a:effectLst/>
                <a:latin typeface="Fira Code" panose="020B0509050000020004" pitchFamily="49" charset="0"/>
              </a:rPr>
              <a:t>BatchNorm2d</a:t>
            </a:r>
            <a:r>
              <a:rPr lang="en-US" altLang="zh-CN" dirty="0"/>
              <a:t> and max-pooling layers </a:t>
            </a:r>
          </a:p>
          <a:p>
            <a:pPr lvl="2">
              <a:lnSpc>
                <a:spcPct val="120000"/>
              </a:lnSpc>
            </a:pPr>
            <a:r>
              <a:rPr lang="en-US" altLang="zh-CN" b="1" dirty="0"/>
              <a:t>ResNet18</a:t>
            </a:r>
            <a:r>
              <a:rPr lang="en-US" altLang="zh-CN" dirty="0"/>
              <a:t>: 1 convolution layer + 4 residue blocks + 1 average pooling + 1 FC layer</a:t>
            </a:r>
          </a:p>
          <a:p>
            <a:pPr lvl="1"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8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8AA6EF27-541C-0658-0A5C-98EB045D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8800"/>
            <a:ext cx="3590476" cy="42190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EFBD9C-556E-421F-45BC-54B3E20B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9628" cy="1325563"/>
          </a:xfrm>
        </p:spPr>
        <p:txBody>
          <a:bodyPr/>
          <a:lstStyle/>
          <a:p>
            <a:r>
              <a:rPr lang="en-US" altLang="zh-CN" dirty="0"/>
              <a:t>Methodology: Score Regression Network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DC5B7AF-9EE0-5943-BD8B-1EE20ABAC3E2}"/>
              </a:ext>
            </a:extLst>
          </p:cNvPr>
          <p:cNvSpPr txBox="1">
            <a:spLocks/>
          </p:cNvSpPr>
          <p:nvPr/>
        </p:nvSpPr>
        <p:spPr>
          <a:xfrm>
            <a:off x="2335284" y="5752169"/>
            <a:ext cx="1728216" cy="283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11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FB381C-E1D7-8961-8733-E4534C5F5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8" y="1777937"/>
            <a:ext cx="2307424" cy="19087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CC9FAE-CF07-2806-EA11-26CE88CA9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979" y="4244317"/>
            <a:ext cx="6499942" cy="1791123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61F84DE-DF45-8C71-6915-CDA6523C7DBC}"/>
              </a:ext>
            </a:extLst>
          </p:cNvPr>
          <p:cNvSpPr txBox="1">
            <a:spLocks/>
          </p:cNvSpPr>
          <p:nvPr/>
        </p:nvSpPr>
        <p:spPr>
          <a:xfrm>
            <a:off x="8916706" y="3429000"/>
            <a:ext cx="3474586" cy="577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←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ResNet18,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He et al. 2015</a:t>
            </a:r>
          </a:p>
          <a:p>
            <a:pPr marL="0" indent="0">
              <a:lnSpc>
                <a:spcPct val="50000"/>
              </a:lnSpc>
              <a:buNone/>
            </a:pP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  <a:latin typeface="Helvetica Now Display Light" panose="020B0404030202020204" pitchFamily="34" charset="0"/>
              <a:cs typeface="Helvetica Now Display Light" panose="020B0404030202020204" pitchFamily="34" charset="0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↓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LeNet5, LeCun et al.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 Now Display Light" panose="020B0404030202020204" pitchFamily="34" charset="0"/>
                <a:cs typeface="Helvetica Now Display Light" panose="020B0404030202020204" pitchFamily="34" charset="0"/>
              </a:rPr>
              <a:t>1998</a:t>
            </a:r>
          </a:p>
        </p:txBody>
      </p:sp>
    </p:spTree>
    <p:extLst>
      <p:ext uri="{BB962C8B-B14F-4D97-AF65-F5344CB8AC3E}">
        <p14:creationId xmlns:p14="http://schemas.microsoft.com/office/powerpoint/2010/main" val="3834506135"/>
      </p:ext>
    </p:extLst>
  </p:cSld>
  <p:clrMapOvr>
    <a:masterClrMapping/>
  </p:clrMapOvr>
</p:sld>
</file>

<file path=ppt/theme/theme1.xml><?xml version="1.0" encoding="utf-8"?>
<a:theme xmlns:a="http://schemas.openxmlformats.org/drawingml/2006/main" name="Helvetica No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0">
      <a:majorFont>
        <a:latin typeface="Helvetica Now Text ExtBd"/>
        <a:ea typeface="微软雅黑"/>
        <a:cs typeface=""/>
      </a:majorFont>
      <a:minorFont>
        <a:latin typeface="HelveticaNowText Regular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vetica Now" id="{578A5D5A-03DF-4C8D-92F6-4B90FC5E85C2}" vid="{2FE082C4-D419-4BD4-B535-17719ECCC0A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Helvetica Now</Template>
  <TotalTime>1799</TotalTime>
  <Words>1043</Words>
  <Application>Microsoft Office PowerPoint</Application>
  <PresentationFormat>宽屏</PresentationFormat>
  <Paragraphs>176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HelveticaNowText Regular</vt:lpstr>
      <vt:lpstr>等线</vt:lpstr>
      <vt:lpstr>Arial</vt:lpstr>
      <vt:lpstr>Cambria Math</vt:lpstr>
      <vt:lpstr>Fira Code</vt:lpstr>
      <vt:lpstr>Helvetica Now Display ExtBd</vt:lpstr>
      <vt:lpstr>Helvetica Now Display Light</vt:lpstr>
      <vt:lpstr>Helvetica Now Text ExtBd</vt:lpstr>
      <vt:lpstr>HoloLens MDL2 Assets</vt:lpstr>
      <vt:lpstr>Segoe UI Variable Small</vt:lpstr>
      <vt:lpstr>Helvetica Now</vt:lpstr>
      <vt:lpstr>MSA Scoring &amp; Ranking Based on MSA Transformer</vt:lpstr>
      <vt:lpstr>Background</vt:lpstr>
      <vt:lpstr>Background: AlphaFold</vt:lpstr>
      <vt:lpstr>Background: MSA Transformer</vt:lpstr>
      <vt:lpstr>Methodology</vt:lpstr>
      <vt:lpstr>Methodology: Dataset</vt:lpstr>
      <vt:lpstr>Methodology: MSA Embedding</vt:lpstr>
      <vt:lpstr>Methodology: Score Regression Network</vt:lpstr>
      <vt:lpstr>Methodology: Score Regression Network</vt:lpstr>
      <vt:lpstr>Results: Pointwise Scoring Network</vt:lpstr>
      <vt:lpstr>Methodology: Siamese Framework</vt:lpstr>
      <vt:lpstr>Methodology: Siamese Framework</vt:lpstr>
      <vt:lpstr>Methodology: Siamese Framework</vt:lpstr>
      <vt:lpstr>Results: Siamese Network + Pairwise Loss</vt:lpstr>
      <vt:lpstr>Results &amp; Conclusion</vt:lpstr>
      <vt:lpstr>Metric Report</vt:lpstr>
      <vt:lpstr>Ranking Example</vt:lpstr>
      <vt:lpstr>Ranking Example</vt:lpstr>
      <vt:lpstr>Contributions</vt:lpstr>
      <vt:lpstr>Thanks for your Attention! MSA Scoring &amp; Ranking Based on MSA 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MSA Scoring</dc:title>
  <dc:creator>23</dc:creator>
  <cp:lastModifiedBy>连奕航</cp:lastModifiedBy>
  <cp:revision>319</cp:revision>
  <dcterms:created xsi:type="dcterms:W3CDTF">2022-11-07T17:56:17Z</dcterms:created>
  <dcterms:modified xsi:type="dcterms:W3CDTF">2022-12-14T13:19:03Z</dcterms:modified>
</cp:coreProperties>
</file>