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9653D-B700-46C6-84C5-95CC7FD33021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4B54-BD28-41EC-8223-FDD32709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16D95-3B2D-5E82-0C49-6ECEF4AB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A034A7-3141-4EDD-3106-BFC2F735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44F46-1F08-59A2-989F-D6E86AA6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C8BF3-14BB-71CF-09DB-191E1773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30C96-A472-4E77-C40C-E88B9632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4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0F9BA-284B-2C5D-E9B0-81DE7A20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B2C70-66F3-727C-8477-B05EFAE39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B1188-A254-37CA-3C15-6BC05CF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79B46-3A21-5487-A995-AEBAD60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80051-B4CE-DF45-4D81-DE0E8D6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59BEC8-1A76-6D23-A36C-1EB5D117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67D12-5966-4AB5-14AA-899BE4E8E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B11F-312F-21B2-81AB-6EFE5019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25401-B4B4-263F-DC9A-52AA363F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2B353-31A3-5035-EAEB-833DAA85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8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5880-2CFE-3919-BC0D-C0FF48CA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6037B-D82A-EC60-D825-A8A2EDA5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C0F00-6A6B-3697-4214-279496C6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DD9A7-2934-8ED2-6DA0-4CB8EAA4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30F20-ABDD-98A3-F961-998C551F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75712-F176-AF80-EF3B-8DB7ED1E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3ED1DE-A91F-CE8B-DE98-793D2C62C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3E973-A7E2-5CFB-0E21-BCCCED3A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A4D36-238E-D795-A47A-58E6F827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C3B13-2E94-D1CE-1C98-7E743AB1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562C8-2171-2F6E-8713-EB1EE6B3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0A395-E1DE-B670-3DAD-D37B39DA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81D78-8A1D-CE74-BE72-B51F4136D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10D52-955B-25E3-1F01-1AEB5BC6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6FC38-2574-B75A-AE6D-CB3388EA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A07AC-3659-65FD-EA12-1ACDFE79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FB14F-188F-7C10-EA59-5023B8D9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5527E-494F-2F3D-565A-61CAE4A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E493D-0C33-95A2-CED2-CE6745AA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983B8C-8BA1-C480-C61B-8DBAE158B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72DE89-683F-ED7E-3930-E54D41EE4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973C23-24EB-6A1C-E1DB-B42F4A56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A0908B-86DB-E5FA-8A56-945DA13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6C3B8D-8F33-382A-664C-818C6579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8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E7DD0-3BFD-12B7-F94A-A98212EE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A371C-2FD6-E268-ECFD-97A0559E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2BBFC-41ED-78C8-E7C4-0361E873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D8B48D-C9C0-FD69-6090-3EDD924D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2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368303-05E6-4B80-E4DE-63A4BE15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37177-6726-B066-A85B-559A7277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3041B-C4CD-0598-DAB9-FB89A8D0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5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3AB3F-D1F8-ADAD-D801-DA5DC361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DE7F1-7DEA-9EEB-89EC-42EFD7B3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10521-8EFA-B875-F506-EC1EB5A38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CCD24-622D-3F00-CFD1-AA401D3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DE7F6-2B37-2CB3-60B1-024763DE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1CCAE-4C62-4D0E-565F-C3FCF956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9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38536-A9D0-C764-D637-2E67B6FA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C3647-8A95-A293-8521-1343F5AE9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F1A64-C307-2AE3-ECFC-5B47F9A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E7224-0A09-1073-0FDC-D6476BE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D138E-3D61-8C42-E465-3E7463D2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40845-5CC5-4096-84EA-2BF661F8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6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E63FC-E401-1C54-BAC3-AB81654C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BE37C-97A7-6187-1352-40ED6DEE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D1A92-7AFA-B306-C473-9F0BFFDCD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D4EF-952D-4D23-9E8D-B279402E226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4A9AC-BFF3-4808-1131-95614F41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E01FE-422E-ACF4-770A-470B7689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MSA Scoring</a:t>
            </a:r>
            <a:br>
              <a:rPr lang="en-US" altLang="zh-CN" dirty="0"/>
            </a:b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Heading" pitchFamily="2" charset="0"/>
                <a:ea typeface="等线 Light"/>
                <a:cs typeface="+mn-cs"/>
              </a:rPr>
              <a:t>Based on MSA Transformer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lianyh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,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tengyue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 &amp;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yangxch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MSA Input 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Read names, sequences and scores</a:t>
            </a:r>
          </a:p>
          <a:p>
            <a:pPr lvl="1"/>
            <a:r>
              <a:rPr lang="en-US" altLang="zh-CN" dirty="0"/>
              <a:t>shape of MSA input : </a:t>
            </a:r>
            <a:r>
              <a:rPr lang="en-US" altLang="zh-CN" sz="2000" dirty="0">
                <a:solidFill>
                  <a:srgbClr val="6F42C1"/>
                </a:solidFill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[num_sequence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, </a:t>
            </a:r>
            <a:r>
              <a:rPr lang="en-US" altLang="zh-CN" sz="2000" dirty="0">
                <a:solidFill>
                  <a:srgbClr val="6F42C1"/>
                </a:solidFill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sequence_len]</a:t>
            </a:r>
          </a:p>
          <a:p>
            <a:r>
              <a:rPr lang="en-US" altLang="zh-CN" dirty="0"/>
              <a:t>Remove insertions (lowercase letters) of sequences</a:t>
            </a:r>
          </a:p>
          <a:p>
            <a:r>
              <a:rPr lang="en-US" altLang="zh-CN" dirty="0"/>
              <a:t>Subsampling MSAs</a:t>
            </a:r>
          </a:p>
          <a:p>
            <a:pPr lvl="1"/>
            <a:r>
              <a:rPr lang="en-US" altLang="zh-CN" dirty="0"/>
              <a:t>subsample </a:t>
            </a:r>
            <a:r>
              <a:rPr lang="en-US" altLang="zh-CN" b="0" dirty="0">
                <a:solidFill>
                  <a:srgbClr val="D73A49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zh-CN" altLang="en-US" dirty="0">
                <a:solidFill>
                  <a:srgbClr val="24292E"/>
                </a:solidFill>
                <a:latin typeface="Fira Code" panose="020B0509050000020004" pitchFamily="49" charset="0"/>
              </a:rPr>
              <a:t> </a:t>
            </a:r>
            <a:r>
              <a:rPr lang="en-US" altLang="zh-CN" dirty="0"/>
              <a:t>sequences to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en-US" altLang="zh-CN" dirty="0"/>
              <a:t> sequences per MSA</a:t>
            </a:r>
          </a:p>
          <a:p>
            <a:pPr lvl="1"/>
            <a:r>
              <a:rPr lang="en-US" altLang="zh-CN" dirty="0"/>
              <a:t>HH-Filter: </a:t>
            </a:r>
            <a:r>
              <a:rPr lang="en-US" altLang="zh-CN" b="0" dirty="0">
                <a:solidFill>
                  <a:srgbClr val="D73A49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dirty="0"/>
              <a:t>to </a:t>
            </a:r>
            <a:r>
              <a:rPr lang="zh-CN" altLang="en-US" b="0" dirty="0">
                <a:solidFill>
                  <a:srgbClr val="D73A49"/>
                </a:solidFill>
                <a:effectLst/>
                <a:latin typeface="Fira Code" panose="020B0509050000020004" pitchFamily="49" charset="0"/>
              </a:rPr>
              <a:t>≈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en-US" altLang="zh-CN" dirty="0"/>
              <a:t> sequences </a:t>
            </a:r>
          </a:p>
          <a:p>
            <a:pPr lvl="2"/>
            <a:r>
              <a:rPr lang="en-US" altLang="zh-CN" b="0" dirty="0">
                <a:solidFill>
                  <a:srgbClr val="6F42C1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hhfilter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b="0" dirty="0">
                <a:solidFill>
                  <a:srgbClr val="D73A49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–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i input.a3m </a:t>
            </a:r>
            <a:r>
              <a:rPr lang="en-US" altLang="zh-CN" b="0" dirty="0">
                <a:solidFill>
                  <a:srgbClr val="D73A49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-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o filtered.a3m </a:t>
            </a:r>
            <a:r>
              <a:rPr lang="en-US" altLang="zh-CN" b="0" dirty="0">
                <a:solidFill>
                  <a:srgbClr val="D73A49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-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diff 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256</a:t>
            </a:r>
            <a:endParaRPr lang="en-US" altLang="zh-CN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CN" dirty="0"/>
              <a:t>Diversity Maximizing: </a:t>
            </a:r>
            <a:r>
              <a:rPr lang="zh-CN" altLang="en-US" b="0" dirty="0">
                <a:solidFill>
                  <a:srgbClr val="D73A49"/>
                </a:solidFill>
                <a:effectLst/>
                <a:latin typeface="Fira Code" panose="020B0509050000020004" pitchFamily="49" charset="0"/>
              </a:rPr>
              <a:t>≈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dirty="0"/>
              <a:t>to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en-US" altLang="zh-CN" dirty="0"/>
              <a:t> sequences </a:t>
            </a:r>
          </a:p>
          <a:p>
            <a:pPr lvl="2"/>
            <a:r>
              <a:rPr lang="en-US" altLang="zh-CN" dirty="0"/>
              <a:t>greedily pick sequence with max hamming distance</a:t>
            </a:r>
          </a:p>
          <a:p>
            <a:pPr lvl="1"/>
            <a:r>
              <a:rPr lang="en-US" altLang="zh-CN" dirty="0"/>
              <a:t>result shape: 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sequence_len]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91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MSA Embeddings from MSA 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918076"/>
          </a:xfrm>
        </p:spPr>
        <p:txBody>
          <a:bodyPr>
            <a:normAutofit/>
          </a:bodyPr>
          <a:lstStyle/>
          <a:p>
            <a:r>
              <a:rPr lang="en-US" altLang="zh-CN" dirty="0"/>
              <a:t>Use 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esm.pretrained.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esm_msa1b_t12_100M_UR50S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()</a:t>
            </a:r>
            <a:endParaRPr lang="en-US" altLang="zh-CN" dirty="0"/>
          </a:p>
          <a:p>
            <a:r>
              <a:rPr lang="en-US" altLang="zh-CN" dirty="0"/>
              <a:t>Convert MSA Input to Batch Input</a:t>
            </a:r>
          </a:p>
          <a:p>
            <a:pPr lvl="1"/>
            <a:r>
              <a:rPr lang="en-US" altLang="zh-CN" dirty="0"/>
              <a:t>convert letters to numeric tokens</a:t>
            </a:r>
          </a:p>
          <a:p>
            <a:pPr lvl="1"/>
            <a:r>
              <a:rPr lang="en-US" altLang="zh-CN" dirty="0"/>
              <a:t>Add </a:t>
            </a:r>
            <a:r>
              <a:rPr lang="en-US" altLang="zh-CN" sz="2000" dirty="0">
                <a:solidFill>
                  <a:srgbClr val="6F42C1"/>
                </a:solidFill>
                <a:latin typeface="Fira Code" panose="020B0509050000020004" pitchFamily="49" charset="0"/>
              </a:rPr>
              <a:t>&lt;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begin_of_sequence&gt; </a:t>
            </a:r>
            <a:r>
              <a:rPr lang="en-US" altLang="zh-CN" dirty="0"/>
              <a:t>token and paddings for each sequence</a:t>
            </a:r>
          </a:p>
          <a:p>
            <a:pPr lvl="1"/>
            <a:r>
              <a:rPr lang="en-US" altLang="zh-CN" dirty="0"/>
              <a:t>result shape: 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[batch_size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sz="2000" b="0" dirty="0">
                <a:solidFill>
                  <a:srgbClr val="D73A49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sequence_len]</a:t>
            </a:r>
            <a:endParaRPr lang="en-US" altLang="zh-CN" dirty="0">
              <a:solidFill>
                <a:srgbClr val="6F42C1"/>
              </a:solidFill>
            </a:endParaRPr>
          </a:p>
          <a:p>
            <a:r>
              <a:rPr lang="en-US" altLang="zh-CN" dirty="0"/>
              <a:t>Obtain MSA embeddings from MSA Transformer  </a:t>
            </a:r>
          </a:p>
          <a:p>
            <a:pPr lvl="1"/>
            <a:r>
              <a:rPr lang="en-US" altLang="zh-CN" dirty="0"/>
              <a:t>MSA Transformer uses 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embedding_size </a:t>
            </a:r>
            <a:r>
              <a:rPr lang="en-US" altLang="zh-CN" sz="2000" b="0" dirty="0">
                <a:solidFill>
                  <a:srgbClr val="D73A49"/>
                </a:solidFill>
                <a:effectLst/>
                <a:latin typeface="Fira Code" panose="020B0509050000020004" pitchFamily="49" charset="0"/>
              </a:rPr>
              <a:t>=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768</a:t>
            </a:r>
            <a:endParaRPr lang="en-US" altLang="zh-CN" sz="2000" dirty="0"/>
          </a:p>
          <a:p>
            <a:pPr lvl="1"/>
            <a:r>
              <a:rPr lang="en-US" altLang="zh-CN" dirty="0"/>
              <a:t>model output shape: 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[batch_size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256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sz="2000" b="0" dirty="0">
                <a:solidFill>
                  <a:srgbClr val="D73A49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sequence_len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768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]</a:t>
            </a:r>
          </a:p>
          <a:p>
            <a:pPr lvl="1"/>
            <a:r>
              <a:rPr lang="en-US" altLang="zh-CN" sz="2400" dirty="0"/>
              <a:t>we extract the query sequence and discard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42C1"/>
                </a:solidFill>
                <a:effectLst/>
                <a:uLnTx/>
                <a:uFillTx/>
                <a:latin typeface="Fira Code" panose="020B0509050000020004" pitchFamily="49" charset="0"/>
                <a:ea typeface="等线"/>
                <a:cs typeface="+mn-cs"/>
              </a:rPr>
              <a:t>&lt;begin_of_sequence&gt;</a:t>
            </a:r>
          </a:p>
          <a:p>
            <a:pPr lvl="1"/>
            <a:r>
              <a:rPr lang="en-US" altLang="zh-CN" sz="2400" dirty="0"/>
              <a:t>result embedding shape: 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[sequence_len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768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]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2000" dirty="0"/>
              <a:t>for each MSA</a:t>
            </a:r>
            <a:endParaRPr lang="en-US" altLang="zh-CN" sz="2000" b="0" dirty="0">
              <a:solidFill>
                <a:srgbClr val="24292E"/>
              </a:solidFill>
              <a:effectLst/>
              <a:latin typeface="Fira Code" panose="020B05090500000200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40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MSA Scoring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Now we have 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[sequence_len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768</a:t>
            </a:r>
            <a:r>
              <a:rPr lang="en-US" altLang="zh-CN" sz="2000" b="0" dirty="0">
                <a:solidFill>
                  <a:srgbClr val="6F42C1"/>
                </a:solidFill>
                <a:effectLst/>
                <a:latin typeface="Fira Code" panose="020B0509050000020004" pitchFamily="49" charset="0"/>
              </a:rPr>
              <a:t>]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dirty="0"/>
              <a:t>embedding for each MSA</a:t>
            </a:r>
          </a:p>
          <a:p>
            <a:pPr lvl="1"/>
            <a:r>
              <a:rPr lang="en-US" altLang="zh-CN" dirty="0"/>
              <a:t>consider it as a feature map (image) and feed into CNN</a:t>
            </a:r>
          </a:p>
          <a:p>
            <a:pPr lvl="1"/>
            <a:r>
              <a:rPr lang="en-US" altLang="zh-CN" dirty="0"/>
              <a:t>however, for experiment, we average it over the 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sequence_len </a:t>
            </a:r>
            <a:r>
              <a:rPr lang="en-US" altLang="zh-CN" dirty="0"/>
              <a:t>axis</a:t>
            </a:r>
          </a:p>
          <a:p>
            <a:pPr lvl="1"/>
            <a:r>
              <a:rPr lang="en-US" altLang="zh-CN" dirty="0"/>
              <a:t>result shape: a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768</a:t>
            </a:r>
            <a:r>
              <a:rPr lang="en-US" altLang="zh-CN" dirty="0"/>
              <a:t>-dim vector for each MSA</a:t>
            </a:r>
          </a:p>
          <a:p>
            <a:endParaRPr lang="en-US" altLang="zh-CN" dirty="0"/>
          </a:p>
          <a:p>
            <a:r>
              <a:rPr lang="en-US" altLang="zh-CN" dirty="0"/>
              <a:t>For experiment, we simply train a MLP</a:t>
            </a:r>
          </a:p>
          <a:p>
            <a:pPr lvl="1"/>
            <a:r>
              <a:rPr lang="en-US" altLang="zh-CN" sz="2400" dirty="0"/>
              <a:t>input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768</a:t>
            </a:r>
            <a:r>
              <a:rPr lang="en-US" altLang="zh-CN" dirty="0"/>
              <a:t>-dim vector -&gt; Fully-Connected Layers -&gt; output score</a:t>
            </a:r>
            <a:endParaRPr lang="en-US" altLang="zh-CN" sz="2000" b="0" dirty="0">
              <a:solidFill>
                <a:srgbClr val="24292E"/>
              </a:solidFill>
              <a:effectLst/>
              <a:latin typeface="Fira Code" panose="020B0509050000020004" pitchFamily="49" charset="0"/>
            </a:endParaRPr>
          </a:p>
          <a:p>
            <a:pPr lvl="1"/>
            <a:r>
              <a:rPr lang="en-US" altLang="zh-CN" dirty="0"/>
              <a:t>reach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0.00826</a:t>
            </a:r>
            <a:r>
              <a:rPr lang="en-US" altLang="zh-CN" dirty="0"/>
              <a:t> train MSE loss after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30</a:t>
            </a:r>
            <a:r>
              <a:rPr lang="en-US" altLang="zh-CN" dirty="0"/>
              <a:t> epochs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prediction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Variable Small"/>
                <a:ea typeface="等线"/>
                <a:cs typeface="+mn-cs"/>
              </a:rPr>
              <a:t>accuracy on test set: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0.9579 </a:t>
            </a:r>
            <a:r>
              <a:rPr lang="en-US" altLang="zh-CN" dirty="0"/>
              <a:t>after </a:t>
            </a:r>
            <a:r>
              <a:rPr lang="en-US" altLang="zh-CN" sz="20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3A8F5E-9B07-A853-F4C9-2A94C342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57" y="1825625"/>
            <a:ext cx="5161667" cy="36933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MSA Scoring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89600" cy="4308476"/>
          </a:xfrm>
        </p:spPr>
        <p:txBody>
          <a:bodyPr>
            <a:normAutofit/>
          </a:bodyPr>
          <a:lstStyle/>
          <a:p>
            <a:r>
              <a:rPr lang="en-US" altLang="zh-CN" dirty="0"/>
              <a:t>Reach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0.00826</a:t>
            </a:r>
            <a:r>
              <a:rPr lang="en-US" altLang="zh-CN" dirty="0"/>
              <a:t> train MSE loss after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30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Test accuracy: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0.9579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 </a:t>
            </a:r>
          </a:p>
          <a:p>
            <a:pPr lvl="1"/>
            <a:r>
              <a:rPr lang="en-US" altLang="zh-CN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91 </a:t>
            </a: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correct out of 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95</a:t>
            </a: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 pairs of MSA</a:t>
            </a:r>
            <a:endParaRPr lang="en-US" altLang="zh-CN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h</a:t>
            </a:r>
            <a:r>
              <a:rPr lang="en-US" altLang="zh-CN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igh from the first training epoch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Naïve baseline for comparison: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output MSA with more sequences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baseline test acc: 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0.7789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a great boost!</a:t>
            </a:r>
          </a:p>
          <a:p>
            <a:pPr lvl="1"/>
            <a:endParaRPr lang="en-US" altLang="zh-CN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067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0653FCB7-FF64-E3A1-43D5-8C3A23B5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01" y="4639117"/>
            <a:ext cx="4958421" cy="74609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2266159-609E-2269-D7A2-C076AD27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65" y="5492836"/>
            <a:ext cx="4933359" cy="746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MSA Scoring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05"/>
            <a:ext cx="7721600" cy="5213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Some correctly predicted pairs:</a:t>
            </a:r>
          </a:p>
          <a:p>
            <a:pPr lvl="1"/>
            <a:endParaRPr lang="en-US" altLang="zh-CN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AE16B2-7015-AF9A-F2A7-65563A61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08" y="2198100"/>
            <a:ext cx="4819778" cy="716866"/>
          </a:xfrm>
          <a:prstGeom prst="rect">
            <a:avLst/>
          </a:prstGeom>
        </p:spPr>
      </p:pic>
      <p:pic>
        <p:nvPicPr>
          <p:cNvPr id="11" name="Picture 2" descr="Free Wrong cross vector illustration | AI, SVG, EPS">
            <a:extLst>
              <a:ext uri="{FF2B5EF4-FFF2-40B4-BE49-F238E27FC236}">
                <a16:creationId xmlns:a16="http://schemas.microsoft.com/office/drawing/2014/main" id="{92F93B24-5FE3-44A6-5EF0-E4F68A5F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40" y="515911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0BBE8C1B-D9B9-43BA-1FA8-0499ADE0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23199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B54A34CF-C63A-C8C1-2D19-DB7FF110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66" y="231993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602615BE-537F-0F36-7309-E2DFCF20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05" y="4712031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ee Wrong cross vector illustration | AI, SVG, EPS">
            <a:extLst>
              <a:ext uri="{FF2B5EF4-FFF2-40B4-BE49-F238E27FC236}">
                <a16:creationId xmlns:a16="http://schemas.microsoft.com/office/drawing/2014/main" id="{11782907-1889-B931-CB99-71D78936B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40" y="6015223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01495E70-1D83-4A10-A971-B60D07CE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05" y="55681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F71E00C-E1DE-D494-7ED3-9CB32ABF2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301" y="2941323"/>
            <a:ext cx="4820544" cy="6864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A5EA84C-773A-3BBB-4225-763937779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3359" y="2939646"/>
            <a:ext cx="5021558" cy="76315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6A96980-5488-8EEC-C7C0-0CCE7488FD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416" y="2189191"/>
            <a:ext cx="4999440" cy="763155"/>
          </a:xfrm>
          <a:prstGeom prst="rect">
            <a:avLst/>
          </a:prstGeom>
        </p:spPr>
      </p:pic>
      <p:pic>
        <p:nvPicPr>
          <p:cNvPr id="27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5E9AFD36-F9E8-3DC6-3D65-03C91D54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71" y="2678026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36D4F0B4-7FFE-08F5-E148-FE02FCFF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536" y="2678026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F05A5DDE-799C-6DF3-1860-0529186C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311055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C3B80C2D-15FC-D658-8EFE-C95A1A52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66" y="311055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9E866D6C-43A6-72F7-125B-A03C5E34C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334" y="3149138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37184912-DB17-7560-B8C3-B1FEEA9C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699" y="3136438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747E8420-9606-B5F6-F584-38653025CDA2}"/>
              </a:ext>
            </a:extLst>
          </p:cNvPr>
          <p:cNvSpPr txBox="1">
            <a:spLocks/>
          </p:cNvSpPr>
          <p:nvPr/>
        </p:nvSpPr>
        <p:spPr>
          <a:xfrm>
            <a:off x="838200" y="4021068"/>
            <a:ext cx="7721600" cy="54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Some wrongly predicted pairs:</a:t>
            </a:r>
          </a:p>
          <a:p>
            <a:pPr lvl="1"/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6762D16-B709-B6FE-BC0C-24CF5A4D54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2377" y="4624190"/>
            <a:ext cx="5021558" cy="777330"/>
          </a:xfrm>
          <a:prstGeom prst="rect">
            <a:avLst/>
          </a:prstGeom>
        </p:spPr>
      </p:pic>
      <p:pic>
        <p:nvPicPr>
          <p:cNvPr id="36" name="Picture 2" descr="Free Wrong cross vector illustration | AI, SVG, EPS">
            <a:extLst>
              <a:ext uri="{FF2B5EF4-FFF2-40B4-BE49-F238E27FC236}">
                <a16:creationId xmlns:a16="http://schemas.microsoft.com/office/drawing/2014/main" id="{E9633532-15D9-8B3D-6F76-F4AA2B082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358" y="5227694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C0A30A1A-72D7-1575-BB03-0344044F3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64" y="477271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374E9D5-4668-6DD3-A631-51D34781D7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1440" y="5499247"/>
            <a:ext cx="4912360" cy="717360"/>
          </a:xfrm>
          <a:prstGeom prst="rect">
            <a:avLst/>
          </a:prstGeom>
        </p:spPr>
      </p:pic>
      <p:pic>
        <p:nvPicPr>
          <p:cNvPr id="42" name="Picture 2" descr="Free Wrong cross vector illustration | AI, SVG, EPS">
            <a:extLst>
              <a:ext uri="{FF2B5EF4-FFF2-40B4-BE49-F238E27FC236}">
                <a16:creationId xmlns:a16="http://schemas.microsoft.com/office/drawing/2014/main" id="{A3B12C65-5C2F-3F30-6938-1B0967C0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358" y="6105518"/>
            <a:ext cx="137160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orrect, good, right, success, tick, tick mark icon - Download on Iconfinder">
            <a:extLst>
              <a:ext uri="{FF2B5EF4-FFF2-40B4-BE49-F238E27FC236}">
                <a16:creationId xmlns:a16="http://schemas.microsoft.com/office/drawing/2014/main" id="{E77140EB-63C0-F5C6-EBBC-305D097F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64" y="5650541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28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Try other (combinations of) pipelines: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other MSA embedding representations, like a feature map instead of vector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other network structures, like deep CNN instead of MLP</a:t>
            </a:r>
          </a:p>
          <a:p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Focus on comparing MSAs of the same query sequence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like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T1024-D1_xxx, T1011-D2_xxx </a:t>
            </a: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as we would like in the test set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might try </a:t>
            </a:r>
            <a:r>
              <a:rPr lang="en-US" altLang="zh-CN" b="1" dirty="0">
                <a:solidFill>
                  <a:prstClr val="black"/>
                </a:solidFill>
                <a:latin typeface="Segoe UI Variable Small"/>
                <a:ea typeface="等线"/>
              </a:rPr>
              <a:t>pairwise loss </a:t>
            </a: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or </a:t>
            </a:r>
            <a:r>
              <a:rPr lang="en-US" altLang="zh-CN" b="1" dirty="0">
                <a:solidFill>
                  <a:prstClr val="black"/>
                </a:solidFill>
                <a:latin typeface="Segoe UI Variable Small"/>
                <a:ea typeface="等线"/>
              </a:rPr>
              <a:t>triplet loss </a:t>
            </a: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for MSAs of same query sequence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Instead of blindly fitting arbitrary MSA with its score</a:t>
            </a: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Improve explainability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try more weakly supervised model?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try to apply some XAI methods</a:t>
            </a:r>
          </a:p>
          <a:p>
            <a:pPr lvl="1"/>
            <a:endParaRPr lang="en-US" altLang="zh-CN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9703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Pairwise Cross-Entropy 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034116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T1024-D1_base_fm  </a:t>
            </a:r>
            <a:r>
              <a:rPr lang="en-US" altLang="zh-CN" i="0" dirty="0">
                <a:solidFill>
                  <a:srgbClr val="005CC5"/>
                </a:solidFill>
                <a:latin typeface="Fira Code" panose="020B0509050000020004" pitchFamily="49" charset="0"/>
              </a:rPr>
              <a:t>0.9</a:t>
            </a:r>
            <a:r>
              <a:rPr lang="en-US" altLang="zh-CN" sz="28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6112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T1024-D1_aug_fm   </a:t>
            </a:r>
            <a:r>
              <a:rPr lang="en-US" altLang="zh-CN" i="0" dirty="0">
                <a:solidFill>
                  <a:srgbClr val="005CC5"/>
                </a:solidFill>
                <a:latin typeface="Fira Code" panose="020B0509050000020004" pitchFamily="49" charset="0"/>
              </a:rPr>
              <a:t>0.7</a:t>
            </a:r>
            <a:r>
              <a:rPr lang="en-US" altLang="zh-CN" sz="28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0208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F76FFB7-4D03-B16C-06D6-A9EAD1CE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74" y="3429000"/>
            <a:ext cx="5922851" cy="212373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A2B3D3-6B0C-E2CC-E210-D69B7E0F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94" y="1905320"/>
            <a:ext cx="342857" cy="31428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E9DF9A9-FDD6-6B8A-ECA7-83A198BC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84" y="2438730"/>
            <a:ext cx="390476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5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Triplet 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8"/>
            <a:ext cx="113538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Current regression model cannot score MSAs </a:t>
            </a:r>
            <a:r>
              <a:rPr lang="en-US" altLang="zh-CN" b="0" dirty="0">
                <a:solidFill>
                  <a:srgbClr val="D73A49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altLang="zh-CN" sz="28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90</a:t>
            </a:r>
            <a:r>
              <a:rPr lang="zh-CN" altLang="en-US" dirty="0">
                <a:solidFill>
                  <a:srgbClr val="24292E"/>
                </a:solidFill>
                <a:latin typeface="Fira Code" panose="020B05090500000200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well</a:t>
            </a:r>
          </a:p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Anchor: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T1024-D1_cov50_fm </a:t>
            </a:r>
            <a:r>
              <a:rPr lang="en-US" altLang="zh-CN" sz="28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94.43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Segoe UI Variable Small"/>
                <a:ea typeface="等线"/>
              </a:rPr>
              <a:t>Positive</a:t>
            </a: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: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T1024-D1_base_fm </a:t>
            </a:r>
            <a:r>
              <a:rPr lang="en-US" altLang="zh-CN" sz="28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96.112</a:t>
            </a:r>
          </a:p>
          <a:p>
            <a:r>
              <a:rPr lang="en-US" altLang="zh-CN" dirty="0">
                <a:solidFill>
                  <a:srgbClr val="FF0000"/>
                </a:solidFill>
                <a:latin typeface="Segoe UI Variable Small"/>
                <a:ea typeface="等线"/>
              </a:rPr>
              <a:t>Negative</a:t>
            </a: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: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T1024-D1_rand9_fm </a:t>
            </a:r>
            <a:r>
              <a:rPr lang="en-US" altLang="zh-CN" sz="28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58.42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58A77-6D65-E00E-3022-08851ACA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3693"/>
            <a:ext cx="9771388" cy="6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2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Sitka Banner Semibold"/>
        <a:ea typeface="等线 Light"/>
        <a:cs typeface=""/>
      </a:majorFont>
      <a:minorFont>
        <a:latin typeface="Segoe UI Variable Smal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515</Words>
  <Application>Microsoft Office PowerPoint</Application>
  <PresentationFormat>宽屏</PresentationFormat>
  <Paragraphs>68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Fira Code</vt:lpstr>
      <vt:lpstr>Segoe UI Variable Small</vt:lpstr>
      <vt:lpstr>Sitka Banner Semibold</vt:lpstr>
      <vt:lpstr>Sitka Heading</vt:lpstr>
      <vt:lpstr>Office 主题​​</vt:lpstr>
      <vt:lpstr>MSA Scoring Based on MSA Transformer</vt:lpstr>
      <vt:lpstr>MSA Input Preprocessing</vt:lpstr>
      <vt:lpstr>MSA Embeddings from MSA Transformer</vt:lpstr>
      <vt:lpstr>MSA Scoring Network</vt:lpstr>
      <vt:lpstr>MSA Scoring Network</vt:lpstr>
      <vt:lpstr>MSA Scoring Network</vt:lpstr>
      <vt:lpstr>Future Work</vt:lpstr>
      <vt:lpstr>Pairwise Cross-Entropy Loss</vt:lpstr>
      <vt:lpstr>Triplet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Scoring</dc:title>
  <dc:creator>23</dc:creator>
  <cp:lastModifiedBy>连奕航</cp:lastModifiedBy>
  <cp:revision>74</cp:revision>
  <dcterms:created xsi:type="dcterms:W3CDTF">2022-11-07T17:56:17Z</dcterms:created>
  <dcterms:modified xsi:type="dcterms:W3CDTF">2022-11-09T04:16:24Z</dcterms:modified>
</cp:coreProperties>
</file>