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17"/>
  </p:notesMasterIdLst>
  <p:handoutMasterIdLst>
    <p:handoutMasterId r:id="rId18"/>
  </p:handoutMasterIdLst>
  <p:sldIdLst>
    <p:sldId id="256" r:id="rId5"/>
    <p:sldId id="258" r:id="rId6"/>
    <p:sldId id="257" r:id="rId7"/>
    <p:sldId id="259" r:id="rId8"/>
    <p:sldId id="260" r:id="rId9"/>
    <p:sldId id="261" r:id="rId10"/>
    <p:sldId id="262" r:id="rId11"/>
    <p:sldId id="263" r:id="rId12"/>
    <p:sldId id="268" r:id="rId13"/>
    <p:sldId id="264" r:id="rId14"/>
    <p:sldId id="269" r:id="rId15"/>
    <p:sldId id="267"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256"/>
            <p14:sldId id="258"/>
            <p14:sldId id="257"/>
            <p14:sldId id="259"/>
            <p14:sldId id="260"/>
            <p14:sldId id="261"/>
            <p14:sldId id="262"/>
            <p14:sldId id="263"/>
            <p14:sldId id="268"/>
            <p14:sldId id="264"/>
            <p14:sldId id="269"/>
            <p14:sldId id="267"/>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25"/>
    <a:srgbClr val="007788"/>
    <a:srgbClr val="297C2A"/>
    <a:srgbClr val="FE4387"/>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41" autoAdjust="0"/>
  </p:normalViewPr>
  <p:slideViewPr>
    <p:cSldViewPr snapToGrid="0">
      <p:cViewPr varScale="1">
        <p:scale>
          <a:sx n="67" d="100"/>
          <a:sy n="67" d="100"/>
        </p:scale>
        <p:origin x="643" y="53"/>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5/26/2022</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5/26/2022</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6740-7C30-4D86-9F9B-58619B4407EE}"/>
              </a:ext>
            </a:extLst>
          </p:cNvPr>
          <p:cNvSpPr>
            <a:spLocks noGrp="1"/>
          </p:cNvSpPr>
          <p:nvPr>
            <p:ph type="title"/>
          </p:nvPr>
        </p:nvSpPr>
        <p:spPr/>
        <p:txBody>
          <a:bodyPr/>
          <a:lstStyle/>
          <a:p>
            <a:r>
              <a:rPr lang="en-US" dirty="0"/>
              <a:t>Sales and Marketing </a:t>
            </a:r>
          </a:p>
        </p:txBody>
      </p:sp>
    </p:spTree>
    <p:extLst>
      <p:ext uri="{BB962C8B-B14F-4D97-AF65-F5344CB8AC3E}">
        <p14:creationId xmlns:p14="http://schemas.microsoft.com/office/powerpoint/2010/main" val="93698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DB6972-324D-4135-B372-289F90EFF89F}"/>
              </a:ext>
            </a:extLst>
          </p:cNvPr>
          <p:cNvSpPr txBox="1"/>
          <p:nvPr/>
        </p:nvSpPr>
        <p:spPr>
          <a:xfrm>
            <a:off x="251460" y="80010"/>
            <a:ext cx="10378440" cy="461665"/>
          </a:xfrm>
          <a:prstGeom prst="rect">
            <a:avLst/>
          </a:prstGeom>
          <a:noFill/>
        </p:spPr>
        <p:txBody>
          <a:bodyPr wrap="square" rtlCol="0">
            <a:spAutoFit/>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Economical study </a:t>
            </a:r>
            <a:endParaRPr lang="en-US" sz="2400" dirty="0"/>
          </a:p>
        </p:txBody>
      </p:sp>
      <p:graphicFrame>
        <p:nvGraphicFramePr>
          <p:cNvPr id="3" name="Table 2">
            <a:extLst>
              <a:ext uri="{FF2B5EF4-FFF2-40B4-BE49-F238E27FC236}">
                <a16:creationId xmlns:a16="http://schemas.microsoft.com/office/drawing/2014/main" id="{A429CC58-7451-4A65-B7A4-28F7B1F90742}"/>
              </a:ext>
            </a:extLst>
          </p:cNvPr>
          <p:cNvGraphicFramePr>
            <a:graphicFrameLocks noGrp="1"/>
          </p:cNvGraphicFramePr>
          <p:nvPr>
            <p:extLst>
              <p:ext uri="{D42A27DB-BD31-4B8C-83A1-F6EECF244321}">
                <p14:modId xmlns:p14="http://schemas.microsoft.com/office/powerpoint/2010/main" val="30360846"/>
              </p:ext>
            </p:extLst>
          </p:nvPr>
        </p:nvGraphicFramePr>
        <p:xfrm>
          <a:off x="342900" y="541675"/>
          <a:ext cx="9605315" cy="3024954"/>
        </p:xfrm>
        <a:graphic>
          <a:graphicData uri="http://schemas.openxmlformats.org/drawingml/2006/table">
            <a:tbl>
              <a:tblPr firstRow="1" firstCol="1" bandRow="1">
                <a:tableStyleId>{5C22544A-7EE6-4342-B048-85BDC9FD1C3A}</a:tableStyleId>
              </a:tblPr>
              <a:tblGrid>
                <a:gridCol w="2738692">
                  <a:extLst>
                    <a:ext uri="{9D8B030D-6E8A-4147-A177-3AD203B41FA5}">
                      <a16:colId xmlns:a16="http://schemas.microsoft.com/office/drawing/2014/main" val="3555642440"/>
                    </a:ext>
                  </a:extLst>
                </a:gridCol>
                <a:gridCol w="964248">
                  <a:extLst>
                    <a:ext uri="{9D8B030D-6E8A-4147-A177-3AD203B41FA5}">
                      <a16:colId xmlns:a16="http://schemas.microsoft.com/office/drawing/2014/main" val="1360209750"/>
                    </a:ext>
                  </a:extLst>
                </a:gridCol>
                <a:gridCol w="964248">
                  <a:extLst>
                    <a:ext uri="{9D8B030D-6E8A-4147-A177-3AD203B41FA5}">
                      <a16:colId xmlns:a16="http://schemas.microsoft.com/office/drawing/2014/main" val="505865635"/>
                    </a:ext>
                  </a:extLst>
                </a:gridCol>
                <a:gridCol w="1364901">
                  <a:extLst>
                    <a:ext uri="{9D8B030D-6E8A-4147-A177-3AD203B41FA5}">
                      <a16:colId xmlns:a16="http://schemas.microsoft.com/office/drawing/2014/main" val="862204621"/>
                    </a:ext>
                  </a:extLst>
                </a:gridCol>
                <a:gridCol w="1253087">
                  <a:extLst>
                    <a:ext uri="{9D8B030D-6E8A-4147-A177-3AD203B41FA5}">
                      <a16:colId xmlns:a16="http://schemas.microsoft.com/office/drawing/2014/main" val="1803947791"/>
                    </a:ext>
                  </a:extLst>
                </a:gridCol>
                <a:gridCol w="1317669">
                  <a:extLst>
                    <a:ext uri="{9D8B030D-6E8A-4147-A177-3AD203B41FA5}">
                      <a16:colId xmlns:a16="http://schemas.microsoft.com/office/drawing/2014/main" val="3627178697"/>
                    </a:ext>
                  </a:extLst>
                </a:gridCol>
                <a:gridCol w="1002470">
                  <a:extLst>
                    <a:ext uri="{9D8B030D-6E8A-4147-A177-3AD203B41FA5}">
                      <a16:colId xmlns:a16="http://schemas.microsoft.com/office/drawing/2014/main" val="2691004277"/>
                    </a:ext>
                  </a:extLst>
                </a:gridCol>
              </a:tblGrid>
              <a:tr h="475595">
                <a:tc>
                  <a:txBody>
                    <a:bodyPr/>
                    <a:lstStyle/>
                    <a:p>
                      <a:pPr marL="0" marR="0">
                        <a:lnSpc>
                          <a:spcPct val="115000"/>
                        </a:lnSpc>
                        <a:spcBef>
                          <a:spcPts val="0"/>
                        </a:spcBef>
                        <a:spcAft>
                          <a:spcPts val="0"/>
                        </a:spcAft>
                      </a:pPr>
                      <a:r>
                        <a:rPr lang="en-US" sz="160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a:effectLst/>
                        </a:rPr>
                        <a:t>Year 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dirty="0">
                          <a:effectLst/>
                        </a:rPr>
                        <a:t>Year 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a:effectLst/>
                        </a:rPr>
                        <a:t>Year 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a:effectLst/>
                        </a:rPr>
                        <a:t>Year 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a:effectLst/>
                        </a:rPr>
                        <a:t>Year 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a:effectLst/>
                        </a:rPr>
                        <a:t>Total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11457832"/>
                  </a:ext>
                </a:extLst>
              </a:tr>
              <a:tr h="644179">
                <a:tc>
                  <a:txBody>
                    <a:bodyPr/>
                    <a:lstStyle/>
                    <a:p>
                      <a:pPr marL="0" marR="0">
                        <a:lnSpc>
                          <a:spcPct val="115000"/>
                        </a:lnSpc>
                        <a:spcBef>
                          <a:spcPts val="0"/>
                        </a:spcBef>
                        <a:spcAft>
                          <a:spcPts val="0"/>
                        </a:spcAft>
                      </a:pPr>
                      <a:r>
                        <a:rPr lang="en-US" sz="1600" dirty="0">
                          <a:effectLst/>
                        </a:rPr>
                        <a:t>Total Benefits</a:t>
                      </a:r>
                      <a:endParaRPr lang="en-US" sz="1100" dirty="0">
                        <a:effectLst/>
                      </a:endParaRPr>
                    </a:p>
                    <a:p>
                      <a:pPr marL="0" marR="0">
                        <a:lnSpc>
                          <a:spcPct val="115000"/>
                        </a:lnSpc>
                        <a:spcBef>
                          <a:spcPts val="0"/>
                        </a:spcBef>
                        <a:spcAft>
                          <a:spcPts val="0"/>
                        </a:spcAft>
                      </a:pPr>
                      <a:r>
                        <a:rPr lang="en-US" sz="16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84000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156000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228000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468000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06695264"/>
                  </a:ext>
                </a:extLst>
              </a:tr>
              <a:tr h="644179">
                <a:tc>
                  <a:txBody>
                    <a:bodyPr/>
                    <a:lstStyle/>
                    <a:p>
                      <a:pPr marL="0" marR="0">
                        <a:lnSpc>
                          <a:spcPct val="115000"/>
                        </a:lnSpc>
                        <a:spcBef>
                          <a:spcPts val="0"/>
                        </a:spcBef>
                        <a:spcAft>
                          <a:spcPts val="0"/>
                        </a:spcAft>
                      </a:pPr>
                      <a:r>
                        <a:rPr lang="en-US" sz="1600">
                          <a:effectLst/>
                        </a:rPr>
                        <a:t>Total Costs</a:t>
                      </a:r>
                      <a:endParaRPr lang="en-US" sz="1100">
                        <a:effectLst/>
                      </a:endParaRPr>
                    </a:p>
                    <a:p>
                      <a:pPr marL="0" marR="0">
                        <a:lnSpc>
                          <a:spcPct val="115000"/>
                        </a:lnSpc>
                        <a:spcBef>
                          <a:spcPts val="0"/>
                        </a:spcBef>
                        <a:spcAft>
                          <a:spcPts val="0"/>
                        </a:spcAft>
                      </a:pPr>
                      <a:r>
                        <a:rPr lang="en-US" sz="16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246730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31510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35790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40070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44350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398450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9262145"/>
                  </a:ext>
                </a:extLst>
              </a:tr>
              <a:tr h="718266">
                <a:tc>
                  <a:txBody>
                    <a:bodyPr/>
                    <a:lstStyle/>
                    <a:p>
                      <a:pPr marL="0" marR="0">
                        <a:lnSpc>
                          <a:spcPct val="115000"/>
                        </a:lnSpc>
                        <a:spcBef>
                          <a:spcPts val="0"/>
                        </a:spcBef>
                        <a:spcAft>
                          <a:spcPts val="0"/>
                        </a:spcAft>
                      </a:pPr>
                      <a:r>
                        <a:rPr lang="en-US" sz="1600">
                          <a:effectLst/>
                        </a:rPr>
                        <a:t>Net Benefits</a:t>
                      </a:r>
                      <a:endParaRPr lang="en-US" sz="1100">
                        <a:effectLst/>
                      </a:endParaRPr>
                    </a:p>
                    <a:p>
                      <a:pPr marL="0" marR="0">
                        <a:lnSpc>
                          <a:spcPct val="115000"/>
                        </a:lnSpc>
                        <a:spcBef>
                          <a:spcPts val="0"/>
                        </a:spcBef>
                        <a:spcAft>
                          <a:spcPts val="0"/>
                        </a:spcAft>
                      </a:pPr>
                      <a:r>
                        <a:rPr lang="en-US" sz="16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[246730]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[31510]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48210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115930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rtl="0">
                        <a:lnSpc>
                          <a:spcPct val="115000"/>
                        </a:lnSpc>
                        <a:spcBef>
                          <a:spcPts val="0"/>
                        </a:spcBef>
                        <a:spcAft>
                          <a:spcPts val="0"/>
                        </a:spcAft>
                      </a:pPr>
                      <a:r>
                        <a:rPr lang="en-US" sz="1600">
                          <a:effectLst/>
                        </a:rPr>
                        <a:t>183650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69550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52624909"/>
                  </a:ext>
                </a:extLst>
              </a:tr>
              <a:tr h="439396">
                <a:tc>
                  <a:txBody>
                    <a:bodyPr/>
                    <a:lstStyle/>
                    <a:p>
                      <a:pPr marL="0" marR="0">
                        <a:lnSpc>
                          <a:spcPct val="115000"/>
                        </a:lnSpc>
                        <a:spcBef>
                          <a:spcPts val="0"/>
                        </a:spcBef>
                        <a:spcAft>
                          <a:spcPts val="0"/>
                        </a:spcAft>
                      </a:pPr>
                      <a:r>
                        <a:rPr lang="en-US" sz="1600">
                          <a:effectLst/>
                        </a:rPr>
                        <a:t>Cumulative Net Cash Flow </a:t>
                      </a:r>
                      <a:endParaRPr lang="en-US" sz="1100">
                        <a:effectLst/>
                      </a:endParaRPr>
                    </a:p>
                    <a:p>
                      <a:pPr marL="0" marR="0">
                        <a:lnSpc>
                          <a:spcPct val="115000"/>
                        </a:lnSpc>
                        <a:spcBef>
                          <a:spcPts val="0"/>
                        </a:spcBef>
                        <a:spcAft>
                          <a:spcPts val="0"/>
                        </a:spcAft>
                      </a:pPr>
                      <a:r>
                        <a:rPr lang="en-US" sz="16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[246730]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[278240]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[230030]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[114100]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69550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37977066"/>
                  </a:ext>
                </a:extLst>
              </a:tr>
            </a:tbl>
          </a:graphicData>
        </a:graphic>
      </p:graphicFrame>
      <p:sp>
        <p:nvSpPr>
          <p:cNvPr id="4" name="TextBox 3">
            <a:extLst>
              <a:ext uri="{FF2B5EF4-FFF2-40B4-BE49-F238E27FC236}">
                <a16:creationId xmlns:a16="http://schemas.microsoft.com/office/drawing/2014/main" id="{BB6494AB-1CE3-48C9-A38E-756AAFEB9416}"/>
              </a:ext>
            </a:extLst>
          </p:cNvPr>
          <p:cNvSpPr txBox="1"/>
          <p:nvPr/>
        </p:nvSpPr>
        <p:spPr>
          <a:xfrm>
            <a:off x="312420" y="3786903"/>
            <a:ext cx="11395710" cy="3071097"/>
          </a:xfrm>
          <a:prstGeom prst="rect">
            <a:avLst/>
          </a:prstGeom>
          <a:noFill/>
        </p:spPr>
        <p:txBody>
          <a:bodyPr wrap="square" rtlCol="0">
            <a:spAutoFit/>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 B.E.P=</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  YEARS NAGATIVE +(YEAR NET CASH – YEAR COMM)/YEAR COMM</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 B.E.P=3+(183650-69550)/183650</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    B.E.P=3.62</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 ROI=(TOTAL BENEFIT-TOTAL COST )/TOTAL COST</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    ROI=</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            (468000-398450)/398450)=6080 = 17.4%</a:t>
            </a:r>
            <a:endParaRPr lang="en-US" dirty="0"/>
          </a:p>
        </p:txBody>
      </p:sp>
    </p:spTree>
    <p:extLst>
      <p:ext uri="{BB962C8B-B14F-4D97-AF65-F5344CB8AC3E}">
        <p14:creationId xmlns:p14="http://schemas.microsoft.com/office/powerpoint/2010/main" val="384176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95F30D6-6C70-4EC0-8E69-45C247966B34}"/>
              </a:ext>
            </a:extLst>
          </p:cNvPr>
          <p:cNvGraphicFramePr>
            <a:graphicFrameLocks noGrp="1"/>
          </p:cNvGraphicFramePr>
          <p:nvPr>
            <p:extLst>
              <p:ext uri="{D42A27DB-BD31-4B8C-83A1-F6EECF244321}">
                <p14:modId xmlns:p14="http://schemas.microsoft.com/office/powerpoint/2010/main" val="1298755395"/>
              </p:ext>
            </p:extLst>
          </p:nvPr>
        </p:nvGraphicFramePr>
        <p:xfrm>
          <a:off x="788670" y="297181"/>
          <a:ext cx="9864091" cy="3440429"/>
        </p:xfrm>
        <a:graphic>
          <a:graphicData uri="http://schemas.openxmlformats.org/drawingml/2006/table">
            <a:tbl>
              <a:tblPr firstRow="1" bandRow="1">
                <a:tableStyleId>{5C22544A-7EE6-4342-B048-85BDC9FD1C3A}</a:tableStyleId>
              </a:tblPr>
              <a:tblGrid>
                <a:gridCol w="1408528">
                  <a:extLst>
                    <a:ext uri="{9D8B030D-6E8A-4147-A177-3AD203B41FA5}">
                      <a16:colId xmlns:a16="http://schemas.microsoft.com/office/drawing/2014/main" val="1818828208"/>
                    </a:ext>
                  </a:extLst>
                </a:gridCol>
                <a:gridCol w="1408528">
                  <a:extLst>
                    <a:ext uri="{9D8B030D-6E8A-4147-A177-3AD203B41FA5}">
                      <a16:colId xmlns:a16="http://schemas.microsoft.com/office/drawing/2014/main" val="3514901945"/>
                    </a:ext>
                  </a:extLst>
                </a:gridCol>
                <a:gridCol w="1409407">
                  <a:extLst>
                    <a:ext uri="{9D8B030D-6E8A-4147-A177-3AD203B41FA5}">
                      <a16:colId xmlns:a16="http://schemas.microsoft.com/office/drawing/2014/main" val="3926402786"/>
                    </a:ext>
                  </a:extLst>
                </a:gridCol>
                <a:gridCol w="1409407">
                  <a:extLst>
                    <a:ext uri="{9D8B030D-6E8A-4147-A177-3AD203B41FA5}">
                      <a16:colId xmlns:a16="http://schemas.microsoft.com/office/drawing/2014/main" val="573049922"/>
                    </a:ext>
                  </a:extLst>
                </a:gridCol>
                <a:gridCol w="1409407">
                  <a:extLst>
                    <a:ext uri="{9D8B030D-6E8A-4147-A177-3AD203B41FA5}">
                      <a16:colId xmlns:a16="http://schemas.microsoft.com/office/drawing/2014/main" val="4016411102"/>
                    </a:ext>
                  </a:extLst>
                </a:gridCol>
                <a:gridCol w="1409407">
                  <a:extLst>
                    <a:ext uri="{9D8B030D-6E8A-4147-A177-3AD203B41FA5}">
                      <a16:colId xmlns:a16="http://schemas.microsoft.com/office/drawing/2014/main" val="1954962482"/>
                    </a:ext>
                  </a:extLst>
                </a:gridCol>
                <a:gridCol w="1409407">
                  <a:extLst>
                    <a:ext uri="{9D8B030D-6E8A-4147-A177-3AD203B41FA5}">
                      <a16:colId xmlns:a16="http://schemas.microsoft.com/office/drawing/2014/main" val="2432133559"/>
                    </a:ext>
                  </a:extLst>
                </a:gridCol>
              </a:tblGrid>
              <a:tr h="454031">
                <a:tc>
                  <a:txBody>
                    <a:bodyPr/>
                    <a:lstStyle/>
                    <a:p>
                      <a:pPr>
                        <a:lnSpc>
                          <a:spcPct val="115000"/>
                        </a:lnSpc>
                      </a:pPr>
                      <a:endParaRPr lang="en-US" sz="1600" dirty="0">
                        <a:effectLst/>
                        <a:latin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dirty="0">
                          <a:effectLst/>
                        </a:rPr>
                        <a:t>Year0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Year1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Year2</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Year3</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Year4</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total</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572962449"/>
                  </a:ext>
                </a:extLst>
              </a:tr>
              <a:tr h="634569">
                <a:tc>
                  <a:txBody>
                    <a:bodyPr/>
                    <a:lstStyle/>
                    <a:p>
                      <a:pPr marL="0" marR="0">
                        <a:lnSpc>
                          <a:spcPct val="115000"/>
                        </a:lnSpc>
                        <a:spcBef>
                          <a:spcPts val="0"/>
                        </a:spcBef>
                        <a:spcAft>
                          <a:spcPts val="1000"/>
                        </a:spcAft>
                      </a:pPr>
                      <a:r>
                        <a:rPr lang="en-US" sz="1600" b="1">
                          <a:effectLst/>
                        </a:rPr>
                        <a:t>Total benefit</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15000"/>
                        </a:lnSpc>
                      </a:pPr>
                      <a:endParaRPr lang="en-US" sz="1600">
                        <a:effectLst/>
                        <a:latin typeface="Calibri" panose="020F0502020204030204" pitchFamily="34" charset="0"/>
                        <a:cs typeface="Arial" panose="020B0604020202020204" pitchFamily="34" charset="0"/>
                      </a:endParaRPr>
                    </a:p>
                  </a:txBody>
                  <a:tcPr/>
                </a:tc>
                <a:tc>
                  <a:txBody>
                    <a:bodyPr/>
                    <a:lstStyle/>
                    <a:p>
                      <a:pPr>
                        <a:lnSpc>
                          <a:spcPct val="115000"/>
                        </a:lnSpc>
                      </a:pPr>
                      <a:endParaRPr lang="en-US" sz="1600">
                        <a:effectLst/>
                        <a:latin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84000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156000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228000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468000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24759166"/>
                  </a:ext>
                </a:extLst>
              </a:tr>
              <a:tr h="783943">
                <a:tc>
                  <a:txBody>
                    <a:bodyPr/>
                    <a:lstStyle/>
                    <a:p>
                      <a:pPr marL="0" marR="0">
                        <a:lnSpc>
                          <a:spcPct val="115000"/>
                        </a:lnSpc>
                        <a:spcBef>
                          <a:spcPts val="0"/>
                        </a:spcBef>
                        <a:spcAft>
                          <a:spcPts val="1000"/>
                        </a:spcAft>
                      </a:pPr>
                      <a:r>
                        <a:rPr lang="en-US" sz="1600" b="1">
                          <a:effectLst/>
                        </a:rPr>
                        <a:t>Pv fot benefit</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a:lnSpc>
                          <a:spcPct val="115000"/>
                        </a:lnSpc>
                      </a:pPr>
                      <a:endParaRPr lang="en-US" sz="1600" dirty="0">
                        <a:effectLst/>
                        <a:latin typeface="Calibri" panose="020F0502020204030204" pitchFamily="34" charset="0"/>
                        <a:cs typeface="Arial" panose="020B0604020202020204" pitchFamily="34" charset="0"/>
                      </a:endParaRPr>
                    </a:p>
                  </a:txBody>
                  <a:tcPr/>
                </a:tc>
                <a:tc>
                  <a:txBody>
                    <a:bodyPr/>
                    <a:lstStyle/>
                    <a:p>
                      <a:pPr>
                        <a:lnSpc>
                          <a:spcPct val="115000"/>
                        </a:lnSpc>
                      </a:pPr>
                      <a:endParaRPr lang="en-US" sz="1600">
                        <a:effectLst/>
                        <a:latin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69421.48</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117205.10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155727.06</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342353.64</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311220650"/>
                  </a:ext>
                </a:extLst>
              </a:tr>
              <a:tr h="783943">
                <a:tc>
                  <a:txBody>
                    <a:bodyPr/>
                    <a:lstStyle/>
                    <a:p>
                      <a:pPr marL="0" marR="0">
                        <a:lnSpc>
                          <a:spcPct val="115000"/>
                        </a:lnSpc>
                        <a:spcBef>
                          <a:spcPts val="0"/>
                        </a:spcBef>
                        <a:spcAft>
                          <a:spcPts val="1000"/>
                        </a:spcAft>
                      </a:pPr>
                      <a:r>
                        <a:rPr lang="en-US" sz="1600" b="1">
                          <a:effectLst/>
                        </a:rPr>
                        <a:t>Total cast</a:t>
                      </a:r>
                      <a:endParaRPr lang="en-US" sz="1600" b="1">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rtl="1">
                        <a:lnSpc>
                          <a:spcPct val="115000"/>
                        </a:lnSpc>
                        <a:spcBef>
                          <a:spcPts val="0"/>
                        </a:spcBef>
                        <a:spcAft>
                          <a:spcPts val="1000"/>
                        </a:spcAft>
                      </a:pPr>
                      <a:r>
                        <a:rPr lang="ar-EG" sz="1600" dirty="0">
                          <a:effectLst/>
                        </a:rPr>
                        <a:t>246730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rtl="1">
                        <a:lnSpc>
                          <a:spcPct val="115000"/>
                        </a:lnSpc>
                        <a:spcBef>
                          <a:spcPts val="0"/>
                        </a:spcBef>
                        <a:spcAft>
                          <a:spcPts val="1000"/>
                        </a:spcAft>
                      </a:pPr>
                      <a:r>
                        <a:rPr lang="ar-EG" sz="1600">
                          <a:effectLst/>
                        </a:rPr>
                        <a:t>31510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rtl="1">
                        <a:lnSpc>
                          <a:spcPct val="115000"/>
                        </a:lnSpc>
                        <a:spcBef>
                          <a:spcPts val="0"/>
                        </a:spcBef>
                        <a:spcAft>
                          <a:spcPts val="1000"/>
                        </a:spcAft>
                      </a:pPr>
                      <a:r>
                        <a:rPr lang="ar-EG" sz="1600">
                          <a:effectLst/>
                        </a:rPr>
                        <a:t>35790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rtl="1">
                        <a:lnSpc>
                          <a:spcPct val="115000"/>
                        </a:lnSpc>
                        <a:spcBef>
                          <a:spcPts val="0"/>
                        </a:spcBef>
                        <a:spcAft>
                          <a:spcPts val="1000"/>
                        </a:spcAft>
                      </a:pPr>
                      <a:r>
                        <a:rPr lang="ar-EG" sz="1600">
                          <a:effectLst/>
                        </a:rPr>
                        <a:t>40070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44350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398450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629258272"/>
                  </a:ext>
                </a:extLst>
              </a:tr>
              <a:tr h="783943">
                <a:tc>
                  <a:txBody>
                    <a:bodyPr/>
                    <a:lstStyle/>
                    <a:p>
                      <a:pPr marL="0" marR="0">
                        <a:lnSpc>
                          <a:spcPct val="115000"/>
                        </a:lnSpc>
                        <a:spcBef>
                          <a:spcPts val="0"/>
                        </a:spcBef>
                        <a:spcAft>
                          <a:spcPts val="1000"/>
                        </a:spcAft>
                      </a:pPr>
                      <a:r>
                        <a:rPr lang="en-US" sz="1600" b="1" dirty="0" err="1">
                          <a:effectLst/>
                        </a:rPr>
                        <a:t>Pv</a:t>
                      </a:r>
                      <a:r>
                        <a:rPr lang="en-US" sz="1600" b="1" dirty="0">
                          <a:effectLst/>
                        </a:rPr>
                        <a:t> for cost</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246730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28645.45</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29578.51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30105.18</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a:effectLst/>
                        </a:rPr>
                        <a:t>30496.55</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1000"/>
                        </a:spcAft>
                      </a:pPr>
                      <a:r>
                        <a:rPr lang="en-US" sz="1600" dirty="0">
                          <a:effectLst/>
                        </a:rPr>
                        <a:t>335977.18</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591011578"/>
                  </a:ext>
                </a:extLst>
              </a:tr>
            </a:tbl>
          </a:graphicData>
        </a:graphic>
      </p:graphicFrame>
      <p:sp>
        <p:nvSpPr>
          <p:cNvPr id="3" name="TextBox 2">
            <a:extLst>
              <a:ext uri="{FF2B5EF4-FFF2-40B4-BE49-F238E27FC236}">
                <a16:creationId xmlns:a16="http://schemas.microsoft.com/office/drawing/2014/main" id="{3A885446-98CC-45BB-8839-CCA2261ABE05}"/>
              </a:ext>
            </a:extLst>
          </p:cNvPr>
          <p:cNvSpPr txBox="1"/>
          <p:nvPr/>
        </p:nvSpPr>
        <p:spPr>
          <a:xfrm>
            <a:off x="788669" y="4331970"/>
            <a:ext cx="9864091" cy="2362698"/>
          </a:xfrm>
          <a:prstGeom prst="rect">
            <a:avLst/>
          </a:prstGeom>
          <a:noFill/>
        </p:spPr>
        <p:txBody>
          <a:bodyPr wrap="square" rtlCol="0">
            <a:spAutoFit/>
          </a:bodyPr>
          <a:lstStyle/>
          <a:p>
            <a:r>
              <a:rPr lang="en-US" sz="30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Organizational Feasibility:</a:t>
            </a:r>
          </a:p>
          <a:p>
            <a:pPr marL="0" marR="0">
              <a:lnSpc>
                <a:spcPct val="115000"/>
              </a:lnSpc>
              <a:spcBef>
                <a:spcPts val="0"/>
              </a:spcBef>
              <a:spcAft>
                <a:spcPts val="1000"/>
              </a:spcAft>
            </a:pPr>
            <a:r>
              <a:rPr lang="en-US" sz="2400" dirty="0">
                <a:effectLst/>
                <a:latin typeface="Calibri" panose="020F0502020204030204" pitchFamily="34" charset="0"/>
                <a:ea typeface="Calibri" panose="020F0502020204030204" pitchFamily="34" charset="0"/>
                <a:cs typeface="Arial" panose="020B0604020202020204" pitchFamily="34" charset="0"/>
              </a:rPr>
              <a:t>From an organizational perspective, this project has a low risk. The goal of the system is Increase income, easily get products, pay easily.</a:t>
            </a:r>
          </a:p>
          <a:p>
            <a:endParaRPr lang="en-US" sz="1800" dirty="0"/>
          </a:p>
          <a:p>
            <a:br>
              <a:rPr lang="en-US"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dirty="0"/>
          </a:p>
        </p:txBody>
      </p:sp>
    </p:spTree>
    <p:extLst>
      <p:ext uri="{BB962C8B-B14F-4D97-AF65-F5344CB8AC3E}">
        <p14:creationId xmlns:p14="http://schemas.microsoft.com/office/powerpoint/2010/main" val="2319496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13884D-44E0-48F1-98E2-62D64B3EC701}"/>
              </a:ext>
            </a:extLst>
          </p:cNvPr>
          <p:cNvSpPr txBox="1"/>
          <p:nvPr/>
        </p:nvSpPr>
        <p:spPr>
          <a:xfrm>
            <a:off x="2628900" y="1725930"/>
            <a:ext cx="7612380" cy="2800767"/>
          </a:xfrm>
          <a:prstGeom prst="rect">
            <a:avLst/>
          </a:prstGeom>
          <a:noFill/>
        </p:spPr>
        <p:txBody>
          <a:bodyPr wrap="square" rtlCol="0">
            <a:spAutoFit/>
          </a:bodyPr>
          <a:lstStyle/>
          <a:p>
            <a:pPr algn="ctr"/>
            <a:r>
              <a:rPr lang="ar-EG" sz="4000" b="1" dirty="0"/>
              <a:t>"</a:t>
            </a:r>
            <a:r>
              <a:rPr lang="en-US" sz="4000" b="1" dirty="0"/>
              <a:t>Team Members</a:t>
            </a:r>
            <a:r>
              <a:rPr lang="ar-EG" sz="4000" b="1" dirty="0"/>
              <a:t>"</a:t>
            </a:r>
            <a:endParaRPr lang="en-US" sz="4000" b="1" dirty="0"/>
          </a:p>
          <a:p>
            <a:endParaRPr lang="en-US" sz="4000" b="1" dirty="0"/>
          </a:p>
          <a:p>
            <a:r>
              <a:rPr lang="en-US" sz="3200" b="1" dirty="0"/>
              <a:t>-Naira Ahmed Galal.</a:t>
            </a:r>
          </a:p>
          <a:p>
            <a:r>
              <a:rPr lang="en-US" sz="3200" b="1" dirty="0"/>
              <a:t>-Abdelrahman Ahmed </a:t>
            </a:r>
            <a:r>
              <a:rPr lang="en-US" sz="3200" b="1" dirty="0" err="1"/>
              <a:t>Abedelmegeed</a:t>
            </a:r>
            <a:r>
              <a:rPr lang="en-US" sz="3200" b="1" dirty="0"/>
              <a:t>.</a:t>
            </a:r>
          </a:p>
          <a:p>
            <a:r>
              <a:rPr lang="en-US" sz="3200" b="1" dirty="0"/>
              <a:t>-Walid Mohamed Ismaeel.</a:t>
            </a:r>
          </a:p>
        </p:txBody>
      </p:sp>
    </p:spTree>
    <p:extLst>
      <p:ext uri="{BB962C8B-B14F-4D97-AF65-F5344CB8AC3E}">
        <p14:creationId xmlns:p14="http://schemas.microsoft.com/office/powerpoint/2010/main" val="143266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712DC-0F6A-40BE-9C76-869B22CD5FBF}"/>
              </a:ext>
            </a:extLst>
          </p:cNvPr>
          <p:cNvSpPr txBox="1"/>
          <p:nvPr/>
        </p:nvSpPr>
        <p:spPr>
          <a:xfrm>
            <a:off x="2331720" y="2698254"/>
            <a:ext cx="6972300" cy="830997"/>
          </a:xfrm>
          <a:prstGeom prst="rect">
            <a:avLst/>
          </a:prstGeom>
          <a:noFill/>
        </p:spPr>
        <p:txBody>
          <a:bodyPr wrap="square" rtlCol="0">
            <a:spAutoFit/>
          </a:bodyPr>
          <a:lstStyle/>
          <a:p>
            <a:pPr algn="ctr"/>
            <a:r>
              <a:rPr lang="en-US" sz="4800" b="1" dirty="0"/>
              <a:t>System Request</a:t>
            </a:r>
          </a:p>
        </p:txBody>
      </p:sp>
    </p:spTree>
    <p:extLst>
      <p:ext uri="{BB962C8B-B14F-4D97-AF65-F5344CB8AC3E}">
        <p14:creationId xmlns:p14="http://schemas.microsoft.com/office/powerpoint/2010/main" val="4087146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486574-7843-4C86-99FB-EE14F96466F8}"/>
              </a:ext>
            </a:extLst>
          </p:cNvPr>
          <p:cNvSpPr>
            <a:spLocks noGrp="1"/>
          </p:cNvSpPr>
          <p:nvPr>
            <p:ph type="body" sz="quarter" idx="11"/>
          </p:nvPr>
        </p:nvSpPr>
        <p:spPr>
          <a:xfrm>
            <a:off x="4533900" y="1905000"/>
            <a:ext cx="6955734" cy="4552950"/>
          </a:xfrm>
        </p:spPr>
        <p:txBody>
          <a:bodyPr>
            <a:normAutofit/>
          </a:bodyPr>
          <a:lstStyle/>
          <a:p>
            <a:pPr marL="0" marR="0">
              <a:lnSpc>
                <a:spcPct val="115000"/>
              </a:lnSpc>
              <a:spcBef>
                <a:spcPts val="0"/>
              </a:spcBef>
              <a:spcAft>
                <a:spcPts val="1000"/>
              </a:spcAft>
            </a:pPr>
            <a:r>
              <a:rPr lang="en-US" sz="2400" dirty="0">
                <a:effectLst/>
                <a:latin typeface="Calibri" panose="020F0502020204030204" pitchFamily="34" charset="0"/>
                <a:ea typeface="Calibri" panose="020F0502020204030204" pitchFamily="34" charset="0"/>
                <a:cs typeface="Arial" panose="020B0604020202020204" pitchFamily="34" charset="0"/>
              </a:rPr>
              <a:t>Our business needs are divided into some goals to be provided</a:t>
            </a:r>
          </a:p>
          <a:p>
            <a:pPr marL="0" marR="0">
              <a:lnSpc>
                <a:spcPct val="115000"/>
              </a:lnSpc>
              <a:spcBef>
                <a:spcPts val="0"/>
              </a:spcBef>
              <a:spcAft>
                <a:spcPts val="1000"/>
              </a:spcAft>
            </a:pPr>
            <a:r>
              <a:rPr lang="en-US" sz="2400" dirty="0">
                <a:effectLst/>
                <a:latin typeface="Calibri" panose="020F0502020204030204" pitchFamily="34" charset="0"/>
                <a:ea typeface="Calibri" panose="020F0502020204030204" pitchFamily="34" charset="0"/>
                <a:cs typeface="Arial" panose="020B0604020202020204" pitchFamily="34" charset="0"/>
              </a:rPr>
              <a:t>- Increasing income</a:t>
            </a:r>
          </a:p>
          <a:p>
            <a:pPr marL="0" marR="0">
              <a:lnSpc>
                <a:spcPct val="115000"/>
              </a:lnSpc>
              <a:spcBef>
                <a:spcPts val="0"/>
              </a:spcBef>
              <a:spcAft>
                <a:spcPts val="1000"/>
              </a:spcAft>
            </a:pPr>
            <a:r>
              <a:rPr lang="ar-SA" sz="2400" dirty="0">
                <a:effectLst/>
                <a:latin typeface="Calibri" panose="020F0502020204030204" pitchFamily="34" charset="0"/>
                <a:ea typeface="Calibri" panose="020F0502020204030204" pitchFamily="34" charset="0"/>
                <a:cs typeface="Arial" panose="020B0604020202020204" pitchFamily="34" charset="0"/>
              </a:rPr>
              <a:t>-</a:t>
            </a:r>
            <a:r>
              <a:rPr lang="en-US" sz="2400" dirty="0">
                <a:effectLst/>
                <a:latin typeface="Calibri" panose="020F0502020204030204" pitchFamily="34" charset="0"/>
                <a:ea typeface="Calibri" panose="020F0502020204030204" pitchFamily="34" charset="0"/>
                <a:cs typeface="Arial" panose="020B0604020202020204" pitchFamily="34" charset="0"/>
              </a:rPr>
              <a:t>Ease of purchasing products</a:t>
            </a:r>
          </a:p>
          <a:p>
            <a:pPr marL="0" marR="0">
              <a:lnSpc>
                <a:spcPct val="115000"/>
              </a:lnSpc>
              <a:spcBef>
                <a:spcPts val="0"/>
              </a:spcBef>
              <a:spcAft>
                <a:spcPts val="1000"/>
              </a:spcAft>
            </a:pPr>
            <a:r>
              <a:rPr lang="ar-SA" sz="2400" dirty="0">
                <a:effectLst/>
                <a:latin typeface="Calibri" panose="020F0502020204030204" pitchFamily="34" charset="0"/>
                <a:ea typeface="Calibri" panose="020F0502020204030204" pitchFamily="34" charset="0"/>
                <a:cs typeface="Arial" panose="020B0604020202020204" pitchFamily="34" charset="0"/>
              </a:rPr>
              <a:t>-</a:t>
            </a:r>
            <a:r>
              <a:rPr lang="en-US" sz="2400" dirty="0">
                <a:effectLst/>
                <a:latin typeface="Calibri" panose="020F0502020204030204" pitchFamily="34" charset="0"/>
                <a:ea typeface="Calibri" panose="020F0502020204030204" pitchFamily="34" charset="0"/>
                <a:cs typeface="Arial" panose="020B0604020202020204" pitchFamily="34" charset="0"/>
              </a:rPr>
              <a:t>Saving time and effort for the client</a:t>
            </a:r>
          </a:p>
          <a:p>
            <a:pPr marL="0" marR="0">
              <a:lnSpc>
                <a:spcPct val="115000"/>
              </a:lnSpc>
              <a:spcBef>
                <a:spcPts val="0"/>
              </a:spcBef>
              <a:spcAft>
                <a:spcPts val="1000"/>
              </a:spcAft>
            </a:pPr>
            <a:r>
              <a:rPr lang="en-US" sz="2400" dirty="0">
                <a:effectLst/>
                <a:latin typeface="Calibri" panose="020F0502020204030204" pitchFamily="34" charset="0"/>
                <a:ea typeface="Calibri" panose="020F0502020204030204" pitchFamily="34" charset="0"/>
                <a:cs typeface="Arial" panose="020B0604020202020204" pitchFamily="34" charset="0"/>
              </a:rPr>
              <a:t>-Pay easily</a:t>
            </a:r>
          </a:p>
          <a:p>
            <a:pPr marL="0" marR="0">
              <a:lnSpc>
                <a:spcPct val="115000"/>
              </a:lnSpc>
              <a:spcBef>
                <a:spcPts val="0"/>
              </a:spcBef>
              <a:spcAft>
                <a:spcPts val="1000"/>
              </a:spcAft>
            </a:pPr>
            <a:r>
              <a:rPr lang="en-US" sz="2400" dirty="0">
                <a:effectLst/>
                <a:latin typeface="Calibri" panose="020F0502020204030204" pitchFamily="34" charset="0"/>
                <a:ea typeface="Calibri" panose="020F0502020204030204" pitchFamily="34" charset="0"/>
                <a:cs typeface="Arial" panose="020B0604020202020204" pitchFamily="34" charset="0"/>
              </a:rPr>
              <a:t>- Ease of receiving</a:t>
            </a:r>
          </a:p>
          <a:p>
            <a:endParaRPr lang="en-US" dirty="0"/>
          </a:p>
        </p:txBody>
      </p:sp>
      <p:sp>
        <p:nvSpPr>
          <p:cNvPr id="3" name="Title 2">
            <a:extLst>
              <a:ext uri="{FF2B5EF4-FFF2-40B4-BE49-F238E27FC236}">
                <a16:creationId xmlns:a16="http://schemas.microsoft.com/office/drawing/2014/main" id="{B211779E-35FA-49FE-B106-A231E70CC824}"/>
              </a:ext>
            </a:extLst>
          </p:cNvPr>
          <p:cNvSpPr>
            <a:spLocks noGrp="1"/>
          </p:cNvSpPr>
          <p:nvPr>
            <p:ph type="title"/>
          </p:nvPr>
        </p:nvSpPr>
        <p:spPr/>
        <p:txBody>
          <a:bodyPr>
            <a:normAutofit/>
          </a:bodyPr>
          <a:lstStyle/>
          <a:p>
            <a:r>
              <a:rPr lang="en-US" dirty="0">
                <a:solidFill>
                  <a:schemeClr val="bg1"/>
                </a:solidFill>
                <a:effectLst/>
                <a:latin typeface="Calibri" panose="020F0502020204030204" pitchFamily="34" charset="0"/>
                <a:ea typeface="Calibri" panose="020F0502020204030204" pitchFamily="34" charset="0"/>
                <a:cs typeface="Arial" panose="020B0604020202020204" pitchFamily="34" charset="0"/>
              </a:rPr>
              <a:t>Business needs:</a:t>
            </a:r>
            <a:br>
              <a:rPr lang="en-US"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Tree>
    <p:extLst>
      <p:ext uri="{BB962C8B-B14F-4D97-AF65-F5344CB8AC3E}">
        <p14:creationId xmlns:p14="http://schemas.microsoft.com/office/powerpoint/2010/main" val="228978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82574-C0BF-4D4A-841F-7C9B38C7DF3B}"/>
              </a:ext>
            </a:extLst>
          </p:cNvPr>
          <p:cNvSpPr>
            <a:spLocks noGrp="1"/>
          </p:cNvSpPr>
          <p:nvPr>
            <p:ph type="body" sz="quarter" idx="11"/>
          </p:nvPr>
        </p:nvSpPr>
        <p:spPr/>
        <p:txBody>
          <a:bodyPr>
            <a:normAutofit fontScale="92500" lnSpcReduction="20000"/>
          </a:bodyPr>
          <a:lstStyle/>
          <a:p>
            <a:pPr marL="0" marR="0">
              <a:lnSpc>
                <a:spcPct val="115000"/>
              </a:lnSpc>
              <a:spcBef>
                <a:spcPts val="0"/>
              </a:spcBef>
              <a:spcAft>
                <a:spcPts val="1000"/>
              </a:spcAft>
            </a:pPr>
            <a:r>
              <a:rPr lang="en-US" sz="2800" dirty="0">
                <a:effectLst/>
                <a:latin typeface="Calibri" panose="020F0502020204030204" pitchFamily="34" charset="0"/>
                <a:ea typeface="Calibri" panose="020F0502020204030204" pitchFamily="34" charset="0"/>
                <a:cs typeface="Arial" panose="020B0604020202020204" pitchFamily="34" charset="0"/>
              </a:rPr>
              <a:t> 1- Provide online access to obtain the required products.</a:t>
            </a:r>
          </a:p>
          <a:p>
            <a:pPr marL="0" marR="0">
              <a:lnSpc>
                <a:spcPct val="115000"/>
              </a:lnSpc>
              <a:spcBef>
                <a:spcPts val="0"/>
              </a:spcBef>
              <a:spcAft>
                <a:spcPts val="1000"/>
              </a:spcAft>
            </a:pPr>
            <a:r>
              <a:rPr lang="en-US" sz="2800" dirty="0">
                <a:effectLst/>
                <a:latin typeface="Calibri" panose="020F0502020204030204" pitchFamily="34" charset="0"/>
                <a:ea typeface="Calibri" panose="020F0502020204030204" pitchFamily="34" charset="0"/>
                <a:cs typeface="Arial" panose="020B0604020202020204" pitchFamily="34" charset="0"/>
              </a:rPr>
              <a:t> </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a:effectLst/>
                <a:latin typeface="Calibri" panose="020F0502020204030204" pitchFamily="34" charset="0"/>
                <a:ea typeface="Calibri" panose="020F0502020204030204" pitchFamily="34" charset="0"/>
                <a:cs typeface="Arial" panose="020B0604020202020204" pitchFamily="34" charset="0"/>
              </a:rPr>
              <a:t>2- Find and choose the nearest store to you.</a:t>
            </a:r>
          </a:p>
          <a:p>
            <a:pPr marL="0" marR="0">
              <a:lnSpc>
                <a:spcPct val="115000"/>
              </a:lnSpc>
              <a:spcBef>
                <a:spcPts val="0"/>
              </a:spcBef>
              <a:spcAft>
                <a:spcPts val="1000"/>
              </a:spcAft>
            </a:pPr>
            <a:r>
              <a:rPr lang="en-US" sz="2800" dirty="0">
                <a:effectLst/>
                <a:latin typeface="Calibri" panose="020F0502020204030204" pitchFamily="34" charset="0"/>
                <a:ea typeface="Calibri" panose="020F0502020204030204" pitchFamily="34" charset="0"/>
                <a:cs typeface="Arial" panose="020B0604020202020204" pitchFamily="34" charset="0"/>
              </a:rPr>
              <a:t>  3- The payment process shall be in cash or by mobile phone services.</a:t>
            </a:r>
          </a:p>
          <a:p>
            <a:pPr marL="0" marR="0">
              <a:lnSpc>
                <a:spcPct val="115000"/>
              </a:lnSpc>
              <a:spcBef>
                <a:spcPts val="0"/>
              </a:spcBef>
              <a:spcAft>
                <a:spcPts val="1000"/>
              </a:spcAft>
            </a:pPr>
            <a:r>
              <a:rPr lang="en-US" sz="2800" dirty="0">
                <a:effectLst/>
                <a:latin typeface="Calibri" panose="020F0502020204030204" pitchFamily="34" charset="0"/>
                <a:ea typeface="Calibri" panose="020F0502020204030204" pitchFamily="34" charset="0"/>
                <a:cs typeface="Arial" panose="020B0604020202020204" pitchFamily="34" charset="0"/>
              </a:rPr>
              <a:t>  4- Providing the customer with the purchase process.</a:t>
            </a:r>
            <a:endParaRPr lang="en-US" sz="2800" dirty="0"/>
          </a:p>
        </p:txBody>
      </p:sp>
      <p:sp>
        <p:nvSpPr>
          <p:cNvPr id="3" name="Title 2">
            <a:extLst>
              <a:ext uri="{FF2B5EF4-FFF2-40B4-BE49-F238E27FC236}">
                <a16:creationId xmlns:a16="http://schemas.microsoft.com/office/drawing/2014/main" id="{E13C47F7-B6F4-42D2-B6DD-1D91E04DE1FF}"/>
              </a:ext>
            </a:extLst>
          </p:cNvPr>
          <p:cNvSpPr>
            <a:spLocks noGrp="1"/>
          </p:cNvSpPr>
          <p:nvPr>
            <p:ph type="title"/>
          </p:nvPr>
        </p:nvSpPr>
        <p:spPr/>
        <p:txBody>
          <a:bodyPr>
            <a:normAutofit/>
          </a:bodyPr>
          <a:lstStyle/>
          <a:p>
            <a:r>
              <a:rPr lang="en-US"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Functionality: </a:t>
            </a:r>
            <a:br>
              <a:rPr lang="en-US"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chemeClr val="bg1"/>
              </a:solidFill>
            </a:endParaRPr>
          </a:p>
        </p:txBody>
      </p:sp>
    </p:spTree>
    <p:extLst>
      <p:ext uri="{BB962C8B-B14F-4D97-AF65-F5344CB8AC3E}">
        <p14:creationId xmlns:p14="http://schemas.microsoft.com/office/powerpoint/2010/main" val="175412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284419-74DB-4D0D-96E4-C9FE6DC59FBB}"/>
              </a:ext>
            </a:extLst>
          </p:cNvPr>
          <p:cNvSpPr>
            <a:spLocks noGrp="1"/>
          </p:cNvSpPr>
          <p:nvPr>
            <p:ph type="body" sz="quarter" idx="11"/>
          </p:nvPr>
        </p:nvSpPr>
        <p:spPr>
          <a:xfrm>
            <a:off x="4533900" y="1905000"/>
            <a:ext cx="6955734" cy="4484370"/>
          </a:xfrm>
        </p:spPr>
        <p:txBody>
          <a:bodyPr>
            <a:noAutofit/>
          </a:bodyPr>
          <a:lstStyle/>
          <a:p>
            <a:pPr marL="0" marR="0">
              <a:lnSpc>
                <a:spcPct val="115000"/>
              </a:lnSpc>
              <a:spcBef>
                <a:spcPts val="0"/>
              </a:spcBef>
              <a:spcAft>
                <a:spcPts val="1000"/>
              </a:spcAft>
            </a:pPr>
            <a:r>
              <a:rPr lang="en-US" sz="3200" dirty="0">
                <a:effectLst/>
                <a:latin typeface="Calibri" panose="020F0502020204030204" pitchFamily="34" charset="0"/>
                <a:ea typeface="Calibri" panose="020F0502020204030204" pitchFamily="34" charset="0"/>
                <a:cs typeface="Arial" panose="020B0604020202020204" pitchFamily="34" charset="0"/>
              </a:rPr>
              <a:t>-Database concept.</a:t>
            </a:r>
          </a:p>
          <a:p>
            <a:pPr marL="0" marR="0">
              <a:lnSpc>
                <a:spcPct val="115000"/>
              </a:lnSpc>
              <a:spcBef>
                <a:spcPts val="0"/>
              </a:spcBef>
              <a:spcAft>
                <a:spcPts val="1000"/>
              </a:spcAft>
            </a:pPr>
            <a:r>
              <a:rPr lang="en-US" sz="3200" dirty="0">
                <a:effectLst/>
                <a:latin typeface="Calibri" panose="020F0502020204030204" pitchFamily="34" charset="0"/>
                <a:ea typeface="Calibri" panose="020F0502020204030204" pitchFamily="34" charset="0"/>
                <a:cs typeface="Arial" panose="020B0604020202020204" pitchFamily="34" charset="0"/>
              </a:rPr>
              <a:t>-The concept of Front End, Back End, Marketing and Sales.</a:t>
            </a:r>
          </a:p>
          <a:p>
            <a:pPr marL="0" marR="0">
              <a:lnSpc>
                <a:spcPct val="115000"/>
              </a:lnSpc>
              <a:spcBef>
                <a:spcPts val="0"/>
              </a:spcBef>
              <a:spcAft>
                <a:spcPts val="1000"/>
              </a:spcAft>
            </a:pPr>
            <a:r>
              <a:rPr lang="en-US" sz="3200" dirty="0">
                <a:effectLst/>
                <a:latin typeface="Calibri" panose="020F0502020204030204" pitchFamily="34" charset="0"/>
                <a:ea typeface="Calibri" panose="020F0502020204030204" pitchFamily="34" charset="0"/>
                <a:cs typeface="Arial" panose="020B0604020202020204" pitchFamily="34" charset="0"/>
              </a:rPr>
              <a:t>-Approval of it.</a:t>
            </a:r>
          </a:p>
          <a:p>
            <a:pPr marL="0" marR="0">
              <a:lnSpc>
                <a:spcPct val="115000"/>
              </a:lnSpc>
              <a:spcBef>
                <a:spcPts val="0"/>
              </a:spcBef>
              <a:spcAft>
                <a:spcPts val="1000"/>
              </a:spcAft>
            </a:pPr>
            <a:r>
              <a:rPr lang="en-US" sz="3200" dirty="0">
                <a:effectLst/>
                <a:latin typeface="Calibri" panose="020F0502020204030204" pitchFamily="34" charset="0"/>
                <a:ea typeface="Calibri" panose="020F0502020204030204" pitchFamily="34" charset="0"/>
                <a:cs typeface="Arial" panose="020B0604020202020204" pitchFamily="34" charset="0"/>
              </a:rPr>
              <a:t>-Internet service.</a:t>
            </a:r>
          </a:p>
          <a:p>
            <a:pPr marL="0" marR="0">
              <a:lnSpc>
                <a:spcPct val="115000"/>
              </a:lnSpc>
              <a:spcBef>
                <a:spcPts val="0"/>
              </a:spcBef>
              <a:spcAft>
                <a:spcPts val="1000"/>
              </a:spcAft>
            </a:pPr>
            <a:r>
              <a:rPr lang="en-US" sz="3200" dirty="0">
                <a:effectLst/>
                <a:latin typeface="Calibri" panose="020F0502020204030204" pitchFamily="34" charset="0"/>
                <a:ea typeface="Calibri" panose="020F0502020204030204" pitchFamily="34" charset="0"/>
                <a:cs typeface="Arial" panose="020B0604020202020204" pitchFamily="34" charset="0"/>
              </a:rPr>
              <a:t>-Server.</a:t>
            </a:r>
          </a:p>
          <a:p>
            <a:endParaRPr lang="en-US" sz="3200" dirty="0"/>
          </a:p>
        </p:txBody>
      </p:sp>
      <p:sp>
        <p:nvSpPr>
          <p:cNvPr id="3" name="Title 2">
            <a:extLst>
              <a:ext uri="{FF2B5EF4-FFF2-40B4-BE49-F238E27FC236}">
                <a16:creationId xmlns:a16="http://schemas.microsoft.com/office/drawing/2014/main" id="{CB527E5D-6F6E-43AB-A5D1-E8366A81618C}"/>
              </a:ext>
            </a:extLst>
          </p:cNvPr>
          <p:cNvSpPr>
            <a:spLocks noGrp="1"/>
          </p:cNvSpPr>
          <p:nvPr>
            <p:ph type="title"/>
          </p:nvPr>
        </p:nvSpPr>
        <p:spPr/>
        <p:txBody>
          <a:bodyPr>
            <a:normAutofit/>
          </a:bodyPr>
          <a:lstStyle/>
          <a:p>
            <a:r>
              <a:rPr lang="en-US"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Work requirements:</a:t>
            </a:r>
            <a:br>
              <a:rPr lang="en-US"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chemeClr val="bg1"/>
              </a:solidFill>
            </a:endParaRPr>
          </a:p>
        </p:txBody>
      </p:sp>
    </p:spTree>
    <p:extLst>
      <p:ext uri="{BB962C8B-B14F-4D97-AF65-F5344CB8AC3E}">
        <p14:creationId xmlns:p14="http://schemas.microsoft.com/office/powerpoint/2010/main" val="422578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CBD89A-E7D0-428A-9EFB-B458507B53CE}"/>
              </a:ext>
            </a:extLst>
          </p:cNvPr>
          <p:cNvSpPr>
            <a:spLocks noGrp="1"/>
          </p:cNvSpPr>
          <p:nvPr>
            <p:ph type="body" sz="quarter" idx="11"/>
          </p:nvPr>
        </p:nvSpPr>
        <p:spPr>
          <a:xfrm>
            <a:off x="4533900" y="1905000"/>
            <a:ext cx="6955734" cy="4838700"/>
          </a:xfrm>
        </p:spPr>
        <p:txBody>
          <a:bodyPr>
            <a:normAutofit/>
          </a:bodyPr>
          <a:lstStyle/>
          <a:p>
            <a:pPr marR="0">
              <a:lnSpc>
                <a:spcPct val="115000"/>
              </a:lnSpc>
              <a:spcBef>
                <a:spcPts val="0"/>
              </a:spcBef>
              <a:spcAft>
                <a:spcPts val="1000"/>
              </a:spcAft>
            </a:pPr>
            <a:r>
              <a:rPr lang="en-US" sz="32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*Tangible value:</a:t>
            </a:r>
            <a:endParaRPr lang="en-US" sz="3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3200" dirty="0">
                <a:effectLst/>
                <a:latin typeface="Calibri" panose="020F0502020204030204" pitchFamily="34" charset="0"/>
                <a:ea typeface="Calibri" panose="020F0502020204030204" pitchFamily="34" charset="0"/>
                <a:cs typeface="Arial" panose="020B0604020202020204" pitchFamily="34" charset="0"/>
              </a:rPr>
              <a:t>-Participation in the services provided.</a:t>
            </a:r>
          </a:p>
          <a:p>
            <a:pPr marL="0" marR="0">
              <a:lnSpc>
                <a:spcPct val="115000"/>
              </a:lnSpc>
              <a:spcBef>
                <a:spcPts val="0"/>
              </a:spcBef>
              <a:spcAft>
                <a:spcPts val="1000"/>
              </a:spcAft>
            </a:pPr>
            <a:r>
              <a:rPr lang="en-US" sz="3200" dirty="0">
                <a:effectLst/>
                <a:latin typeface="Calibri" panose="020F0502020204030204" pitchFamily="34" charset="0"/>
                <a:ea typeface="Calibri" panose="020F0502020204030204" pitchFamily="34" charset="0"/>
                <a:cs typeface="Arial" panose="020B0604020202020204" pitchFamily="34" charset="0"/>
              </a:rPr>
              <a:t> </a:t>
            </a:r>
          </a:p>
          <a:p>
            <a:pPr marR="0">
              <a:lnSpc>
                <a:spcPct val="115000"/>
              </a:lnSpc>
              <a:spcBef>
                <a:spcPts val="0"/>
              </a:spcBef>
              <a:spcAft>
                <a:spcPts val="1000"/>
              </a:spcAft>
            </a:pPr>
            <a:r>
              <a:rPr lang="en-US" sz="3200" dirty="0">
                <a:effectLst/>
                <a:latin typeface="Calibri" panose="020F0502020204030204" pitchFamily="34" charset="0"/>
                <a:ea typeface="Calibri" panose="020F0502020204030204" pitchFamily="34" charset="0"/>
                <a:cs typeface="Arial" panose="020B0604020202020204" pitchFamily="34" charset="0"/>
              </a:rPr>
              <a:t>  </a:t>
            </a:r>
            <a:r>
              <a:rPr lang="en-US" sz="3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r>
              <a:rPr lang="en-US" sz="32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Intangible value:</a:t>
            </a:r>
            <a:endParaRPr lang="en-US" sz="3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3200" dirty="0">
                <a:effectLst/>
                <a:latin typeface="Calibri" panose="020F0502020204030204" pitchFamily="34" charset="0"/>
                <a:ea typeface="Calibri" panose="020F0502020204030204" pitchFamily="34" charset="0"/>
                <a:cs typeface="Arial" panose="020B0604020202020204" pitchFamily="34" charset="0"/>
              </a:rPr>
              <a:t>-Saving time and effort.</a:t>
            </a:r>
          </a:p>
          <a:p>
            <a:pPr marL="0" marR="0">
              <a:lnSpc>
                <a:spcPct val="115000"/>
              </a:lnSpc>
              <a:spcBef>
                <a:spcPts val="0"/>
              </a:spcBef>
              <a:spcAft>
                <a:spcPts val="1000"/>
              </a:spcAft>
            </a:pPr>
            <a:r>
              <a:rPr lang="en-US" sz="3200" dirty="0">
                <a:effectLst/>
                <a:latin typeface="Calibri" panose="020F0502020204030204" pitchFamily="34" charset="0"/>
                <a:ea typeface="Calibri" panose="020F0502020204030204" pitchFamily="34" charset="0"/>
                <a:cs typeface="Arial" panose="020B0604020202020204" pitchFamily="34" charset="0"/>
              </a:rPr>
              <a:t>- Organizing purchases.</a:t>
            </a:r>
          </a:p>
          <a:p>
            <a:endParaRPr lang="en-US" dirty="0"/>
          </a:p>
        </p:txBody>
      </p:sp>
      <p:sp>
        <p:nvSpPr>
          <p:cNvPr id="3" name="Title 2">
            <a:extLst>
              <a:ext uri="{FF2B5EF4-FFF2-40B4-BE49-F238E27FC236}">
                <a16:creationId xmlns:a16="http://schemas.microsoft.com/office/drawing/2014/main" id="{226487FD-1486-4104-BC37-701455BB1758}"/>
              </a:ext>
            </a:extLst>
          </p:cNvPr>
          <p:cNvSpPr>
            <a:spLocks noGrp="1"/>
          </p:cNvSpPr>
          <p:nvPr>
            <p:ph type="title"/>
          </p:nvPr>
        </p:nvSpPr>
        <p:spPr/>
        <p:txBody>
          <a:bodyPr/>
          <a:lstStyle/>
          <a:p>
            <a:r>
              <a:rPr lang="en-US" dirty="0">
                <a:solidFill>
                  <a:schemeClr val="bg1"/>
                </a:solidFill>
              </a:rPr>
              <a:t>Values of Project</a:t>
            </a:r>
          </a:p>
        </p:txBody>
      </p:sp>
    </p:spTree>
    <p:extLst>
      <p:ext uri="{BB962C8B-B14F-4D97-AF65-F5344CB8AC3E}">
        <p14:creationId xmlns:p14="http://schemas.microsoft.com/office/powerpoint/2010/main" val="328213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158CC1-E3A4-4359-83C6-99FB7B4C6D47}"/>
              </a:ext>
            </a:extLst>
          </p:cNvPr>
          <p:cNvSpPr txBox="1"/>
          <p:nvPr/>
        </p:nvSpPr>
        <p:spPr>
          <a:xfrm>
            <a:off x="3577590" y="2674620"/>
            <a:ext cx="7029450" cy="923330"/>
          </a:xfrm>
          <a:prstGeom prst="rect">
            <a:avLst/>
          </a:prstGeom>
          <a:noFill/>
        </p:spPr>
        <p:txBody>
          <a:bodyPr wrap="square" rtlCol="0">
            <a:spAutoFit/>
          </a:bodyPr>
          <a:lstStyle/>
          <a:p>
            <a:r>
              <a:rPr lang="en-US" sz="5400" b="1" dirty="0">
                <a:effectLst/>
                <a:latin typeface="Calibri" panose="020F0502020204030204" pitchFamily="34" charset="0"/>
                <a:ea typeface="Calibri" panose="020F0502020204030204" pitchFamily="34" charset="0"/>
                <a:cs typeface="Arial" panose="020B0604020202020204" pitchFamily="34" charset="0"/>
              </a:rPr>
              <a:t>Feasibility Study</a:t>
            </a:r>
            <a:endParaRPr lang="en-US" sz="5400" dirty="0"/>
          </a:p>
        </p:txBody>
      </p:sp>
    </p:spTree>
    <p:extLst>
      <p:ext uri="{BB962C8B-B14F-4D97-AF65-F5344CB8AC3E}">
        <p14:creationId xmlns:p14="http://schemas.microsoft.com/office/powerpoint/2010/main" val="397871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D528F7-406C-4F12-8D85-DB7193FB89A0}"/>
              </a:ext>
            </a:extLst>
          </p:cNvPr>
          <p:cNvSpPr>
            <a:spLocks noGrp="1"/>
          </p:cNvSpPr>
          <p:nvPr>
            <p:ph type="body" sz="quarter" idx="11"/>
          </p:nvPr>
        </p:nvSpPr>
        <p:spPr>
          <a:xfrm>
            <a:off x="4023360" y="1303338"/>
            <a:ext cx="8012430" cy="5440362"/>
          </a:xfrm>
        </p:spPr>
        <p:txBody>
          <a:bodyPr>
            <a:normAutofit/>
          </a:bodyPr>
          <a:lstStyle/>
          <a:p>
            <a:pPr marL="342900" marR="0" indent="-342900">
              <a:lnSpc>
                <a:spcPct val="115000"/>
              </a:lnSpc>
              <a:spcBef>
                <a:spcPts val="0"/>
              </a:spcBef>
              <a:spcAft>
                <a:spcPts val="1000"/>
              </a:spcAft>
              <a:buFont typeface="Arial" panose="020B0604020202020204" pitchFamily="34" charset="0"/>
              <a:buChar char="•"/>
            </a:pPr>
            <a:r>
              <a:rPr lang="en-US" sz="24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Familiarity with Website: </a:t>
            </a:r>
            <a:endPar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R="0">
              <a:lnSpc>
                <a:spcPct val="115000"/>
              </a:lnSpc>
              <a:spcBef>
                <a:spcPts val="0"/>
              </a:spcBef>
              <a:spcAft>
                <a:spcPts val="1000"/>
              </a:spcAft>
            </a:pPr>
            <a:r>
              <a:rPr lang="en-US" sz="2400" dirty="0">
                <a:effectLst/>
                <a:latin typeface="Calibri" panose="020F0502020204030204" pitchFamily="34" charset="0"/>
                <a:ea typeface="Calibri" panose="020F0502020204030204" pitchFamily="34" charset="0"/>
                <a:cs typeface="Arial" panose="020B0604020202020204" pitchFamily="34" charset="0"/>
              </a:rPr>
              <a:t>We must have knowledge of the products that the customer wants to buy, the quantity he wants, and the place he lives in or the governorate to which he belongs</a:t>
            </a:r>
            <a:r>
              <a:rPr lang="ar-SA" sz="2400" dirty="0">
                <a:effectLst/>
                <a:latin typeface="Calibri" panose="020F0502020204030204" pitchFamily="34"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nSpc>
                <a:spcPct val="115000"/>
              </a:lnSpc>
              <a:spcBef>
                <a:spcPts val="1000"/>
              </a:spcBef>
              <a:spcAft>
                <a:spcPts val="0"/>
              </a:spcAft>
              <a:buFont typeface="Arial" panose="020B0604020202020204" pitchFamily="34" charset="0"/>
              <a:buChar char="•"/>
            </a:pPr>
            <a:r>
              <a:rPr lang="en-US" sz="2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Familiarity with Application:</a:t>
            </a:r>
          </a:p>
          <a:p>
            <a:pPr marR="0">
              <a:lnSpc>
                <a:spcPct val="115000"/>
              </a:lnSpc>
              <a:spcBef>
                <a:spcPts val="1000"/>
              </a:spcBef>
              <a:spcAft>
                <a:spcPts val="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We should have aware of working process of sales </a:t>
            </a:r>
            <a:r>
              <a:rPr lang="en-US" sz="2400" b="1">
                <a:effectLst/>
                <a:latin typeface="Calibri" panose="020F0502020204030204" pitchFamily="34" charset="0"/>
                <a:ea typeface="Times New Roman" panose="02020603050405020304" pitchFamily="18" charset="0"/>
                <a:cs typeface="Calibri" panose="020F0502020204030204" pitchFamily="34" charset="0"/>
              </a:rPr>
              <a:t>and marketing</a:t>
            </a:r>
            <a:endParaRPr lang="en-US" sz="2400" b="1" dirty="0">
              <a:effectLst/>
              <a:latin typeface="Calibri" panose="020F0502020204030204" pitchFamily="34" charset="0"/>
              <a:ea typeface="Times New Roman" panose="02020603050405020304" pitchFamily="18" charset="0"/>
              <a:cs typeface="Calibri" panose="020F0502020204030204" pitchFamily="34" charset="0"/>
            </a:endParaRPr>
          </a:p>
          <a:p>
            <a:pPr marR="0">
              <a:lnSpc>
                <a:spcPct val="115000"/>
              </a:lnSpc>
              <a:spcBef>
                <a:spcPts val="0"/>
              </a:spcBef>
              <a:spcAft>
                <a:spcPts val="1000"/>
              </a:spcAft>
            </a:pPr>
            <a:endPar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indent="-342900">
              <a:lnSpc>
                <a:spcPct val="115000"/>
              </a:lnSpc>
              <a:spcBef>
                <a:spcPts val="0"/>
              </a:spcBef>
              <a:spcAft>
                <a:spcPts val="1000"/>
              </a:spcAft>
              <a:buFont typeface="Arial" panose="020B0604020202020204" pitchFamily="34" charset="0"/>
              <a:buChar char="•"/>
            </a:pPr>
            <a:r>
              <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Familiarity with Technology:</a:t>
            </a:r>
          </a:p>
          <a:p>
            <a:pPr marR="0">
              <a:lnSpc>
                <a:spcPct val="115000"/>
              </a:lnSpc>
              <a:spcBef>
                <a:spcPts val="0"/>
              </a:spcBef>
              <a:spcAft>
                <a:spcPts val="1000"/>
              </a:spcAft>
            </a:pPr>
            <a:r>
              <a:rPr lang="en-US" sz="2400" dirty="0">
                <a:effectLst/>
                <a:latin typeface="Calibri" panose="020F0502020204030204" pitchFamily="34" charset="0"/>
                <a:ea typeface="Calibri" panose="020F0502020204030204" pitchFamily="34" charset="0"/>
                <a:cs typeface="Arial" panose="020B0604020202020204" pitchFamily="34" charset="0"/>
              </a:rPr>
              <a:t>our team will be excellent in android , Marketing and Sallying.</a:t>
            </a:r>
          </a:p>
          <a:p>
            <a:endParaRPr lang="en-US" sz="2400" dirty="0">
              <a:solidFill>
                <a:schemeClr val="bg1"/>
              </a:solidFill>
            </a:endParaRPr>
          </a:p>
        </p:txBody>
      </p:sp>
      <p:sp>
        <p:nvSpPr>
          <p:cNvPr id="3" name="Title 2">
            <a:extLst>
              <a:ext uri="{FF2B5EF4-FFF2-40B4-BE49-F238E27FC236}">
                <a16:creationId xmlns:a16="http://schemas.microsoft.com/office/drawing/2014/main" id="{A90D6252-5853-4D53-833A-F63B7DB86D87}"/>
              </a:ext>
            </a:extLst>
          </p:cNvPr>
          <p:cNvSpPr>
            <a:spLocks noGrp="1"/>
          </p:cNvSpPr>
          <p:nvPr>
            <p:ph type="title"/>
          </p:nvPr>
        </p:nvSpPr>
        <p:spPr>
          <a:xfrm>
            <a:off x="4023360" y="114300"/>
            <a:ext cx="6955735" cy="1189038"/>
          </a:xfrm>
        </p:spPr>
        <p:txBody>
          <a:bodyPr>
            <a:normAutofit/>
          </a:bodyPr>
          <a:lstStyle/>
          <a:p>
            <a:r>
              <a:rPr lang="en-US" sz="36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Technical Feasibility: -</a:t>
            </a:r>
            <a:endParaRPr lang="en-US" sz="3600" dirty="0">
              <a:solidFill>
                <a:schemeClr val="bg1"/>
              </a:solidFill>
            </a:endParaRPr>
          </a:p>
        </p:txBody>
      </p:sp>
    </p:spTree>
    <p:extLst>
      <p:ext uri="{BB962C8B-B14F-4D97-AF65-F5344CB8AC3E}">
        <p14:creationId xmlns:p14="http://schemas.microsoft.com/office/powerpoint/2010/main" val="242463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0D39AC-B7D8-434B-A76E-3234895C46C9}"/>
              </a:ext>
            </a:extLst>
          </p:cNvPr>
          <p:cNvSpPr>
            <a:spLocks noGrp="1"/>
          </p:cNvSpPr>
          <p:nvPr>
            <p:ph type="body" sz="quarter" idx="11"/>
          </p:nvPr>
        </p:nvSpPr>
        <p:spPr>
          <a:xfrm>
            <a:off x="3989070" y="1905000"/>
            <a:ext cx="7500564" cy="4438650"/>
          </a:xfrm>
        </p:spPr>
        <p:txBody>
          <a:bodyPr>
            <a:normAutofit lnSpcReduction="10000"/>
          </a:bodyPr>
          <a:lstStyle/>
          <a:p>
            <a:pPr marL="285750" marR="0" indent="-285750">
              <a:lnSpc>
                <a:spcPct val="115000"/>
              </a:lnSpc>
              <a:spcBef>
                <a:spcPts val="0"/>
              </a:spcBef>
              <a:spcAft>
                <a:spcPts val="1000"/>
              </a:spcAft>
              <a:buFont typeface="Arial" panose="020B0604020202020204" pitchFamily="34" charset="0"/>
              <a:buChar char="•"/>
            </a:pPr>
            <a:r>
              <a:rPr lang="en-US" sz="24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Project Size: </a:t>
            </a:r>
            <a:endPar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R="0">
              <a:lnSpc>
                <a:spcPct val="115000"/>
              </a:lnSpc>
              <a:spcBef>
                <a:spcPts val="0"/>
              </a:spcBef>
              <a:spcAft>
                <a:spcPts val="1000"/>
              </a:spcAft>
            </a:pPr>
            <a:r>
              <a:rPr lang="en-US" sz="2400" dirty="0">
                <a:effectLst/>
                <a:latin typeface="Calibri" panose="020F0502020204030204" pitchFamily="34" charset="0"/>
                <a:ea typeface="Calibri" panose="020F0502020204030204" pitchFamily="34" charset="0"/>
                <a:cs typeface="Arial" panose="020B0604020202020204" pitchFamily="34" charset="0"/>
              </a:rPr>
              <a:t>Medium project has few risks.</a:t>
            </a:r>
          </a:p>
          <a:p>
            <a:pPr marL="285750" marR="0" indent="-285750">
              <a:lnSpc>
                <a:spcPct val="115000"/>
              </a:lnSpc>
              <a:spcBef>
                <a:spcPts val="0"/>
              </a:spcBef>
              <a:spcAft>
                <a:spcPts val="100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15000"/>
              </a:lnSpc>
              <a:spcBef>
                <a:spcPts val="0"/>
              </a:spcBef>
              <a:spcAft>
                <a:spcPts val="1000"/>
              </a:spcAft>
              <a:buFont typeface="Arial" panose="020B0604020202020204" pitchFamily="34" charset="0"/>
              <a:buChar char="•"/>
            </a:pPr>
            <a:r>
              <a:rPr lang="en-US" sz="24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Compatibility:  </a:t>
            </a:r>
            <a:endPar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R="0">
              <a:lnSpc>
                <a:spcPct val="115000"/>
              </a:lnSpc>
              <a:spcBef>
                <a:spcPts val="0"/>
              </a:spcBef>
              <a:spcAft>
                <a:spcPts val="1000"/>
              </a:spcAft>
            </a:pPr>
            <a:r>
              <a:rPr lang="en-US" sz="2400" dirty="0">
                <a:effectLst/>
                <a:latin typeface="Calibri" panose="020F0502020204030204" pitchFamily="34" charset="0"/>
                <a:ea typeface="Calibri" panose="020F0502020204030204" pitchFamily="34" charset="0"/>
                <a:cs typeface="Arial" panose="020B0604020202020204" pitchFamily="34" charset="0"/>
              </a:rPr>
              <a:t>Upload the site on the World Wide Web and promoting the site in ways that are somewhat ideal to ensure that all people know the site and connect people to the site by logging in to the site and allowing notifications to be sent to them.</a:t>
            </a:r>
          </a:p>
          <a:p>
            <a:pPr marL="285750" indent="-285750">
              <a:buFont typeface="Arial" panose="020B0604020202020204" pitchFamily="34" charset="0"/>
              <a:buChar char="•"/>
            </a:pPr>
            <a:endParaRPr lang="en-US" sz="2400" dirty="0"/>
          </a:p>
        </p:txBody>
      </p:sp>
      <p:sp>
        <p:nvSpPr>
          <p:cNvPr id="3" name="Title 2">
            <a:extLst>
              <a:ext uri="{FF2B5EF4-FFF2-40B4-BE49-F238E27FC236}">
                <a16:creationId xmlns:a16="http://schemas.microsoft.com/office/drawing/2014/main" id="{A02CB82A-A2A3-434A-9D3A-AAF2D0E877FD}"/>
              </a:ext>
            </a:extLst>
          </p:cNvPr>
          <p:cNvSpPr>
            <a:spLocks noGrp="1"/>
          </p:cNvSpPr>
          <p:nvPr>
            <p:ph type="title"/>
          </p:nvPr>
        </p:nvSpPr>
        <p:spPr>
          <a:xfrm>
            <a:off x="3989070" y="365760"/>
            <a:ext cx="7500563" cy="1108709"/>
          </a:xfrm>
        </p:spPr>
        <p:txBody>
          <a:bodyPr/>
          <a:lstStyle/>
          <a:p>
            <a:r>
              <a:rPr lang="en-US" sz="40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Technical Feasibility (cont.): -</a:t>
            </a:r>
            <a:endParaRPr lang="en-US" dirty="0"/>
          </a:p>
        </p:txBody>
      </p:sp>
    </p:spTree>
    <p:extLst>
      <p:ext uri="{BB962C8B-B14F-4D97-AF65-F5344CB8AC3E}">
        <p14:creationId xmlns:p14="http://schemas.microsoft.com/office/powerpoint/2010/main" val="117857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59605C3B29604FBF1A44623D57D76F" ma:contentTypeVersion="2" ma:contentTypeDescription="Create a new document." ma:contentTypeScope="" ma:versionID="3a40cfcf3774388fd8763b6dadea1769">
  <xsd:schema xmlns:xsd="http://www.w3.org/2001/XMLSchema" xmlns:xs="http://www.w3.org/2001/XMLSchema" xmlns:p="http://schemas.microsoft.com/office/2006/metadata/properties" xmlns:ns3="73725d78-142e-461d-a731-41ba0bedc39b" targetNamespace="http://schemas.microsoft.com/office/2006/metadata/properties" ma:root="true" ma:fieldsID="5091e5cf0ace48c23a33b1694d35507a" ns3:_="">
    <xsd:import namespace="73725d78-142e-461d-a731-41ba0bedc39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725d78-142e-461d-a731-41ba0bedc3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89EEA4-141F-4066-B57B-E44468FB3D6E}">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73725d78-142e-461d-a731-41ba0bedc39b"/>
    <ds:schemaRef ds:uri="http://www.w3.org/XML/1998/namespace"/>
    <ds:schemaRef ds:uri="http://purl.org/dc/dcmitype/"/>
  </ds:schemaRefs>
</ds:datastoreItem>
</file>

<file path=customXml/itemProps2.xml><?xml version="1.0" encoding="utf-8"?>
<ds:datastoreItem xmlns:ds="http://schemas.openxmlformats.org/officeDocument/2006/customXml" ds:itemID="{3CFAAC47-BD84-465D-B982-7A75BCC08F7D}">
  <ds:schemaRefs>
    <ds:schemaRef ds:uri="http://schemas.microsoft.com/sharepoint/v3/contenttype/forms"/>
  </ds:schemaRefs>
</ds:datastoreItem>
</file>

<file path=customXml/itemProps3.xml><?xml version="1.0" encoding="utf-8"?>
<ds:datastoreItem xmlns:ds="http://schemas.openxmlformats.org/officeDocument/2006/customXml" ds:itemID="{99F1A920-7081-43DF-93F9-FEB2226FEC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725d78-142e-461d-a731-41ba0bedc3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82</TotalTime>
  <Words>508</Words>
  <Application>Microsoft Office PowerPoint</Application>
  <PresentationFormat>Widescreen</PresentationFormat>
  <Paragraphs>128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Segoe UI</vt:lpstr>
      <vt:lpstr>2_Office Theme</vt:lpstr>
      <vt:lpstr>Sales and Marketing </vt:lpstr>
      <vt:lpstr>PowerPoint Presentation</vt:lpstr>
      <vt:lpstr>Business needs: </vt:lpstr>
      <vt:lpstr>Functionality:  </vt:lpstr>
      <vt:lpstr>Work requirements: </vt:lpstr>
      <vt:lpstr>Values of Project</vt:lpstr>
      <vt:lpstr>PowerPoint Presentation</vt:lpstr>
      <vt:lpstr>Technical Feasibility: -</vt:lpstr>
      <vt:lpstr>Technical Feasibility (cont.): -</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and Marketing</dc:title>
  <dc:subject/>
  <dc:creator>Naira Ahmed Galal Anwer Hafez</dc:creator>
  <cp:keywords/>
  <dc:description/>
  <cp:lastModifiedBy>Naira Ahmed Galal Anwer Hafez</cp:lastModifiedBy>
  <cp:revision>8</cp:revision>
  <dcterms:created xsi:type="dcterms:W3CDTF">2022-04-18T00:02:07Z</dcterms:created>
  <dcterms:modified xsi:type="dcterms:W3CDTF">2022-05-26T15:13:01Z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0x0101004959605C3B29604FBF1A44623D57D76F</vt:lpwstr>
  </property>
</Properties>
</file>