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0"/>
  </p:notesMasterIdLst>
  <p:handoutMasterIdLst>
    <p:handoutMasterId r:id="rId21"/>
  </p:handoutMasterIdLst>
  <p:sldIdLst>
    <p:sldId id="256" r:id="rId5"/>
    <p:sldId id="262" r:id="rId6"/>
    <p:sldId id="291" r:id="rId7"/>
    <p:sldId id="292" r:id="rId8"/>
    <p:sldId id="294" r:id="rId9"/>
    <p:sldId id="293" r:id="rId10"/>
    <p:sldId id="295" r:id="rId11"/>
    <p:sldId id="296" r:id="rId12"/>
    <p:sldId id="297" r:id="rId13"/>
    <p:sldId id="298" r:id="rId14"/>
    <p:sldId id="299" r:id="rId15"/>
    <p:sldId id="301" r:id="rId16"/>
    <p:sldId id="300" r:id="rId17"/>
    <p:sldId id="302" r:id="rId18"/>
    <p:sldId id="276" r:id="rId19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DBDB"/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8AF827-0FC1-415F-B536-601DF7BA7223}" v="1" dt="2023-09-04T23:33:59.4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2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iara Alcantara" userId="bb7e5141f92f0d4a" providerId="LiveId" clId="{C08AF827-0FC1-415F-B536-601DF7BA7223}"/>
    <pc:docChg chg="custSel delSld modSld">
      <pc:chgData name="Naiara Alcantara" userId="bb7e5141f92f0d4a" providerId="LiveId" clId="{C08AF827-0FC1-415F-B536-601DF7BA7223}" dt="2023-09-05T00:12:13.160" v="5" actId="1076"/>
      <pc:docMkLst>
        <pc:docMk/>
      </pc:docMkLst>
      <pc:sldChg chg="del">
        <pc:chgData name="Naiara Alcantara" userId="bb7e5141f92f0d4a" providerId="LiveId" clId="{C08AF827-0FC1-415F-B536-601DF7BA7223}" dt="2023-09-04T23:34:01.490" v="2" actId="47"/>
        <pc:sldMkLst>
          <pc:docMk/>
          <pc:sldMk cId="4120216679" sldId="290"/>
        </pc:sldMkLst>
      </pc:sldChg>
      <pc:sldChg chg="addSp delSp modSp mod">
        <pc:chgData name="Naiara Alcantara" userId="bb7e5141f92f0d4a" providerId="LiveId" clId="{C08AF827-0FC1-415F-B536-601DF7BA7223}" dt="2023-09-04T23:35:01.059" v="4" actId="20577"/>
        <pc:sldMkLst>
          <pc:docMk/>
          <pc:sldMk cId="1204884057" sldId="291"/>
        </pc:sldMkLst>
        <pc:spChg chg="mod">
          <ac:chgData name="Naiara Alcantara" userId="bb7e5141f92f0d4a" providerId="LiveId" clId="{C08AF827-0FC1-415F-B536-601DF7BA7223}" dt="2023-09-04T23:35:01.059" v="4" actId="20577"/>
          <ac:spMkLst>
            <pc:docMk/>
            <pc:sldMk cId="1204884057" sldId="291"/>
            <ac:spMk id="4" creationId="{51325BFF-B7CC-031E-52CD-1D848A332339}"/>
          </ac:spMkLst>
        </pc:spChg>
        <pc:spChg chg="add mod">
          <ac:chgData name="Naiara Alcantara" userId="bb7e5141f92f0d4a" providerId="LiveId" clId="{C08AF827-0FC1-415F-B536-601DF7BA7223}" dt="2023-09-04T23:33:59.410" v="1"/>
          <ac:spMkLst>
            <pc:docMk/>
            <pc:sldMk cId="1204884057" sldId="291"/>
            <ac:spMk id="6" creationId="{003E8527-A2A2-37CD-280C-A2CF40F5A36A}"/>
          </ac:spMkLst>
        </pc:spChg>
        <pc:spChg chg="del">
          <ac:chgData name="Naiara Alcantara" userId="bb7e5141f92f0d4a" providerId="LiveId" clId="{C08AF827-0FC1-415F-B536-601DF7BA7223}" dt="2023-09-04T23:33:59.050" v="0" actId="478"/>
          <ac:spMkLst>
            <pc:docMk/>
            <pc:sldMk cId="1204884057" sldId="291"/>
            <ac:spMk id="30" creationId="{37F492AC-1D92-07CB-63A1-CDD1C5967F5E}"/>
          </ac:spMkLst>
        </pc:spChg>
      </pc:sldChg>
      <pc:sldChg chg="modSp mod">
        <pc:chgData name="Naiara Alcantara" userId="bb7e5141f92f0d4a" providerId="LiveId" clId="{C08AF827-0FC1-415F-B536-601DF7BA7223}" dt="2023-09-05T00:12:13.160" v="5" actId="1076"/>
        <pc:sldMkLst>
          <pc:docMk/>
          <pc:sldMk cId="3098812819" sldId="296"/>
        </pc:sldMkLst>
        <pc:picChg chg="mod">
          <ac:chgData name="Naiara Alcantara" userId="bb7e5141f92f0d4a" providerId="LiveId" clId="{C08AF827-0FC1-415F-B536-601DF7BA7223}" dt="2023-09-05T00:12:13.160" v="5" actId="1076"/>
          <ac:picMkLst>
            <pc:docMk/>
            <pc:sldMk cId="3098812819" sldId="296"/>
            <ac:picMk id="8" creationId="{3BF8B5FB-E662-FC60-05D3-A7898AD93C35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FE75C96-6954-4169-86C5-0628F3F633E6}" type="datetime1">
              <a:rPr lang="pt-BR" smtClean="0"/>
              <a:t>04/09/2023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575291-0B95-4A00-9C6C-54CBD6EF268B}" type="datetime1">
              <a:rPr lang="pt-BR" smtClean="0"/>
              <a:pPr/>
              <a:t>04/09/2023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6950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81725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96430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22923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77143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90937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328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3336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O termo "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pipe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" (ou "pipeline") vem da programação e é usado para descrever um conceito onde os dados fluem de uma etapa para outra de maneira sequencial, passando por uma série de operações ou transformações.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7060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88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8824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5323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9746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72419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4148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 de mercad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#</a:t>
            </a:r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#</a:t>
            </a:r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#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2" name="Espaço Reservado para Conteú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á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Espaço Reservado para Conteúd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6" name="Espaço Reservado para Conteúd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endParaRPr lang="pt-BR" noProof="0"/>
          </a:p>
        </p:txBody>
      </p:sp>
      <p:sp>
        <p:nvSpPr>
          <p:cNvPr id="27" name="Espaço Reservado para Conteúd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údo Doi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áfico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ítu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20" name="Espaço Reservado para Tex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25" name="Espaço Reservado para Tex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26" name="Espaço Reservado para Tex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27" name="Espaço Reservado para Tex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28" name="Espaço Reservado para Tex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29" name="Espaço Reservado para Tex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21" name="Espaço Reservado para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22" name="Espaço Reservado para Rodapé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24" name="Espaço Reservado para o Número do Slide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do Temp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6" name="Espaço Reservado para Tex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Ano</a:t>
            </a:r>
          </a:p>
        </p:txBody>
      </p:sp>
      <p:sp>
        <p:nvSpPr>
          <p:cNvPr id="7" name="Espaço Reservado para Tex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8" name="Espaço Reservado para Tex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9" name="Espaço Reservado para Tex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10" name="Espaço Reservado para Tex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Ano</a:t>
            </a:r>
          </a:p>
        </p:txBody>
      </p:sp>
      <p:sp>
        <p:nvSpPr>
          <p:cNvPr id="12" name="Espaço Reservado para Tex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13" name="Espaço Reservado para Tex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14" name="Espaço Reservado para Tex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15" name="Espaço Reservado para Tex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16" name="Espaço Reservado para Tex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17" name="Espaço Reservado para Tex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18" name="Espaço Reservado para Tex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19" name="Espaço Reservado para Tex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0" name="Espaço Reservado para Tex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1" name="Espaço Reservado para Tex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2" name="Espaço Reservado para Tex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3" name="Espaço Reservado para Tex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4" name="Espaço Reservado para Tex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5" name="Espaço Reservado para Tex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6" name="Espaço Reservado para Tex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7" name="Espaço Reservado para Tex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8" name="Espaço Reservado para Tex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9" name="Espaço Reservado para Tex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30" name="Espaço Reservado para Tex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31" name="Espaço Reservado para Tex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Espaço Reservado para Dat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37" name="Espaço Reservado para Rodapé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38" name="Espaço Reservado para o Número do Slide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no ícone para adicionar um elemento gráfico SmartArt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ssoas da Equipe do Slide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7" name="Espaço Reservado para Imagem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8" name="Espaço Reservado para Imagem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pt-BR" noProof="0"/>
              <a:t>Clique no ícone para adicionar uma imagem</a:t>
            </a:r>
          </a:p>
        </p:txBody>
      </p:sp>
      <p:sp>
        <p:nvSpPr>
          <p:cNvPr id="19" name="Espaço Reservado para Imagem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5" name="Espaço Reservado para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6" name="Espaço Reservado para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8" name="Espaço Reservado para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ssoas da Equipe do Slide 8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7" name="Espaço Reservado para Imagem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8" name="Espaço Reservado para Imagem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pt-BR" noProof="0"/>
              <a:t>Clique no ícone para adicionar uma imagem</a:t>
            </a:r>
          </a:p>
        </p:txBody>
      </p:sp>
      <p:sp>
        <p:nvSpPr>
          <p:cNvPr id="19" name="Espaço Reservado para Imagem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6" name="Espaço Reservado para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8" name="Espaço Reservado para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5" name="Espaço Reservado para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55" name="Espaço Reservado para Imagem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56" name="Espaço Reservado para Imagem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57" name="Espaço Reservado para Imagem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pt-BR" noProof="0"/>
              <a:t>Clique no ícone para adicionar uma imagem</a:t>
            </a:r>
          </a:p>
        </p:txBody>
      </p:sp>
      <p:sp>
        <p:nvSpPr>
          <p:cNvPr id="58" name="Espaço Reservado para Imagem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54" name="Espaço Reservado para Texto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62" name="Espaço Reservado para Texto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59" name="Espaço Reservado para Texto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63" name="Espaço Reservado para Texto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60" name="Espaço Reservado para Texto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64" name="Espaço Reservado para Texto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61" name="Espaço Reservado para Texto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65" name="Espaço Reservado para Texto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pt-BR" noProof="0"/>
              <a:t>Clique para adicionar o conteúdo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#</a:t>
            </a:r>
          </a:p>
        </p:txBody>
      </p:sp>
      <p:sp>
        <p:nvSpPr>
          <p:cNvPr id="17" name="Espaço Reservado para Tex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4" name="Espaço Reservado para Conteúdo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pt-BR" noProof="0"/>
              <a:t>Clique para adicionar o conteúdo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#</a:t>
            </a:r>
          </a:p>
        </p:txBody>
      </p:sp>
      <p:sp>
        <p:nvSpPr>
          <p:cNvPr id="18" name="Espaço Reservado para Tex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noProof="0"/>
              <a:t>CLIQUE PARA EDITAR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5" name="Espaço Reservado para Conteúdo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pt-BR" noProof="0"/>
              <a:t>Clique para adicionar o conteúdo</a:t>
            </a:r>
          </a:p>
        </p:txBody>
      </p: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#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2" name="Espaço Reservado para Conteú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6" name="Espaço Reservado para Conteúdo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pt-BR" noProof="0"/>
              <a:t>Clique para adicionar o conteúdo</a:t>
            </a:r>
          </a:p>
        </p:txBody>
      </p:sp>
      <p:sp>
        <p:nvSpPr>
          <p:cNvPr id="14" name="Espaço Reservado para Tex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#</a:t>
            </a:r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spaço Reservado para Conteúd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ço Reservado para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22" name="Espaço Reservado para Rodapé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24" name="Espaço Reservado para o Número do Slide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Fechamen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Espaço Reservado para Data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10" name="Espaço Reservado para Rodapé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11" name="Espaço Reservado para o Número do Slide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lemento Gráfico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nha do t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áfico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TÍTULO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EDITAR OS ESTILOS DE TEXTO MESTRE</a:t>
            </a:r>
          </a:p>
        </p:txBody>
      </p:sp>
      <p:sp>
        <p:nvSpPr>
          <p:cNvPr id="17" name="Espaço Reservado para Texto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EDITAR OS ESTILOS DE TEXTO MESTRE</a:t>
            </a:r>
          </a:p>
        </p:txBody>
      </p:sp>
      <p:sp>
        <p:nvSpPr>
          <p:cNvPr id="18" name="Espaço Reservado para Texto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EDITAR OS ESTILOS DE TEXTO MESTRE</a:t>
            </a:r>
          </a:p>
        </p:txBody>
      </p:sp>
      <p:sp>
        <p:nvSpPr>
          <p:cNvPr id="19" name="Espaço Reservado para Texto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EDITAR OS ESTILOS DE TEXTO MESTRE</a:t>
            </a:r>
          </a:p>
        </p:txBody>
      </p:sp>
      <p:sp>
        <p:nvSpPr>
          <p:cNvPr id="34" name="Espaço Reservado para Texto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editar os estilos de texto mestre</a:t>
            </a:r>
          </a:p>
        </p:txBody>
      </p:sp>
      <p:sp>
        <p:nvSpPr>
          <p:cNvPr id="35" name="Espaço Reservado para Texto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editar os estilos de texto mestre</a:t>
            </a:r>
          </a:p>
        </p:txBody>
      </p:sp>
      <p:sp>
        <p:nvSpPr>
          <p:cNvPr id="36" name="Espaço Reservado para Texto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editar os estilos de texto mestre</a:t>
            </a:r>
          </a:p>
        </p:txBody>
      </p:sp>
      <p:sp>
        <p:nvSpPr>
          <p:cNvPr id="37" name="Espaço Reservado para Texto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editar os estilos de texto mestre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/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 do Conteúdo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15" name="Espaço Reservado para Tex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17" name="Espaço Reservado para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31" name="Espaço Reservado para Tex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noProof="0"/>
              <a:t>CLIQUE PARA ADICIONAR UM SUBTÍTULO</a:t>
            </a:r>
          </a:p>
        </p:txBody>
      </p:sp>
      <p:sp>
        <p:nvSpPr>
          <p:cNvPr id="32" name="Espaço Reservado para Tex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33" name="Espaço Reservado para Tex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noProof="0"/>
              <a:t>CLIQUE PARA ADICIONAR UM SUBTÍTULO</a:t>
            </a:r>
          </a:p>
        </p:txBody>
      </p:sp>
      <p:sp>
        <p:nvSpPr>
          <p:cNvPr id="34" name="Espaço Reservado para Tex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12" name="Espaço Reservado para Tex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noProof="0"/>
              <a:t>CLIQUE PARA ADICIONAR UM SUBTÍTULO</a:t>
            </a:r>
          </a:p>
        </p:txBody>
      </p:sp>
      <p:sp>
        <p:nvSpPr>
          <p:cNvPr id="13" name="Espaço Reservado para Tex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pt-BR" noProof="0"/>
              <a:t>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áfico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 do Conteúd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15" name="Espaço Reservado para Tex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17" name="Espaço Reservado para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18" name="Espaço Reservado para Tex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19" name="Espaço Reservado para Tex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20" name="Espaço Reservado para Tex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23" name="Espaço Reservado para Tex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24" name="Espaço Reservado para Tex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Data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10" name="Espaço Reservado para Rodapé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11" name="Espaço Reservado para o Número do Slide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valo da Seçã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ço Reservado para Tex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12" name="Espaço Reservado para Tex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13" name="Espaço Reservado para Tex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14" name="Espaço Reservado para Tex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15" name="Espaço Reservado para Tex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16" name="Espaço Reservado para Tex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17" name="Espaço Reservado para Dat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18" name="Espaço Reservado para Rodapé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19" name="Espaço Reservado para o Número do Slide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údo Trê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2" name="Espaço Reservado para Conteú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tidyverse.org/packages/" TargetMode="External"/><Relationship Id="rId4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CBEC913-313C-5DAF-9E9D-846F90B3DA83}"/>
              </a:ext>
            </a:extLst>
          </p:cNvPr>
          <p:cNvSpPr/>
          <p:nvPr/>
        </p:nvSpPr>
        <p:spPr>
          <a:xfrm>
            <a:off x="-465307" y="546273"/>
            <a:ext cx="13122613" cy="4716391"/>
          </a:xfrm>
          <a:prstGeom prst="rect">
            <a:avLst/>
          </a:prstGeom>
          <a:solidFill>
            <a:srgbClr val="DBDBDB">
              <a:alpha val="5686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7699" y="2226661"/>
            <a:ext cx="7796071" cy="1998356"/>
          </a:xfrm>
        </p:spPr>
        <p:txBody>
          <a:bodyPr rtlCol="0"/>
          <a:lstStyle/>
          <a:p>
            <a:pPr algn="ctr" rtl="0"/>
            <a:r>
              <a:rPr lang="pt-BR" sz="2400" dirty="0">
                <a:solidFill>
                  <a:schemeClr val="tx1"/>
                </a:solidFill>
                <a:latin typeface="Montserrat" pitchFamily="2" charset="0"/>
              </a:rPr>
              <a:t>AULA 2</a:t>
            </a:r>
            <a:br>
              <a:rPr lang="pt-BR" sz="2400" dirty="0">
                <a:solidFill>
                  <a:schemeClr val="tx1"/>
                </a:solidFill>
                <a:latin typeface="Montserrat" pitchFamily="2" charset="0"/>
              </a:rPr>
            </a:br>
            <a:r>
              <a:rPr lang="pt-BR" sz="2400" dirty="0">
                <a:solidFill>
                  <a:schemeClr val="tx1"/>
                </a:solidFill>
                <a:latin typeface="Montserrat" pitchFamily="2" charset="0"/>
              </a:rPr>
              <a:t>Lógica de Programação: Vetores, Operações Aritméticas e Lógicas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3615" y="4448754"/>
            <a:ext cx="4941770" cy="396660"/>
          </a:xfrm>
        </p:spPr>
        <p:txBody>
          <a:bodyPr rtlCol="0">
            <a:normAutofit fontScale="92500"/>
          </a:bodyPr>
          <a:lstStyle/>
          <a:p>
            <a:pPr rtl="0"/>
            <a:r>
              <a:rPr lang="pt-BR" dirty="0">
                <a:latin typeface="Montserrat" pitchFamily="2" charset="0"/>
              </a:rPr>
              <a:t>PROFA. NAIARA ALCANTARA E LUCAS OKADO</a:t>
            </a:r>
          </a:p>
        </p:txBody>
      </p: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362DEE32-BA8A-3204-4686-3FF9A9459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6049" y="5369668"/>
            <a:ext cx="1289561" cy="1411929"/>
          </a:xfrm>
          <a:prstGeom prst="rect">
            <a:avLst/>
          </a:prstGeom>
        </p:spPr>
      </p:pic>
      <p:pic>
        <p:nvPicPr>
          <p:cNvPr id="8" name="Imagem 7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DA5818D9-383C-1428-91B0-EE37655A3A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390" y="5543347"/>
            <a:ext cx="1238250" cy="123825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643DA4D9-BAC2-F091-6781-AF061F1B2010}"/>
              </a:ext>
            </a:extLst>
          </p:cNvPr>
          <p:cNvSpPr txBox="1"/>
          <p:nvPr/>
        </p:nvSpPr>
        <p:spPr>
          <a:xfrm>
            <a:off x="2815346" y="546273"/>
            <a:ext cx="656130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>
                <a:latin typeface="Montserrat" pitchFamily="2" charset="0"/>
              </a:rPr>
              <a:t>Universidade Federal do Pará</a:t>
            </a:r>
          </a:p>
          <a:p>
            <a:pPr algn="ctr"/>
            <a:r>
              <a:rPr lang="pt-BR" dirty="0">
                <a:latin typeface="Montserrat" pitchFamily="2" charset="0"/>
              </a:rPr>
              <a:t>Programa de Pós-graduação em Ciência Política </a:t>
            </a:r>
          </a:p>
          <a:p>
            <a:pPr algn="ctr"/>
            <a:r>
              <a:rPr lang="pt-BR" dirty="0">
                <a:latin typeface="Montserrat" pitchFamily="2" charset="0"/>
              </a:rPr>
              <a:t>Disciplina: Tópicos Especiais Em Ciência Política: </a:t>
            </a:r>
            <a:r>
              <a:rPr lang="pt-BR" sz="1800" dirty="0">
                <a:effectLst/>
                <a:latin typeface="Montserrat" pitchFamily="2" charset="0"/>
                <a:ea typeface="Calibri" panose="020F0502020204030204" pitchFamily="34" charset="0"/>
              </a:rPr>
              <a:t>Pesquisa Quantitativa em Ciência Política</a:t>
            </a:r>
            <a:endParaRPr lang="pt-BR" dirty="0">
              <a:latin typeface="Montserrat" pitchFamily="2" charset="0"/>
            </a:endParaRPr>
          </a:p>
          <a:p>
            <a:pPr algn="ctr"/>
            <a:r>
              <a:rPr lang="pt-BR" dirty="0">
                <a:latin typeface="Montserrat" pitchFamily="2" charset="0"/>
              </a:rPr>
              <a:t>Créditos: 4</a:t>
            </a:r>
          </a:p>
          <a:p>
            <a:pPr algn="ctr"/>
            <a:r>
              <a:rPr lang="pt-BR" dirty="0">
                <a:latin typeface="Montserrat" pitchFamily="2" charset="0"/>
              </a:rPr>
              <a:t>Carga horária: 60h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3259916-E14F-5742-31BF-417AA4C72734}"/>
              </a:ext>
            </a:extLst>
          </p:cNvPr>
          <p:cNvSpPr txBox="1"/>
          <p:nvPr/>
        </p:nvSpPr>
        <p:spPr>
          <a:xfrm>
            <a:off x="5706609" y="6311727"/>
            <a:ext cx="1238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Montserrat" pitchFamily="2" charset="0"/>
              </a:rPr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aixaDeTexto 29">
            <a:extLst>
              <a:ext uri="{FF2B5EF4-FFF2-40B4-BE49-F238E27FC236}">
                <a16:creationId xmlns:a16="http://schemas.microsoft.com/office/drawing/2014/main" id="{37F492AC-1D92-07CB-63A1-CDD1C5967F5E}"/>
              </a:ext>
            </a:extLst>
          </p:cNvPr>
          <p:cNvSpPr txBox="1"/>
          <p:nvPr/>
        </p:nvSpPr>
        <p:spPr>
          <a:xfrm>
            <a:off x="115824" y="256300"/>
            <a:ext cx="1196035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u="sng" dirty="0">
                <a:latin typeface="Montserrat" pitchFamily="2" charset="0"/>
              </a:rPr>
              <a:t>5 – Organização dos vetores e variáveis</a:t>
            </a:r>
          </a:p>
          <a:p>
            <a:endParaRPr lang="pt-BR" sz="1600" b="1" u="sng" dirty="0">
              <a:latin typeface="Montserrat" pitchFamily="2" charset="0"/>
            </a:endParaRPr>
          </a:p>
          <a:p>
            <a:endParaRPr lang="pt-BR" sz="1600" dirty="0">
              <a:latin typeface="Montserrat" pitchFamily="2" charset="0"/>
            </a:endParaRP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49E44005-6987-79C4-782A-743450CF3577}"/>
              </a:ext>
            </a:extLst>
          </p:cNvPr>
          <p:cNvSpPr txBox="1">
            <a:spLocks/>
          </p:cNvSpPr>
          <p:nvPr/>
        </p:nvSpPr>
        <p:spPr>
          <a:xfrm>
            <a:off x="445490" y="704447"/>
            <a:ext cx="10620181" cy="2070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pt-BR" sz="1600" b="1" dirty="0"/>
              <a:t>Exclusões</a:t>
            </a:r>
          </a:p>
          <a:p>
            <a:pPr marL="0" indent="0">
              <a:buFont typeface="Franklin Gothic Book" panose="020B0503020102020204" pitchFamily="34" charset="0"/>
              <a:buNone/>
            </a:pPr>
            <a:endParaRPr lang="pt-BR" dirty="0">
              <a:latin typeface="Daytona Condensed Light (Corpo)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89EDA8C-30B0-1875-4237-DA723A464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204" y="2590727"/>
            <a:ext cx="8093141" cy="838273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C602057A-8BBF-9D43-8C6A-757E110AEB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0" y="1404043"/>
            <a:ext cx="4359018" cy="975445"/>
          </a:xfrm>
          <a:prstGeom prst="rect">
            <a:avLst/>
          </a:prstGeom>
        </p:spPr>
      </p:pic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7267EEE7-142D-3DCA-E651-51D24643805C}"/>
              </a:ext>
            </a:extLst>
          </p:cNvPr>
          <p:cNvSpPr txBox="1">
            <a:spLocks/>
          </p:cNvSpPr>
          <p:nvPr/>
        </p:nvSpPr>
        <p:spPr>
          <a:xfrm>
            <a:off x="9174059" y="2652483"/>
            <a:ext cx="2649894" cy="830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pt-BR" sz="1400" dirty="0"/>
              <a:t>Lembre-se que os resultados somente estão impressos na base, mas não estão salvos</a:t>
            </a:r>
          </a:p>
          <a:p>
            <a:pPr marL="0" indent="0">
              <a:buFont typeface="Franklin Gothic Book" panose="020B0503020102020204" pitchFamily="34" charset="0"/>
              <a:buNone/>
            </a:pPr>
            <a:endParaRPr lang="pt-BR" sz="1600" dirty="0">
              <a:latin typeface="Daytona Condensed Light (Corpo)"/>
              <a:cs typeface="Times New Roman" panose="02020603050405020304" pitchFamily="18" charset="0"/>
            </a:endParaRP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F0C950EB-D982-30EB-40C9-16BF8E8BE20E}"/>
              </a:ext>
            </a:extLst>
          </p:cNvPr>
          <p:cNvSpPr/>
          <p:nvPr/>
        </p:nvSpPr>
        <p:spPr>
          <a:xfrm>
            <a:off x="9022702" y="2590727"/>
            <a:ext cx="2649894" cy="83827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Gráfico 6" descr="Ponto de exclamação com preenchimento sólido">
            <a:extLst>
              <a:ext uri="{FF2B5EF4-FFF2-40B4-BE49-F238E27FC236}">
                <a16:creationId xmlns:a16="http://schemas.microsoft.com/office/drawing/2014/main" id="{FA153F99-5F86-3E56-72C9-6D78CAA0E1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39451" y="2749672"/>
            <a:ext cx="348348" cy="535752"/>
          </a:xfrm>
          <a:prstGeom prst="rect">
            <a:avLst/>
          </a:prstGeom>
        </p:spPr>
      </p:pic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F6C23546-829D-8655-7C83-F5E4A2A950CF}"/>
              </a:ext>
            </a:extLst>
          </p:cNvPr>
          <p:cNvSpPr txBox="1">
            <a:spLocks/>
          </p:cNvSpPr>
          <p:nvPr/>
        </p:nvSpPr>
        <p:spPr>
          <a:xfrm>
            <a:off x="8244936" y="3941277"/>
            <a:ext cx="3492973" cy="2263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pt-BR" dirty="0"/>
              <a:t>Todas essas inclusões e exclusões serão muito importante na manipulação real de dados.</a:t>
            </a:r>
          </a:p>
          <a:p>
            <a:pPr marL="0" indent="0">
              <a:buFont typeface="Franklin Gothic Book" panose="020B0503020102020204" pitchFamily="34" charset="0"/>
              <a:buNone/>
            </a:pPr>
            <a:endParaRPr lang="pt-BR" dirty="0">
              <a:latin typeface="Daytona Condensed Light (Corpo)"/>
              <a:cs typeface="Times New Roman" panose="02020603050405020304" pitchFamily="18" charset="0"/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B66ADE33-354A-20FC-63A5-DDDDC4A02C84}"/>
              </a:ext>
            </a:extLst>
          </p:cNvPr>
          <p:cNvSpPr/>
          <p:nvPr/>
        </p:nvSpPr>
        <p:spPr>
          <a:xfrm>
            <a:off x="7778497" y="3790018"/>
            <a:ext cx="4053450" cy="160472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Gráfico 9" descr="Ponto de exclamação com preenchimento sólido">
            <a:extLst>
              <a:ext uri="{FF2B5EF4-FFF2-40B4-BE49-F238E27FC236}">
                <a16:creationId xmlns:a16="http://schemas.microsoft.com/office/drawing/2014/main" id="{24B6FCAA-1C0F-016A-7F39-543DC09512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25060" y="4032938"/>
            <a:ext cx="348348" cy="535752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F9C8BAC-31EA-6E29-3079-757B15A183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4543" y="3650888"/>
            <a:ext cx="5213269" cy="1604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295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aixaDeTexto 29">
            <a:extLst>
              <a:ext uri="{FF2B5EF4-FFF2-40B4-BE49-F238E27FC236}">
                <a16:creationId xmlns:a16="http://schemas.microsoft.com/office/drawing/2014/main" id="{37F492AC-1D92-07CB-63A1-CDD1C5967F5E}"/>
              </a:ext>
            </a:extLst>
          </p:cNvPr>
          <p:cNvSpPr txBox="1"/>
          <p:nvPr/>
        </p:nvSpPr>
        <p:spPr>
          <a:xfrm>
            <a:off x="115824" y="256300"/>
            <a:ext cx="1196035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u="sng" dirty="0">
                <a:latin typeface="Montserrat" pitchFamily="2" charset="0"/>
              </a:rPr>
              <a:t>5 – Organização dos vetores e variáveis</a:t>
            </a:r>
          </a:p>
          <a:p>
            <a:endParaRPr lang="pt-BR" sz="1600" b="1" u="sng" dirty="0">
              <a:latin typeface="Montserrat" pitchFamily="2" charset="0"/>
            </a:endParaRPr>
          </a:p>
          <a:p>
            <a:endParaRPr lang="pt-BR" sz="1600" dirty="0">
              <a:latin typeface="Montserrat" pitchFamily="2" charset="0"/>
            </a:endParaRP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49E44005-6987-79C4-782A-743450CF3577}"/>
              </a:ext>
            </a:extLst>
          </p:cNvPr>
          <p:cNvSpPr txBox="1">
            <a:spLocks/>
          </p:cNvSpPr>
          <p:nvPr/>
        </p:nvSpPr>
        <p:spPr>
          <a:xfrm>
            <a:off x="445490" y="704447"/>
            <a:ext cx="10620181" cy="2070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pt-BR" sz="1600" b="1" dirty="0"/>
              <a:t>Inserções + </a:t>
            </a:r>
            <a:r>
              <a:rPr lang="pt-BR" sz="1600" b="1" dirty="0" err="1"/>
              <a:t>Tidyverse</a:t>
            </a:r>
            <a:endParaRPr lang="pt-BR" sz="1600" b="1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6AF133A-EF5D-2C29-3267-E8A5A0E8AC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896" b="37941"/>
          <a:stretch/>
        </p:blipFill>
        <p:spPr>
          <a:xfrm>
            <a:off x="700572" y="1320964"/>
            <a:ext cx="6980525" cy="667247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21C172E9-BA3E-0B7B-418E-725BB680277F}"/>
              </a:ext>
            </a:extLst>
          </p:cNvPr>
          <p:cNvSpPr txBox="1"/>
          <p:nvPr/>
        </p:nvSpPr>
        <p:spPr>
          <a:xfrm>
            <a:off x="445490" y="2406021"/>
            <a:ext cx="61081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/>
              <a:t>Pacotes</a:t>
            </a:r>
            <a:endParaRPr lang="pt-BR" dirty="0"/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F2542793-B919-969C-455F-8BBC73E5E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225705"/>
            <a:ext cx="5935920" cy="4632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tserrat" pitchFamily="2" charset="0"/>
              </a:rPr>
              <a:t>O que são Pacotes do R?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ontserrat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tserrat" pitchFamily="2" charset="0"/>
              </a:rPr>
              <a:t>Coleções de funções, dados e documentação.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tserrat" pitchFamily="2" charset="0"/>
              </a:rPr>
              <a:t>Expandem a funcionalidade do 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ontserrat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tserrat" pitchFamily="2" charset="0"/>
              </a:rPr>
              <a:t>Por que Pacotes do R são Importantes?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ontserrat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tserrat" pitchFamily="2" charset="0"/>
              </a:rPr>
              <a:t>Acesso a recursos adicionais.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tserrat" pitchFamily="2" charset="0"/>
              </a:rPr>
              <a:t>Ferramentas avançadas de análise de dados.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tserrat" pitchFamily="2" charset="0"/>
              </a:rPr>
              <a:t>Gráficos personalizados.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tserrat" pitchFamily="2" charset="0"/>
              </a:rPr>
              <a:t>Tornam o R versátil e flexível.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ontserrat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tserrat" pitchFamily="2" charset="0"/>
              </a:rPr>
              <a:t>Como Funcionam os Pacotes?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ontserrat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tserrat" pitchFamily="2" charset="0"/>
              </a:rPr>
              <a:t>Desenvolvidos por programadores.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tserrat" pitchFamily="2" charset="0"/>
              </a:rPr>
              <a:t>Facilmente instalados e carregados no 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tserrat" pitchFamily="2" charset="0"/>
              </a:rPr>
              <a:t>Ampliam a funcionalidade para tarefas específicas.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EBD6C997-576A-212B-1310-964A907AFF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90" y="3007485"/>
            <a:ext cx="2377646" cy="329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374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aixaDeTexto 29">
            <a:extLst>
              <a:ext uri="{FF2B5EF4-FFF2-40B4-BE49-F238E27FC236}">
                <a16:creationId xmlns:a16="http://schemas.microsoft.com/office/drawing/2014/main" id="{37F492AC-1D92-07CB-63A1-CDD1C5967F5E}"/>
              </a:ext>
            </a:extLst>
          </p:cNvPr>
          <p:cNvSpPr txBox="1"/>
          <p:nvPr/>
        </p:nvSpPr>
        <p:spPr>
          <a:xfrm>
            <a:off x="115824" y="256300"/>
            <a:ext cx="1196035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u="sng" dirty="0">
                <a:latin typeface="Montserrat" pitchFamily="2" charset="0"/>
              </a:rPr>
              <a:t>5 – Organização dos vetores e variáveis</a:t>
            </a:r>
          </a:p>
          <a:p>
            <a:endParaRPr lang="pt-BR" sz="1600" b="1" u="sng" dirty="0">
              <a:latin typeface="Montserrat" pitchFamily="2" charset="0"/>
            </a:endParaRPr>
          </a:p>
          <a:p>
            <a:endParaRPr lang="pt-BR" sz="1600" dirty="0">
              <a:latin typeface="Montserrat" pitchFamily="2" charset="0"/>
            </a:endParaRP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49E44005-6987-79C4-782A-743450CF3577}"/>
              </a:ext>
            </a:extLst>
          </p:cNvPr>
          <p:cNvSpPr txBox="1">
            <a:spLocks/>
          </p:cNvSpPr>
          <p:nvPr/>
        </p:nvSpPr>
        <p:spPr>
          <a:xfrm>
            <a:off x="445490" y="704447"/>
            <a:ext cx="10620181" cy="2070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pt-BR" sz="1600" b="1" dirty="0"/>
              <a:t>Inserções + </a:t>
            </a:r>
            <a:r>
              <a:rPr lang="pt-BR" sz="1600" b="1" dirty="0" err="1"/>
              <a:t>Tidyverse</a:t>
            </a:r>
            <a:endParaRPr lang="pt-BR" sz="1600" b="1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EB94199-CA72-C1C8-7F7F-031830090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90" y="1413914"/>
            <a:ext cx="10813348" cy="473963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23FAA2C-65F8-16C2-52C7-548375265B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8947" y="2806900"/>
            <a:ext cx="6719891" cy="2496917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F68ED6FD-18F8-EE75-6916-FE8C1DD738FB}"/>
              </a:ext>
            </a:extLst>
          </p:cNvPr>
          <p:cNvSpPr txBox="1"/>
          <p:nvPr/>
        </p:nvSpPr>
        <p:spPr>
          <a:xfrm>
            <a:off x="3675888" y="635843"/>
            <a:ext cx="61081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5"/>
              </a:rPr>
              <a:t>https://www.tidyverse.org/packages/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747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aixaDeTexto 29">
            <a:extLst>
              <a:ext uri="{FF2B5EF4-FFF2-40B4-BE49-F238E27FC236}">
                <a16:creationId xmlns:a16="http://schemas.microsoft.com/office/drawing/2014/main" id="{37F492AC-1D92-07CB-63A1-CDD1C5967F5E}"/>
              </a:ext>
            </a:extLst>
          </p:cNvPr>
          <p:cNvSpPr txBox="1"/>
          <p:nvPr/>
        </p:nvSpPr>
        <p:spPr>
          <a:xfrm>
            <a:off x="115824" y="256300"/>
            <a:ext cx="1196035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u="sng" dirty="0">
                <a:latin typeface="Montserrat" pitchFamily="2" charset="0"/>
              </a:rPr>
              <a:t>5 – Organização dos vetores e variáveis</a:t>
            </a:r>
          </a:p>
          <a:p>
            <a:endParaRPr lang="pt-BR" sz="1600" b="1" u="sng" dirty="0">
              <a:latin typeface="Montserrat" pitchFamily="2" charset="0"/>
            </a:endParaRPr>
          </a:p>
          <a:p>
            <a:endParaRPr lang="pt-BR" sz="1600" dirty="0">
              <a:latin typeface="Montserrat" pitchFamily="2" charset="0"/>
            </a:endParaRP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49E44005-6987-79C4-782A-743450CF3577}"/>
              </a:ext>
            </a:extLst>
          </p:cNvPr>
          <p:cNvSpPr txBox="1">
            <a:spLocks/>
          </p:cNvSpPr>
          <p:nvPr/>
        </p:nvSpPr>
        <p:spPr>
          <a:xfrm>
            <a:off x="445490" y="704447"/>
            <a:ext cx="10620181" cy="2070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pt-BR" sz="1600" b="1" dirty="0"/>
              <a:t>Filtros e seleções</a:t>
            </a:r>
          </a:p>
          <a:p>
            <a:pPr marL="0" indent="0">
              <a:buFont typeface="Franklin Gothic Book" panose="020B0503020102020204" pitchFamily="34" charset="0"/>
              <a:buNone/>
            </a:pPr>
            <a:endParaRPr lang="pt-BR" dirty="0">
              <a:latin typeface="Daytona Condensed Light (Corpo)"/>
              <a:cs typeface="Times New Roman" panose="02020603050405020304" pitchFamily="18" charset="0"/>
            </a:endParaRP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7E8A1BD9-746A-8A8F-B5E9-0849AD394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227" y="1590684"/>
            <a:ext cx="5830769" cy="360000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EAFE32B0-1F9C-AEF8-8259-22740C98F7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5491" y="2310684"/>
            <a:ext cx="5601019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0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aixaDeTexto 29">
            <a:extLst>
              <a:ext uri="{FF2B5EF4-FFF2-40B4-BE49-F238E27FC236}">
                <a16:creationId xmlns:a16="http://schemas.microsoft.com/office/drawing/2014/main" id="{37F492AC-1D92-07CB-63A1-CDD1C5967F5E}"/>
              </a:ext>
            </a:extLst>
          </p:cNvPr>
          <p:cNvSpPr txBox="1"/>
          <p:nvPr/>
        </p:nvSpPr>
        <p:spPr>
          <a:xfrm>
            <a:off x="115824" y="256300"/>
            <a:ext cx="1196035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u="sng" dirty="0">
                <a:latin typeface="Montserrat" pitchFamily="2" charset="0"/>
              </a:rPr>
              <a:t>5 – Organização dos vetores e variáveis</a:t>
            </a:r>
          </a:p>
          <a:p>
            <a:endParaRPr lang="pt-BR" sz="1600" b="1" u="sng" dirty="0">
              <a:latin typeface="Montserrat" pitchFamily="2" charset="0"/>
            </a:endParaRPr>
          </a:p>
          <a:p>
            <a:endParaRPr lang="pt-BR" sz="1600" dirty="0">
              <a:latin typeface="Montserrat" pitchFamily="2" charset="0"/>
            </a:endParaRP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49E44005-6987-79C4-782A-743450CF3577}"/>
              </a:ext>
            </a:extLst>
          </p:cNvPr>
          <p:cNvSpPr txBox="1">
            <a:spLocks/>
          </p:cNvSpPr>
          <p:nvPr/>
        </p:nvSpPr>
        <p:spPr>
          <a:xfrm>
            <a:off x="445490" y="704447"/>
            <a:ext cx="10620181" cy="2070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pt-BR" sz="1600" b="1" dirty="0"/>
              <a:t>Separação de colunas e alteração de valores </a:t>
            </a:r>
          </a:p>
          <a:p>
            <a:pPr marL="0" indent="0">
              <a:buFont typeface="Franklin Gothic Book" panose="020B0503020102020204" pitchFamily="34" charset="0"/>
              <a:buNone/>
            </a:pPr>
            <a:endParaRPr lang="pt-BR" dirty="0">
              <a:latin typeface="Daytona Condensed Light (Corpo)"/>
              <a:cs typeface="Times New Roman" panose="02020603050405020304" pitchFamily="18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C35539D-091C-37E6-5D3C-4660E19E7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19" y="1187728"/>
            <a:ext cx="7773074" cy="53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965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 rtlCol="0"/>
          <a:lstStyle/>
          <a:p>
            <a:pPr rtl="0"/>
            <a:r>
              <a:rPr lang="pt-BR" dirty="0" err="1"/>
              <a:t>OBRIGADa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/>
          <a:p>
            <a:pPr rtl="0"/>
            <a:r>
              <a:rPr lang="pt-BR"/>
              <a:t>20XX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Espaço Reservado para o Número do Slide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2</a:t>
            </a:fld>
            <a:endParaRPr lang="pt-BR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37F492AC-1D92-07CB-63A1-CDD1C5967F5E}"/>
              </a:ext>
            </a:extLst>
          </p:cNvPr>
          <p:cNvSpPr txBox="1"/>
          <p:nvPr/>
        </p:nvSpPr>
        <p:spPr>
          <a:xfrm>
            <a:off x="115824" y="305068"/>
            <a:ext cx="11960352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u="sng" dirty="0">
                <a:latin typeface="Montserrat" pitchFamily="2" charset="0"/>
              </a:rPr>
              <a:t>1- Boas práticas de programação </a:t>
            </a:r>
          </a:p>
          <a:p>
            <a:endParaRPr lang="pt-BR" sz="1600" b="1" u="sng" dirty="0">
              <a:latin typeface="Montserrat" pitchFamily="2" charset="0"/>
            </a:endParaRPr>
          </a:p>
          <a:p>
            <a:r>
              <a:rPr lang="pt-BR" sz="1600" b="1" u="sng" dirty="0">
                <a:latin typeface="Montserrat" pitchFamily="2" charset="0"/>
              </a:rPr>
              <a:t>2- Criação de objetos</a:t>
            </a:r>
          </a:p>
          <a:p>
            <a:endParaRPr lang="pt-BR" sz="1600" dirty="0">
              <a:latin typeface="Montserrat" pitchFamily="2" charset="0"/>
            </a:endParaRPr>
          </a:p>
          <a:p>
            <a:r>
              <a:rPr lang="pt-BR" sz="1600" dirty="0">
                <a:latin typeface="Montserrat" pitchFamily="2" charset="0"/>
              </a:rPr>
              <a:t>Objetos são criados no R por meio do símbolo de atribuição &lt;- </a:t>
            </a:r>
          </a:p>
          <a:p>
            <a:r>
              <a:rPr lang="pt-BR" sz="1600" dirty="0">
                <a:latin typeface="Montserrat" pitchFamily="2" charset="0"/>
              </a:rPr>
              <a:t>Atalho no teclado </a:t>
            </a:r>
            <a:r>
              <a:rPr lang="pt-BR" sz="1600" dirty="0" err="1">
                <a:latin typeface="Montserrat" pitchFamily="2" charset="0"/>
              </a:rPr>
              <a:t>alt</a:t>
            </a:r>
            <a:r>
              <a:rPr lang="pt-BR" sz="1600" dirty="0">
                <a:latin typeface="Montserrat" pitchFamily="2" charset="0"/>
              </a:rPr>
              <a:t> mais sinal de menos (-)</a:t>
            </a:r>
          </a:p>
          <a:p>
            <a:endParaRPr lang="pt-BR" sz="1600" dirty="0">
              <a:latin typeface="Montserrat" pitchFamily="2" charset="0"/>
            </a:endParaRPr>
          </a:p>
          <a:p>
            <a:r>
              <a:rPr lang="pt-BR" sz="1600" dirty="0">
                <a:latin typeface="Montserrat" pitchFamily="2" charset="0"/>
              </a:rPr>
              <a:t>Modelo americano, utilização de ponto</a:t>
            </a:r>
          </a:p>
          <a:p>
            <a:endParaRPr lang="pt-BR" sz="1600" dirty="0">
              <a:latin typeface="Montserrat" pitchFamily="2" charset="0"/>
            </a:endParaRPr>
          </a:p>
          <a:p>
            <a:r>
              <a:rPr lang="pt-BR" sz="1600" dirty="0">
                <a:latin typeface="Montserrat" pitchFamily="2" charset="0"/>
              </a:rPr>
              <a:t>Criar objetos e olhar os valores contidos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Montserrat" pitchFamily="2" charset="0"/>
              </a:rPr>
              <a:t>Pode ser um valor qualitativo ou quantitativo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Montserrat" pitchFamily="2" charset="0"/>
              </a:rPr>
              <a:t>Pode ser uma sequência de valores </a:t>
            </a:r>
          </a:p>
          <a:p>
            <a:endParaRPr lang="pt-BR" sz="1600" dirty="0">
              <a:latin typeface="Montserra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Montserrat" pitchFamily="2" charset="0"/>
              </a:rPr>
              <a:t>O que estamos fazendo? </a:t>
            </a:r>
          </a:p>
          <a:p>
            <a:r>
              <a:rPr lang="pt-BR" sz="1600" dirty="0">
                <a:latin typeface="Montserrat" pitchFamily="2" charset="0"/>
              </a:rPr>
              <a:t>Criando vetores </a:t>
            </a:r>
          </a:p>
          <a:p>
            <a:endParaRPr lang="pt-BR" sz="1600" dirty="0">
              <a:latin typeface="Montserra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Montserrat" pitchFamily="2" charset="0"/>
              </a:rPr>
              <a:t>O que é um vetor?</a:t>
            </a:r>
          </a:p>
          <a:p>
            <a:r>
              <a:rPr lang="pt-BR" sz="1600" dirty="0">
                <a:latin typeface="Montserrat" pitchFamily="2" charset="0"/>
              </a:rPr>
              <a:t>É uma coleção ordenada de números (ou elementos) que representa uma quantidade que tem tanto um valor quanto uma orientação em um espaço multidimensional.</a:t>
            </a:r>
          </a:p>
          <a:p>
            <a:endParaRPr lang="pt-BR" sz="1600" dirty="0">
              <a:latin typeface="Montserra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Montserrat" pitchFamily="2" charset="0"/>
              </a:rPr>
              <a:t>O R sempre apresentará entre colchetes o valor do vetor </a:t>
            </a:r>
          </a:p>
          <a:p>
            <a:r>
              <a:rPr lang="pt-BR" sz="1600" dirty="0">
                <a:latin typeface="Montserrat" pitchFamily="2" charset="0"/>
              </a:rPr>
              <a:t>Para salvar o objeto que criamos usamos a função </a:t>
            </a:r>
            <a:r>
              <a:rPr lang="pt-BR" sz="1600" dirty="0" err="1">
                <a:latin typeface="Montserrat" pitchFamily="2" charset="0"/>
              </a:rPr>
              <a:t>save</a:t>
            </a:r>
            <a:r>
              <a:rPr lang="pt-BR" sz="1600" dirty="0">
                <a:latin typeface="Montserrat" pitchFamily="2" charset="0"/>
              </a:rPr>
              <a:t>(), fornecendo como parâmetros os objetos a serem salvos e o nome do arquivo. Por convenção, objetos do R são salvos com a extensão </a:t>
            </a:r>
            <a:r>
              <a:rPr lang="pt-BR" sz="1600" dirty="0" err="1">
                <a:latin typeface="Montserrat" pitchFamily="2" charset="0"/>
              </a:rPr>
              <a:t>RData</a:t>
            </a:r>
            <a:r>
              <a:rPr lang="pt-BR" sz="1600" dirty="0">
                <a:latin typeface="Montserrat" pitchFamily="2" charset="0"/>
              </a:rPr>
              <a:t>.</a:t>
            </a:r>
          </a:p>
          <a:p>
            <a:endParaRPr lang="pt-BR" sz="1600" dirty="0">
              <a:latin typeface="Montserrat" pitchFamily="2" charset="0"/>
            </a:endParaRPr>
          </a:p>
          <a:p>
            <a:r>
              <a:rPr lang="pt-BR" sz="1600" dirty="0">
                <a:latin typeface="Montserrat" pitchFamily="2" charset="0"/>
              </a:rPr>
              <a:t>Antes de salvar o objeto temos que definir o diretório de trabalho</a:t>
            </a:r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Espaço Reservado para o Número do Slide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3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2509CE8-7FD1-58CE-7961-36CFFF32E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157" y="1032759"/>
            <a:ext cx="9205251" cy="3612306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36C14155-5D89-FB97-E74A-007A6212B4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305" y="4882254"/>
            <a:ext cx="1008824" cy="412302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1325BFF-B7CC-031E-52CD-1D848A332339}"/>
              </a:ext>
            </a:extLst>
          </p:cNvPr>
          <p:cNvSpPr txBox="1"/>
          <p:nvPr/>
        </p:nvSpPr>
        <p:spPr>
          <a:xfrm>
            <a:off x="1711129" y="4792821"/>
            <a:ext cx="269443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/>
              <a:t>Pipe</a:t>
            </a:r>
          </a:p>
          <a:p>
            <a:r>
              <a:rPr lang="pt-BR" sz="2000" dirty="0"/>
              <a:t>Atalho Ctrl + shift + m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9E1A2EE-D209-ED91-7E63-ED3F57773686}"/>
              </a:ext>
            </a:extLst>
          </p:cNvPr>
          <p:cNvSpPr txBox="1"/>
          <p:nvPr/>
        </p:nvSpPr>
        <p:spPr>
          <a:xfrm>
            <a:off x="4744122" y="4690150"/>
            <a:ext cx="6277737" cy="20313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Sempre que atribuímos valor a alguma coisa no R, essa coisa se chamará objeto.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Tudo no R é um objeto.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Nunca haverá dois objetos com o mesmo. Mas o mesmo valor poderá ter dois nomes diferentes.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03E8527-A2A2-37CD-280C-A2CF40F5A36A}"/>
              </a:ext>
            </a:extLst>
          </p:cNvPr>
          <p:cNvSpPr txBox="1"/>
          <p:nvPr/>
        </p:nvSpPr>
        <p:spPr>
          <a:xfrm>
            <a:off x="115824" y="305068"/>
            <a:ext cx="1196035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u="sng" dirty="0">
                <a:latin typeface="Montserrat" pitchFamily="2" charset="0"/>
              </a:rPr>
              <a:t>3- Operadores matemáticos e lógicos</a:t>
            </a:r>
          </a:p>
          <a:p>
            <a:endParaRPr lang="pt-BR" sz="1600" b="1" u="sng" dirty="0">
              <a:latin typeface="Montserrat" pitchFamily="2" charset="0"/>
            </a:endParaRPr>
          </a:p>
          <a:p>
            <a:endParaRPr lang="pt-BR" sz="1600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884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aixaDeTexto 29">
            <a:extLst>
              <a:ext uri="{FF2B5EF4-FFF2-40B4-BE49-F238E27FC236}">
                <a16:creationId xmlns:a16="http://schemas.microsoft.com/office/drawing/2014/main" id="{37F492AC-1D92-07CB-63A1-CDD1C5967F5E}"/>
              </a:ext>
            </a:extLst>
          </p:cNvPr>
          <p:cNvSpPr txBox="1"/>
          <p:nvPr/>
        </p:nvSpPr>
        <p:spPr>
          <a:xfrm>
            <a:off x="115824" y="305068"/>
            <a:ext cx="1196035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u="sng" dirty="0">
                <a:latin typeface="Montserrat" pitchFamily="2" charset="0"/>
              </a:rPr>
              <a:t>4- Tipos de variáveis e criação de base de dados </a:t>
            </a:r>
          </a:p>
          <a:p>
            <a:endParaRPr lang="pt-BR" sz="1600" b="1" u="sng" dirty="0">
              <a:latin typeface="Montserrat" pitchFamily="2" charset="0"/>
            </a:endParaRPr>
          </a:p>
          <a:p>
            <a:endParaRPr lang="pt-BR" sz="1600" dirty="0">
              <a:latin typeface="Montserrat" pitchFamily="2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9B7A969-F692-31F9-2A07-2221C1ED5120}"/>
              </a:ext>
            </a:extLst>
          </p:cNvPr>
          <p:cNvSpPr txBox="1"/>
          <p:nvPr/>
        </p:nvSpPr>
        <p:spPr>
          <a:xfrm>
            <a:off x="622726" y="2639755"/>
            <a:ext cx="25442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dirty="0">
                <a:solidFill>
                  <a:prstClr val="black"/>
                </a:solidFill>
                <a:latin typeface="Daytona Condensed Light (Corpo)"/>
                <a:cs typeface="Times New Roman" panose="02020603050405020304" pitchFamily="18" charset="0"/>
              </a:rPr>
              <a:t>Variável</a:t>
            </a:r>
          </a:p>
          <a:p>
            <a:r>
              <a:rPr dirty="0">
                <a:solidFill>
                  <a:prstClr val="black"/>
                </a:solidFill>
                <a:latin typeface="Daytona Condensed Light (Corpo)"/>
                <a:cs typeface="Times New Roman" panose="02020603050405020304" pitchFamily="18" charset="0"/>
              </a:rPr>
              <a:t>1- Características </a:t>
            </a:r>
          </a:p>
          <a:p>
            <a:r>
              <a:rPr dirty="0">
                <a:solidFill>
                  <a:prstClr val="black"/>
                </a:solidFill>
                <a:latin typeface="Daytona Condensed Light (Corpo)"/>
                <a:cs typeface="Times New Roman" panose="02020603050405020304" pitchFamily="18" charset="0"/>
              </a:rPr>
              <a:t>2-Atributos </a:t>
            </a:r>
          </a:p>
        </p:txBody>
      </p:sp>
      <p:sp>
        <p:nvSpPr>
          <p:cNvPr id="7" name="Chave esquerda 4">
            <a:extLst>
              <a:ext uri="{FF2B5EF4-FFF2-40B4-BE49-F238E27FC236}">
                <a16:creationId xmlns:a16="http://schemas.microsoft.com/office/drawing/2014/main" id="{EA280279-95A6-0BBF-374E-FB6355424C9F}"/>
              </a:ext>
            </a:extLst>
          </p:cNvPr>
          <p:cNvSpPr/>
          <p:nvPr/>
        </p:nvSpPr>
        <p:spPr>
          <a:xfrm>
            <a:off x="2563102" y="1178891"/>
            <a:ext cx="1330719" cy="4191494"/>
          </a:xfrm>
          <a:prstGeom prst="leftBrace">
            <a:avLst/>
          </a:prstGeom>
          <a:noFill/>
          <a:ln w="57150" cap="flat" cmpd="sng" algn="in">
            <a:solidFill>
              <a:sysClr val="windowText" lastClr="000000"/>
            </a:solidFill>
            <a:prstDash val="solid"/>
            <a:headEnd type="triangle" w="med" len="med"/>
            <a:tailEnd type="triangl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1589CD7-3C1D-7AA6-8F0E-41140E8ED124}"/>
              </a:ext>
            </a:extLst>
          </p:cNvPr>
          <p:cNvSpPr txBox="1"/>
          <p:nvPr/>
        </p:nvSpPr>
        <p:spPr>
          <a:xfrm>
            <a:off x="4088933" y="918628"/>
            <a:ext cx="19339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400" dirty="0">
                <a:solidFill>
                  <a:prstClr val="black"/>
                </a:solidFill>
                <a:latin typeface="Daytona Condensed Light (Corpo)"/>
                <a:cs typeface="Times New Roman" panose="02020603050405020304" pitchFamily="18" charset="0"/>
              </a:rPr>
              <a:t>Quantitativa </a:t>
            </a:r>
          </a:p>
          <a:p>
            <a:r>
              <a:rPr sz="1400" dirty="0">
                <a:solidFill>
                  <a:prstClr val="black"/>
                </a:solidFill>
                <a:latin typeface="Daytona Condensed Light (Corpo)"/>
                <a:cs typeface="Times New Roman" panose="02020603050405020304" pitchFamily="18" charset="0"/>
              </a:rPr>
              <a:t>-Numérica </a:t>
            </a:r>
          </a:p>
          <a:p>
            <a:r>
              <a:rPr sz="1400" dirty="0">
                <a:solidFill>
                  <a:prstClr val="black"/>
                </a:solidFill>
                <a:latin typeface="Daytona Condensed Light (Corpo)"/>
                <a:cs typeface="Times New Roman" panose="02020603050405020304" pitchFamily="18" charset="0"/>
              </a:rPr>
              <a:t>-Métricas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5485FDC-D1FE-8B08-BF94-56E6A7B9BF10}"/>
              </a:ext>
            </a:extLst>
          </p:cNvPr>
          <p:cNvSpPr txBox="1"/>
          <p:nvPr/>
        </p:nvSpPr>
        <p:spPr>
          <a:xfrm>
            <a:off x="3919466" y="4977966"/>
            <a:ext cx="17968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400" dirty="0">
                <a:solidFill>
                  <a:prstClr val="black"/>
                </a:solidFill>
                <a:latin typeface="Daytona Condensed Light (Corpo)"/>
                <a:cs typeface="Times New Roman" panose="02020603050405020304" pitchFamily="18" charset="0"/>
              </a:rPr>
              <a:t>Qualitativas</a:t>
            </a:r>
          </a:p>
          <a:p>
            <a:r>
              <a:rPr sz="1400" dirty="0">
                <a:solidFill>
                  <a:prstClr val="black"/>
                </a:solidFill>
                <a:latin typeface="Daytona Condensed Light (Corpo)"/>
                <a:cs typeface="Times New Roman" panose="02020603050405020304" pitchFamily="18" charset="0"/>
              </a:rPr>
              <a:t>-Rótulos</a:t>
            </a:r>
          </a:p>
          <a:p>
            <a:r>
              <a:rPr sz="1400" dirty="0">
                <a:solidFill>
                  <a:prstClr val="black"/>
                </a:solidFill>
                <a:latin typeface="Daytona Condensed Light (Corpo)"/>
                <a:cs typeface="Times New Roman" panose="02020603050405020304" pitchFamily="18" charset="0"/>
              </a:rPr>
              <a:t>-Categorias</a:t>
            </a:r>
          </a:p>
        </p:txBody>
      </p:sp>
      <p:sp>
        <p:nvSpPr>
          <p:cNvPr id="10" name="Chave esquerda 11">
            <a:extLst>
              <a:ext uri="{FF2B5EF4-FFF2-40B4-BE49-F238E27FC236}">
                <a16:creationId xmlns:a16="http://schemas.microsoft.com/office/drawing/2014/main" id="{8BF09032-176C-3275-F1E2-8A53C880AC62}"/>
              </a:ext>
            </a:extLst>
          </p:cNvPr>
          <p:cNvSpPr/>
          <p:nvPr/>
        </p:nvSpPr>
        <p:spPr>
          <a:xfrm>
            <a:off x="5361291" y="340438"/>
            <a:ext cx="1122648" cy="2430538"/>
          </a:xfrm>
          <a:prstGeom prst="leftBrace">
            <a:avLst/>
          </a:prstGeom>
          <a:noFill/>
          <a:ln w="19050" cap="flat" cmpd="sng" algn="in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11" name="Chave esquerda 12">
            <a:extLst>
              <a:ext uri="{FF2B5EF4-FFF2-40B4-BE49-F238E27FC236}">
                <a16:creationId xmlns:a16="http://schemas.microsoft.com/office/drawing/2014/main" id="{2489DC81-4DEF-A4B0-2A99-136EDCA3CBDD}"/>
              </a:ext>
            </a:extLst>
          </p:cNvPr>
          <p:cNvSpPr/>
          <p:nvPr/>
        </p:nvSpPr>
        <p:spPr>
          <a:xfrm>
            <a:off x="5180652" y="3986604"/>
            <a:ext cx="1122648" cy="2430538"/>
          </a:xfrm>
          <a:prstGeom prst="leftBrace">
            <a:avLst/>
          </a:prstGeom>
          <a:noFill/>
          <a:ln w="19050" cap="flat" cmpd="sng" algn="in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18614EF-4257-7667-1B33-C9DFB261B351}"/>
              </a:ext>
            </a:extLst>
          </p:cNvPr>
          <p:cNvSpPr txBox="1"/>
          <p:nvPr/>
        </p:nvSpPr>
        <p:spPr>
          <a:xfrm>
            <a:off x="6483939" y="112491"/>
            <a:ext cx="1487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 dirty="0">
                <a:solidFill>
                  <a:prstClr val="black"/>
                </a:solidFill>
                <a:latin typeface="Daytona Condensed Light (Corpo)"/>
                <a:cs typeface="Times New Roman" panose="02020603050405020304" pitchFamily="18" charset="0"/>
              </a:rPr>
              <a:t>Discretos </a:t>
            </a:r>
          </a:p>
          <a:p>
            <a:r>
              <a:rPr sz="1600" b="1" dirty="0">
                <a:solidFill>
                  <a:prstClr val="black"/>
                </a:solidFill>
                <a:latin typeface="Daytona Condensed Light (Corpo)"/>
                <a:cs typeface="Times New Roman" panose="02020603050405020304" pitchFamily="18" charset="0"/>
              </a:rPr>
              <a:t>(finitos)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9CD2165-5761-585F-5786-B127DE467748}"/>
              </a:ext>
            </a:extLst>
          </p:cNvPr>
          <p:cNvSpPr txBox="1"/>
          <p:nvPr/>
        </p:nvSpPr>
        <p:spPr>
          <a:xfrm>
            <a:off x="6483939" y="2424082"/>
            <a:ext cx="1620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 dirty="0">
                <a:solidFill>
                  <a:prstClr val="black"/>
                </a:solidFill>
                <a:latin typeface="Daytona Condensed Light (Corpo)"/>
                <a:cs typeface="Times New Roman" panose="02020603050405020304" pitchFamily="18" charset="0"/>
              </a:rPr>
              <a:t>Continuas </a:t>
            </a:r>
          </a:p>
          <a:p>
            <a:r>
              <a:rPr sz="1600" b="1" dirty="0">
                <a:solidFill>
                  <a:prstClr val="black"/>
                </a:solidFill>
                <a:latin typeface="Daytona Condensed Light (Corpo)"/>
                <a:cs typeface="Times New Roman" panose="02020603050405020304" pitchFamily="18" charset="0"/>
              </a:rPr>
              <a:t>(infinito)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8B334E3-32E1-52DB-F3E3-987286D77A32}"/>
              </a:ext>
            </a:extLst>
          </p:cNvPr>
          <p:cNvSpPr txBox="1"/>
          <p:nvPr/>
        </p:nvSpPr>
        <p:spPr>
          <a:xfrm>
            <a:off x="6303300" y="3834168"/>
            <a:ext cx="2370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 dirty="0">
                <a:solidFill>
                  <a:prstClr val="black"/>
                </a:solidFill>
                <a:latin typeface="Daytona Condensed Light (Corpo)"/>
                <a:cs typeface="Times New Roman" panose="02020603050405020304" pitchFamily="18" charset="0"/>
              </a:rPr>
              <a:t>Nominal </a:t>
            </a:r>
          </a:p>
          <a:p>
            <a:r>
              <a:rPr sz="1600" b="1" dirty="0">
                <a:solidFill>
                  <a:prstClr val="black"/>
                </a:solidFill>
                <a:latin typeface="Daytona Condensed Light (Corpo)"/>
                <a:cs typeface="Times New Roman" panose="02020603050405020304" pitchFamily="18" charset="0"/>
              </a:rPr>
              <a:t>(Sem ordenação)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44F9610-1A9B-B81F-2F33-CEB68A1EA7EE}"/>
              </a:ext>
            </a:extLst>
          </p:cNvPr>
          <p:cNvSpPr txBox="1"/>
          <p:nvPr/>
        </p:nvSpPr>
        <p:spPr>
          <a:xfrm>
            <a:off x="6307653" y="5963246"/>
            <a:ext cx="2434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 dirty="0">
                <a:solidFill>
                  <a:prstClr val="black"/>
                </a:solidFill>
                <a:latin typeface="Daytona Condensed Light (Corpo)"/>
                <a:cs typeface="Times New Roman" panose="02020603050405020304" pitchFamily="18" charset="0"/>
              </a:rPr>
              <a:t>Ordinal </a:t>
            </a:r>
          </a:p>
          <a:p>
            <a:r>
              <a:rPr sz="1600" b="1" dirty="0">
                <a:solidFill>
                  <a:prstClr val="black"/>
                </a:solidFill>
                <a:latin typeface="Daytona Condensed Light (Corpo)"/>
                <a:cs typeface="Times New Roman" panose="02020603050405020304" pitchFamily="18" charset="0"/>
              </a:rPr>
              <a:t>(Com ordenação)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BE0C2F3-A793-922F-FC61-7E01C99E7FC7}"/>
              </a:ext>
            </a:extLst>
          </p:cNvPr>
          <p:cNvSpPr txBox="1"/>
          <p:nvPr/>
        </p:nvSpPr>
        <p:spPr>
          <a:xfrm>
            <a:off x="7449128" y="224168"/>
            <a:ext cx="3269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200" dirty="0">
                <a:solidFill>
                  <a:srgbClr val="FF0000"/>
                </a:solidFill>
                <a:latin typeface="Daytona Condensed Light (Corpo)"/>
              </a:rPr>
              <a:t>EX. ovos quebrados, roupas compradas, roupas vendidas, idade, escolaridade (em </a:t>
            </a:r>
            <a:r>
              <a:rPr sz="1200" dirty="0" err="1">
                <a:solidFill>
                  <a:srgbClr val="FF0000"/>
                </a:solidFill>
                <a:latin typeface="Daytona Condensed Light (Corpo)"/>
              </a:rPr>
              <a:t>anos</a:t>
            </a:r>
            <a:r>
              <a:rPr sz="1200" dirty="0">
                <a:solidFill>
                  <a:srgbClr val="FF0000"/>
                </a:solidFill>
                <a:latin typeface="Daytona Condensed Light (Corpo)"/>
              </a:rPr>
              <a:t>)</a:t>
            </a:r>
            <a:r>
              <a:rPr lang="pt-BR" sz="1200" dirty="0">
                <a:solidFill>
                  <a:srgbClr val="FF0000"/>
                </a:solidFill>
                <a:latin typeface="Daytona Condensed Light (Corpo)"/>
              </a:rPr>
              <a:t>, número de filhos</a:t>
            </a:r>
            <a:endParaRPr sz="1200" dirty="0">
              <a:solidFill>
                <a:srgbClr val="FF0000"/>
              </a:solidFill>
              <a:latin typeface="Daytona Condensed Light (Corpo)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D3FE1E1F-4EE8-2A91-0AB7-A2BD5DCAB020}"/>
              </a:ext>
            </a:extLst>
          </p:cNvPr>
          <p:cNvSpPr txBox="1"/>
          <p:nvPr/>
        </p:nvSpPr>
        <p:spPr>
          <a:xfrm>
            <a:off x="7606587" y="2562167"/>
            <a:ext cx="3269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200" dirty="0">
                <a:solidFill>
                  <a:srgbClr val="FF0000"/>
                </a:solidFill>
                <a:latin typeface="Daytona Condensed Light (Corpo)"/>
              </a:rPr>
              <a:t>EX. consumo de energia elétrica, </a:t>
            </a:r>
          </a:p>
          <a:p>
            <a:r>
              <a:rPr sz="1200" dirty="0">
                <a:solidFill>
                  <a:srgbClr val="FF0000"/>
                </a:solidFill>
                <a:latin typeface="Daytona Condensed Light (Corpo)"/>
              </a:rPr>
              <a:t>rendimentos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EA45350-103A-43EC-FFFE-7E762B82EDA4}"/>
              </a:ext>
            </a:extLst>
          </p:cNvPr>
          <p:cNvSpPr txBox="1"/>
          <p:nvPr/>
        </p:nvSpPr>
        <p:spPr>
          <a:xfrm>
            <a:off x="7757753" y="3866670"/>
            <a:ext cx="3269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200" dirty="0">
                <a:solidFill>
                  <a:srgbClr val="FF0000"/>
                </a:solidFill>
                <a:latin typeface="Daytona Condensed Light (Corpo)"/>
              </a:rPr>
              <a:t>EX. preferência musical, signo, comidas preferidas, sexo, orientação sexual, ...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95C148F-4CEA-182C-E8A8-A18DCD9E0793}"/>
              </a:ext>
            </a:extLst>
          </p:cNvPr>
          <p:cNvSpPr txBox="1"/>
          <p:nvPr/>
        </p:nvSpPr>
        <p:spPr>
          <a:xfrm>
            <a:off x="7757754" y="6184073"/>
            <a:ext cx="3269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200" dirty="0">
                <a:solidFill>
                  <a:srgbClr val="FF0000"/>
                </a:solidFill>
                <a:latin typeface="Daytona Condensed Light (Corpo)"/>
              </a:rPr>
              <a:t>EX. premiação olímpica, nível de proficiência, escolaridade em faixas de idade, idade em faixas...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AD6043C-ED7D-F4C1-0BC9-78458733FF87}"/>
              </a:ext>
            </a:extLst>
          </p:cNvPr>
          <p:cNvSpPr txBox="1"/>
          <p:nvPr/>
        </p:nvSpPr>
        <p:spPr>
          <a:xfrm>
            <a:off x="115824" y="5900082"/>
            <a:ext cx="4998930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Variável binária (dicotômica)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Variável intervalar – diferenças iguais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Variável booleana –tem só 2 valores (T </a:t>
            </a:r>
            <a:r>
              <a:rPr lang="pt-BR" dirty="0" err="1"/>
              <a:t>or</a:t>
            </a:r>
            <a:r>
              <a:rPr lang="pt-BR" dirty="0"/>
              <a:t> F)</a:t>
            </a:r>
          </a:p>
        </p:txBody>
      </p:sp>
    </p:spTree>
    <p:extLst>
      <p:ext uri="{BB962C8B-B14F-4D97-AF65-F5344CB8AC3E}">
        <p14:creationId xmlns:p14="http://schemas.microsoft.com/office/powerpoint/2010/main" val="2428541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aixaDeTexto 29">
            <a:extLst>
              <a:ext uri="{FF2B5EF4-FFF2-40B4-BE49-F238E27FC236}">
                <a16:creationId xmlns:a16="http://schemas.microsoft.com/office/drawing/2014/main" id="{37F492AC-1D92-07CB-63A1-CDD1C5967F5E}"/>
              </a:ext>
            </a:extLst>
          </p:cNvPr>
          <p:cNvSpPr txBox="1"/>
          <p:nvPr/>
        </p:nvSpPr>
        <p:spPr>
          <a:xfrm>
            <a:off x="115824" y="305068"/>
            <a:ext cx="1196035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u="sng" dirty="0">
                <a:latin typeface="Montserrat" pitchFamily="2" charset="0"/>
              </a:rPr>
              <a:t>4- Tipos de variáveis e criação de base de dados </a:t>
            </a:r>
          </a:p>
          <a:p>
            <a:endParaRPr lang="pt-BR" sz="1600" b="1" u="sng" dirty="0">
              <a:latin typeface="Montserrat" pitchFamily="2" charset="0"/>
            </a:endParaRPr>
          </a:p>
          <a:p>
            <a:endParaRPr lang="pt-BR" sz="1600" dirty="0">
              <a:latin typeface="Montserrat" pitchFamily="2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B40C72B-61E7-66C3-DCC1-2897CB6FEC34}"/>
              </a:ext>
            </a:extLst>
          </p:cNvPr>
          <p:cNvSpPr txBox="1"/>
          <p:nvPr/>
        </p:nvSpPr>
        <p:spPr>
          <a:xfrm>
            <a:off x="115824" y="1342358"/>
            <a:ext cx="1115147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SzPct val="200000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endParaRPr lang="pt-BR" dirty="0"/>
          </a:p>
          <a:p>
            <a:pPr marL="285750" indent="-285750" algn="just">
              <a:buSzPct val="200000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pt-BR" dirty="0"/>
              <a:t>É o mesmo que base de dados, trata-se de um conjunto de informações em que todas as colunas possuem o mesmo tamanho* e podem ser abertas/criadas/modificadas em qualquer ambiente de programação (</a:t>
            </a:r>
            <a:r>
              <a:rPr lang="pt-BR" dirty="0" err="1"/>
              <a:t>python</a:t>
            </a:r>
            <a:r>
              <a:rPr lang="pt-BR" dirty="0"/>
              <a:t>, </a:t>
            </a:r>
            <a:r>
              <a:rPr lang="pt-BR" dirty="0" err="1"/>
              <a:t>stata</a:t>
            </a:r>
            <a:r>
              <a:rPr lang="pt-BR" dirty="0"/>
              <a:t>, </a:t>
            </a:r>
            <a:r>
              <a:rPr lang="pt-BR" dirty="0" err="1"/>
              <a:t>sql</a:t>
            </a:r>
            <a:r>
              <a:rPr lang="pt-BR" dirty="0"/>
              <a:t>) ou software de análise de dados, como o Excel, </a:t>
            </a:r>
            <a:r>
              <a:rPr lang="pt-BR" dirty="0" err="1"/>
              <a:t>Spss</a:t>
            </a:r>
            <a:r>
              <a:rPr lang="pt-BR" dirty="0"/>
              <a:t> e afins. </a:t>
            </a:r>
          </a:p>
          <a:p>
            <a:pPr algn="just">
              <a:buSzPct val="200000"/>
            </a:pPr>
            <a:endParaRPr lang="pt-BR" dirty="0"/>
          </a:p>
          <a:p>
            <a:pPr marL="285750" indent="-285750" algn="just">
              <a:buSzPct val="200000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pt-BR" dirty="0"/>
              <a:t>Cada linha do data frame representa um caso/observação e cada coluna representa uma variável/questão. O cabeçalho das bases de dados devem ser compostos pelos nomes das variáveis. </a:t>
            </a:r>
            <a:r>
              <a:rPr lang="pt-BR" dirty="0">
                <a:highlight>
                  <a:srgbClr val="FFFF00"/>
                </a:highlight>
              </a:rPr>
              <a:t>(EXEMPLO)</a:t>
            </a:r>
          </a:p>
          <a:p>
            <a:pPr marL="285750" indent="-285750" algn="just">
              <a:buSzPct val="200000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endParaRPr lang="pt-BR" dirty="0"/>
          </a:p>
          <a:p>
            <a:pPr marL="285750" indent="-285750" algn="just">
              <a:buSzPct val="200000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pt-BR" dirty="0"/>
              <a:t>Variável é nome atribuído as questões estudadas, é um "objeto capaz de reter e representar um valor ou expressão". No ambiente de programação do R, tudo é objeto.</a:t>
            </a:r>
          </a:p>
          <a:p>
            <a:pPr algn="just">
              <a:buSzPct val="200000"/>
            </a:pPr>
            <a:endParaRPr lang="pt-BR" dirty="0"/>
          </a:p>
          <a:p>
            <a:pPr algn="just">
              <a:buSzPct val="200000"/>
            </a:pPr>
            <a:endParaRPr lang="pt-BR" dirty="0"/>
          </a:p>
          <a:p>
            <a:pPr algn="just">
              <a:buSzPct val="200000"/>
            </a:pPr>
            <a:endParaRPr lang="pt-BR" dirty="0"/>
          </a:p>
          <a:p>
            <a:pPr marL="285750" indent="-285750" algn="just">
              <a:buSzPct val="200000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pt-BR" dirty="0"/>
              <a:t>A principal característica de uma variável é sua capacidade de variar, portanto não existe variável com valor único. Se não varia, não é variável, é constante. </a:t>
            </a:r>
            <a:endParaRPr lang="pt-BR" sz="200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28238E2-2139-841C-4598-32112DE407B7}"/>
              </a:ext>
            </a:extLst>
          </p:cNvPr>
          <p:cNvSpPr/>
          <p:nvPr/>
        </p:nvSpPr>
        <p:spPr>
          <a:xfrm>
            <a:off x="1075323" y="4324677"/>
            <a:ext cx="9431753" cy="41365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rgbClr val="002060"/>
                </a:solidFill>
              </a:rPr>
              <a:t>É importante que seja um nome curto, um resumo e que representa a questão, como “Nome”, “Peso”, ...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48CB529-370E-6E9D-D68E-358C6FDC1E37}"/>
              </a:ext>
            </a:extLst>
          </p:cNvPr>
          <p:cNvSpPr txBox="1"/>
          <p:nvPr/>
        </p:nvSpPr>
        <p:spPr>
          <a:xfrm>
            <a:off x="481584" y="973026"/>
            <a:ext cx="61081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/>
              <a:t>O que é um data frame?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135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aixaDeTexto 29">
            <a:extLst>
              <a:ext uri="{FF2B5EF4-FFF2-40B4-BE49-F238E27FC236}">
                <a16:creationId xmlns:a16="http://schemas.microsoft.com/office/drawing/2014/main" id="{37F492AC-1D92-07CB-63A1-CDD1C5967F5E}"/>
              </a:ext>
            </a:extLst>
          </p:cNvPr>
          <p:cNvSpPr txBox="1"/>
          <p:nvPr/>
        </p:nvSpPr>
        <p:spPr>
          <a:xfrm>
            <a:off x="115824" y="305068"/>
            <a:ext cx="1196035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u="sng" dirty="0">
                <a:latin typeface="Montserrat" pitchFamily="2" charset="0"/>
              </a:rPr>
              <a:t>4- Tipos de variáveis e criação de base de dados </a:t>
            </a:r>
          </a:p>
          <a:p>
            <a:endParaRPr lang="pt-BR" sz="1600" b="1" u="sng" dirty="0">
              <a:latin typeface="Montserrat" pitchFamily="2" charset="0"/>
            </a:endParaRPr>
          </a:p>
          <a:p>
            <a:endParaRPr lang="pt-BR" sz="1600" dirty="0">
              <a:latin typeface="Montserrat" pitchFamily="2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21CE5C6-9A6E-5213-4E16-08853DE60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82" y="1498801"/>
            <a:ext cx="11019036" cy="2387704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952AB5F2-B016-8AB6-09D1-92039D0DA23A}"/>
              </a:ext>
            </a:extLst>
          </p:cNvPr>
          <p:cNvSpPr/>
          <p:nvPr/>
        </p:nvSpPr>
        <p:spPr>
          <a:xfrm>
            <a:off x="586482" y="2460292"/>
            <a:ext cx="11019036" cy="34386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76227CF6-15CC-E05A-16C9-70CA551BEA68}"/>
              </a:ext>
            </a:extLst>
          </p:cNvPr>
          <p:cNvSpPr/>
          <p:nvPr/>
        </p:nvSpPr>
        <p:spPr>
          <a:xfrm>
            <a:off x="2935856" y="1498801"/>
            <a:ext cx="977776" cy="238770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0219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aixaDeTexto 29">
            <a:extLst>
              <a:ext uri="{FF2B5EF4-FFF2-40B4-BE49-F238E27FC236}">
                <a16:creationId xmlns:a16="http://schemas.microsoft.com/office/drawing/2014/main" id="{37F492AC-1D92-07CB-63A1-CDD1C5967F5E}"/>
              </a:ext>
            </a:extLst>
          </p:cNvPr>
          <p:cNvSpPr txBox="1"/>
          <p:nvPr/>
        </p:nvSpPr>
        <p:spPr>
          <a:xfrm>
            <a:off x="115824" y="305068"/>
            <a:ext cx="1196035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u="sng" dirty="0">
                <a:latin typeface="Montserrat" pitchFamily="2" charset="0"/>
              </a:rPr>
              <a:t>4- Tipos de variáveis e criação de base de dados </a:t>
            </a:r>
          </a:p>
          <a:p>
            <a:endParaRPr lang="pt-BR" sz="1600" b="1" u="sng" dirty="0">
              <a:latin typeface="Montserrat" pitchFamily="2" charset="0"/>
            </a:endParaRPr>
          </a:p>
          <a:p>
            <a:endParaRPr lang="pt-BR" sz="1600" dirty="0">
              <a:latin typeface="Montserrat" pitchFamily="2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90591F5-31EF-EAF6-FC5B-78B6F61A2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389" y="1669421"/>
            <a:ext cx="6719611" cy="318615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4874A93-D450-D1CA-2349-E01C73C17014}"/>
              </a:ext>
            </a:extLst>
          </p:cNvPr>
          <p:cNvSpPr txBox="1"/>
          <p:nvPr/>
        </p:nvSpPr>
        <p:spPr>
          <a:xfrm>
            <a:off x="428798" y="1669421"/>
            <a:ext cx="393192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SzPct val="2000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pt-BR" dirty="0"/>
              <a:t>Quando criamos um data frame suas informações aparecem no </a:t>
            </a:r>
            <a:r>
              <a:rPr lang="pt-BR" dirty="0" err="1"/>
              <a:t>Environment</a:t>
            </a:r>
            <a:r>
              <a:rPr lang="pt-BR" dirty="0"/>
              <a:t> </a:t>
            </a:r>
          </a:p>
          <a:p>
            <a:pPr marL="285750" indent="-285750" algn="just">
              <a:buSzPct val="2000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endParaRPr lang="pt-BR" sz="1800" dirty="0"/>
          </a:p>
          <a:p>
            <a:pPr marL="285750" indent="-285750" algn="just">
              <a:buSzPct val="2000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pt-BR" dirty="0"/>
              <a:t>Apesar da base criada aparecer, isso não significa que ela está salva, por isso é importante salvá-la a cada modificação, utilizando a função </a:t>
            </a:r>
            <a:r>
              <a:rPr lang="pt-BR" dirty="0" err="1"/>
              <a:t>save</a:t>
            </a:r>
            <a:endParaRPr lang="pt-BR" dirty="0"/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A609C9BC-8218-4754-6304-1D267930FDC0}"/>
              </a:ext>
            </a:extLst>
          </p:cNvPr>
          <p:cNvCxnSpPr>
            <a:cxnSpLocks/>
          </p:cNvCxnSpPr>
          <p:nvPr/>
        </p:nvCxnSpPr>
        <p:spPr>
          <a:xfrm>
            <a:off x="2652989" y="2372360"/>
            <a:ext cx="2819400" cy="297688"/>
          </a:xfrm>
          <a:prstGeom prst="straightConnector1">
            <a:avLst/>
          </a:prstGeom>
          <a:ln w="38100">
            <a:solidFill>
              <a:srgbClr val="FBAF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183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aixaDeTexto 29">
            <a:extLst>
              <a:ext uri="{FF2B5EF4-FFF2-40B4-BE49-F238E27FC236}">
                <a16:creationId xmlns:a16="http://schemas.microsoft.com/office/drawing/2014/main" id="{37F492AC-1D92-07CB-63A1-CDD1C5967F5E}"/>
              </a:ext>
            </a:extLst>
          </p:cNvPr>
          <p:cNvSpPr txBox="1"/>
          <p:nvPr/>
        </p:nvSpPr>
        <p:spPr>
          <a:xfrm>
            <a:off x="115824" y="256300"/>
            <a:ext cx="1196035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u="sng" dirty="0">
                <a:latin typeface="Montserrat" pitchFamily="2" charset="0"/>
              </a:rPr>
              <a:t>5 – Organização dos vetores e variáveis</a:t>
            </a:r>
          </a:p>
          <a:p>
            <a:endParaRPr lang="pt-BR" sz="1600" b="1" u="sng" dirty="0">
              <a:latin typeface="Montserrat" pitchFamily="2" charset="0"/>
            </a:endParaRPr>
          </a:p>
          <a:p>
            <a:endParaRPr lang="pt-BR" sz="1600" dirty="0">
              <a:latin typeface="Montserrat" pitchFamily="2" charset="0"/>
            </a:endParaRP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49E44005-6987-79C4-782A-743450CF3577}"/>
              </a:ext>
            </a:extLst>
          </p:cNvPr>
          <p:cNvSpPr txBox="1">
            <a:spLocks/>
          </p:cNvSpPr>
          <p:nvPr/>
        </p:nvSpPr>
        <p:spPr>
          <a:xfrm>
            <a:off x="445490" y="704447"/>
            <a:ext cx="10620181" cy="2070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pt-BR" sz="1600" b="1" dirty="0"/>
              <a:t>Estrutura dos dados</a:t>
            </a:r>
          </a:p>
          <a:p>
            <a:pPr marL="0" indent="0">
              <a:buFont typeface="Franklin Gothic Book" panose="020B0503020102020204" pitchFamily="34" charset="0"/>
              <a:buNone/>
            </a:pPr>
            <a:endParaRPr lang="pt-BR" dirty="0">
              <a:latin typeface="Daytona Condensed Light (Corpo)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978CCF-B1C0-BEAE-CB18-095F7254E9EA}"/>
              </a:ext>
            </a:extLst>
          </p:cNvPr>
          <p:cNvSpPr txBox="1">
            <a:spLocks/>
          </p:cNvSpPr>
          <p:nvPr/>
        </p:nvSpPr>
        <p:spPr>
          <a:xfrm>
            <a:off x="2001340" y="3779278"/>
            <a:ext cx="10424238" cy="2070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pt-BR" sz="1600" dirty="0" err="1"/>
              <a:t>Int</a:t>
            </a:r>
            <a:r>
              <a:rPr lang="pt-BR" sz="1600" dirty="0"/>
              <a:t> são os números inteiros</a:t>
            </a:r>
          </a:p>
          <a:p>
            <a:pPr marL="0" indent="0">
              <a:buFont typeface="Franklin Gothic Book" panose="020B0503020102020204" pitchFamily="34" charset="0"/>
              <a:buNone/>
            </a:pPr>
            <a:endParaRPr lang="pt-BR" dirty="0">
              <a:latin typeface="Daytona Condensed Light (Corpo)"/>
              <a:cs typeface="Times New Roman" panose="02020603050405020304" pitchFamily="18" charset="0"/>
            </a:endParaRP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0E08FB7B-9914-455B-5591-1F87BBD5FDB7}"/>
              </a:ext>
            </a:extLst>
          </p:cNvPr>
          <p:cNvSpPr/>
          <p:nvPr/>
        </p:nvSpPr>
        <p:spPr>
          <a:xfrm>
            <a:off x="1884146" y="3752747"/>
            <a:ext cx="3129914" cy="356616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BEBDD59-EF79-70A7-819F-2EE7EC735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146" y="1374019"/>
            <a:ext cx="7437765" cy="222523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23AD10A-9FF8-6F69-5277-1DA48B6B504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104" t="29859" r="22070"/>
          <a:stretch/>
        </p:blipFill>
        <p:spPr>
          <a:xfrm>
            <a:off x="7581900" y="1160036"/>
            <a:ext cx="3810000" cy="791092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5C307BB-2D8F-6DD6-89A5-9F397A7DD337}"/>
              </a:ext>
            </a:extLst>
          </p:cNvPr>
          <p:cNvSpPr txBox="1"/>
          <p:nvPr/>
        </p:nvSpPr>
        <p:spPr>
          <a:xfrm>
            <a:off x="658488" y="4214566"/>
            <a:ext cx="1133134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/>
              <a:t>O R identifica o tipo de variável e diz qual seu tipo. 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É possível que o tipo não esteja adequado, nesse caso é necessário alterar o tipo usando a função “as.” com o tipo que queremos que seja inserido na variável, e depois para verificar se o tipo está correto usaremos a função “</a:t>
            </a:r>
            <a:r>
              <a:rPr lang="pt-BR" sz="1400" dirty="0" err="1"/>
              <a:t>is</a:t>
            </a:r>
            <a:r>
              <a:rPr lang="pt-BR" sz="1400" dirty="0"/>
              <a:t>.”. Falaremos mais sobre isso, em uma etapa mais avançada do curso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BF8B5FB-E662-FC60-05D3-A7898AD93C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0222" y="5076004"/>
            <a:ext cx="6451556" cy="153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812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aixaDeTexto 29">
            <a:extLst>
              <a:ext uri="{FF2B5EF4-FFF2-40B4-BE49-F238E27FC236}">
                <a16:creationId xmlns:a16="http://schemas.microsoft.com/office/drawing/2014/main" id="{37F492AC-1D92-07CB-63A1-CDD1C5967F5E}"/>
              </a:ext>
            </a:extLst>
          </p:cNvPr>
          <p:cNvSpPr txBox="1"/>
          <p:nvPr/>
        </p:nvSpPr>
        <p:spPr>
          <a:xfrm>
            <a:off x="115824" y="256300"/>
            <a:ext cx="1196035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u="sng" dirty="0">
                <a:latin typeface="Montserrat" pitchFamily="2" charset="0"/>
              </a:rPr>
              <a:t>5 – Organização dos vetores e variáveis</a:t>
            </a:r>
          </a:p>
          <a:p>
            <a:endParaRPr lang="pt-BR" sz="1600" b="1" u="sng" dirty="0">
              <a:latin typeface="Montserrat" pitchFamily="2" charset="0"/>
            </a:endParaRPr>
          </a:p>
          <a:p>
            <a:endParaRPr lang="pt-BR" sz="1600" dirty="0">
              <a:latin typeface="Montserrat" pitchFamily="2" charset="0"/>
            </a:endParaRP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49E44005-6987-79C4-782A-743450CF3577}"/>
              </a:ext>
            </a:extLst>
          </p:cNvPr>
          <p:cNvSpPr txBox="1">
            <a:spLocks/>
          </p:cNvSpPr>
          <p:nvPr/>
        </p:nvSpPr>
        <p:spPr>
          <a:xfrm>
            <a:off x="445490" y="704447"/>
            <a:ext cx="10620181" cy="2070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pt-BR" sz="1600" b="1" dirty="0"/>
              <a:t>Seleção das variáveis</a:t>
            </a:r>
          </a:p>
          <a:p>
            <a:pPr marL="0" indent="0">
              <a:buFont typeface="Franklin Gothic Book" panose="020B0503020102020204" pitchFamily="34" charset="0"/>
              <a:buNone/>
            </a:pPr>
            <a:endParaRPr lang="pt-BR" dirty="0">
              <a:latin typeface="Daytona Condensed Light (Corpo)"/>
              <a:cs typeface="Times New Roman" panose="02020603050405020304" pitchFamily="18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08B61E1-D633-5211-35EC-F16CF8777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100" y="1261869"/>
            <a:ext cx="4930567" cy="256816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89747C1-20BE-0BCC-9FA1-C356D713B7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0952" y="4222214"/>
            <a:ext cx="5807626" cy="2183008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E162D1BA-2F83-70D2-BB4F-0107CE12CB00}"/>
              </a:ext>
            </a:extLst>
          </p:cNvPr>
          <p:cNvSpPr txBox="1">
            <a:spLocks/>
          </p:cNvSpPr>
          <p:nvPr/>
        </p:nvSpPr>
        <p:spPr>
          <a:xfrm>
            <a:off x="6393623" y="2052462"/>
            <a:ext cx="2861185" cy="16691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Franklin Gothic Book" panose="020B0503020102020204" pitchFamily="34" charset="0"/>
              <a:buNone/>
            </a:pPr>
            <a:r>
              <a:rPr lang="pt-BR" sz="1600" dirty="0"/>
              <a:t>O cifrão é um caractere importante, pois permite que selecionemos um objeto dentro de outro. </a:t>
            </a:r>
          </a:p>
          <a:p>
            <a:pPr marL="0" indent="0" algn="ctr">
              <a:buFont typeface="Franklin Gothic Book" panose="020B0503020102020204" pitchFamily="34" charset="0"/>
              <a:buNone/>
            </a:pPr>
            <a:r>
              <a:rPr lang="pt-BR" sz="1600" dirty="0"/>
              <a:t>Permite chamar uma variável dentro de uma base específica</a:t>
            </a:r>
          </a:p>
          <a:p>
            <a:pPr marL="0" indent="0">
              <a:buFont typeface="Franklin Gothic Book" panose="020B0503020102020204" pitchFamily="34" charset="0"/>
              <a:buNone/>
            </a:pPr>
            <a:endParaRPr lang="pt-BR" dirty="0">
              <a:latin typeface="Daytona Condensed Light (Corpo)"/>
              <a:cs typeface="Times New Roman" panose="02020603050405020304" pitchFamily="18" charset="0"/>
            </a:endParaRP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25A2B17A-D8D2-B468-E407-979F7D84A88C}"/>
              </a:ext>
            </a:extLst>
          </p:cNvPr>
          <p:cNvSpPr/>
          <p:nvPr/>
        </p:nvSpPr>
        <p:spPr>
          <a:xfrm>
            <a:off x="6071616" y="1740335"/>
            <a:ext cx="3505200" cy="208969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Gráfico 12" descr="Dólar com preenchimento sólido">
            <a:extLst>
              <a:ext uri="{FF2B5EF4-FFF2-40B4-BE49-F238E27FC236}">
                <a16:creationId xmlns:a16="http://schemas.microsoft.com/office/drawing/2014/main" id="{EE1B1807-E357-5AE0-C92B-00BB253BFD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94372" y="1877684"/>
            <a:ext cx="541195" cy="541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879113"/>
      </p:ext>
    </p:extLst>
  </p:cSld>
  <p:clrMapOvr>
    <a:masterClrMapping/>
  </p:clrMapOvr>
</p:sld>
</file>

<file path=ppt/theme/theme1.xml><?xml version="1.0" encoding="utf-8"?>
<a:theme xmlns:a="http://schemas.openxmlformats.org/drawingml/2006/main" name="Linha única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9029_TF56180624_Win32" id="{A41EDDBB-5953-4360-9427-46649C724676}" vid="{A01FACCB-45ED-4159-A2A7-476D33FAEB2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vendas clara e minimalista</Template>
  <TotalTime>561</TotalTime>
  <Words>998</Words>
  <Application>Microsoft Office PowerPoint</Application>
  <PresentationFormat>Widescreen</PresentationFormat>
  <Paragraphs>142</Paragraphs>
  <Slides>15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3" baseType="lpstr">
      <vt:lpstr>Arial</vt:lpstr>
      <vt:lpstr>Calibri</vt:lpstr>
      <vt:lpstr>Daytona Condensed Light (Corpo)</vt:lpstr>
      <vt:lpstr>Franklin Gothic Book</vt:lpstr>
      <vt:lpstr>Montserrat</vt:lpstr>
      <vt:lpstr>Söhne</vt:lpstr>
      <vt:lpstr>Tenorite</vt:lpstr>
      <vt:lpstr>Linha única</vt:lpstr>
      <vt:lpstr>AULA 2 Lógica de Programação: Vetores, Operações Aritméticas e Lógicas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OBRIGADa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2 Lógica de Programação: Vetores, Operações Aritméticas e Lógicas</dc:title>
  <dc:creator>Naiara Alcantara</dc:creator>
  <cp:lastModifiedBy>Naiara Alcantara</cp:lastModifiedBy>
  <cp:revision>1</cp:revision>
  <dcterms:created xsi:type="dcterms:W3CDTF">2023-09-02T13:01:20Z</dcterms:created>
  <dcterms:modified xsi:type="dcterms:W3CDTF">2023-09-05T00:12:26Z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