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0" r:id="rId18"/>
    <p:sldId id="302" r:id="rId19"/>
    <p:sldId id="276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02/09/2023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02/09/2023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4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7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43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9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1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93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1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termo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pipe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 (ou "pipeline") vem da programação e é usado para descrever um conceito onde os dados fluem de uma etapa para outra de maneira sequencial, passando por uma série de operações ou transformações.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6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2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2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24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idyverse.org/packages/" TargetMode="Externa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BEC913-313C-5DAF-9E9D-846F90B3DA83}"/>
              </a:ext>
            </a:extLst>
          </p:cNvPr>
          <p:cNvSpPr/>
          <p:nvPr/>
        </p:nvSpPr>
        <p:spPr>
          <a:xfrm>
            <a:off x="-465307" y="546273"/>
            <a:ext cx="13122613" cy="4716391"/>
          </a:xfrm>
          <a:prstGeom prst="rect">
            <a:avLst/>
          </a:prstGeom>
          <a:solidFill>
            <a:srgbClr val="DBDBDB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699" y="2226661"/>
            <a:ext cx="7796071" cy="1998356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Montserrat" pitchFamily="2" charset="0"/>
              </a:rPr>
              <a:t>AULA 2</a:t>
            </a:r>
            <a:br>
              <a:rPr lang="pt-BR" sz="2400" dirty="0">
                <a:solidFill>
                  <a:schemeClr val="tx1"/>
                </a:solidFill>
                <a:latin typeface="Montserrat" pitchFamily="2" charset="0"/>
              </a:rPr>
            </a:br>
            <a:r>
              <a:rPr lang="pt-BR" sz="2400" dirty="0">
                <a:solidFill>
                  <a:schemeClr val="tx1"/>
                </a:solidFill>
                <a:latin typeface="Montserrat" pitchFamily="2" charset="0"/>
              </a:rPr>
              <a:t>Lógica de Programação: Vetores, Operações Aritméticas e 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615" y="4448754"/>
            <a:ext cx="4941770" cy="39666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latin typeface="Montserrat" pitchFamily="2" charset="0"/>
              </a:rPr>
              <a:t>PROFA. NAIARA ALCANTARA E LUCAS OKADO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62DEE32-BA8A-3204-4686-3FF9A945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049" y="5369668"/>
            <a:ext cx="1289561" cy="1411929"/>
          </a:xfrm>
          <a:prstGeom prst="rect">
            <a:avLst/>
          </a:prstGeom>
        </p:spPr>
      </p:pic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5818D9-383C-1428-91B0-EE37655A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0" y="5543347"/>
            <a:ext cx="1238250" cy="1238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3DA4D9-BAC2-F091-6781-AF061F1B2010}"/>
              </a:ext>
            </a:extLst>
          </p:cNvPr>
          <p:cNvSpPr txBox="1"/>
          <p:nvPr/>
        </p:nvSpPr>
        <p:spPr>
          <a:xfrm>
            <a:off x="2815346" y="546273"/>
            <a:ext cx="6561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Montserrat" pitchFamily="2" charset="0"/>
              </a:rPr>
              <a:t>Universidade Federal do Pará</a:t>
            </a:r>
          </a:p>
          <a:p>
            <a:pPr algn="ctr"/>
            <a:r>
              <a:rPr lang="pt-BR" dirty="0">
                <a:latin typeface="Montserrat" pitchFamily="2" charset="0"/>
              </a:rPr>
              <a:t>Programa de Pós-graduação em Ciência Política </a:t>
            </a:r>
          </a:p>
          <a:p>
            <a:pPr algn="ctr"/>
            <a:r>
              <a:rPr lang="pt-BR" dirty="0">
                <a:latin typeface="Montserrat" pitchFamily="2" charset="0"/>
              </a:rPr>
              <a:t>Disciplina: Tópicos Especiais Em Ciência Política: </a:t>
            </a:r>
            <a:r>
              <a:rPr lang="pt-BR" sz="1800" dirty="0">
                <a:effectLst/>
                <a:latin typeface="Montserrat" pitchFamily="2" charset="0"/>
                <a:ea typeface="Calibri" panose="020F0502020204030204" pitchFamily="34" charset="0"/>
              </a:rPr>
              <a:t>Pesquisa Quantitativa em Ciência Política</a:t>
            </a:r>
            <a:endParaRPr lang="pt-BR" dirty="0">
              <a:latin typeface="Montserrat" pitchFamily="2" charset="0"/>
            </a:endParaRPr>
          </a:p>
          <a:p>
            <a:pPr algn="ctr"/>
            <a:r>
              <a:rPr lang="pt-BR" dirty="0">
                <a:latin typeface="Montserrat" pitchFamily="2" charset="0"/>
              </a:rPr>
              <a:t>Créditos: 4</a:t>
            </a:r>
          </a:p>
          <a:p>
            <a:pPr algn="ctr"/>
            <a:r>
              <a:rPr lang="pt-BR" dirty="0">
                <a:latin typeface="Montserrat" pitchFamily="2" charset="0"/>
              </a:rPr>
              <a:t>Carga horária: 60h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259916-E14F-5742-31BF-417AA4C72734}"/>
              </a:ext>
            </a:extLst>
          </p:cNvPr>
          <p:cNvSpPr txBox="1"/>
          <p:nvPr/>
        </p:nvSpPr>
        <p:spPr>
          <a:xfrm>
            <a:off x="5706609" y="631172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Seleção das variáveis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8B61E1-D633-5211-35EC-F16CF877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" y="1261869"/>
            <a:ext cx="4930567" cy="25681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9747C1-20BE-0BCC-9FA1-C356D713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952" y="4222214"/>
            <a:ext cx="5807626" cy="2183008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162D1BA-2F83-70D2-BB4F-0107CE12CB00}"/>
              </a:ext>
            </a:extLst>
          </p:cNvPr>
          <p:cNvSpPr txBox="1">
            <a:spLocks/>
          </p:cNvSpPr>
          <p:nvPr/>
        </p:nvSpPr>
        <p:spPr>
          <a:xfrm>
            <a:off x="6393623" y="2052462"/>
            <a:ext cx="2861185" cy="1669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1600" dirty="0"/>
              <a:t>O cifrão é um caractere importante, pois permite que selecionemos um objeto dentro de outro. 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1600" dirty="0"/>
              <a:t>Permite chamar uma variável dentro de uma base específica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5A2B17A-D8D2-B468-E407-979F7D84A88C}"/>
              </a:ext>
            </a:extLst>
          </p:cNvPr>
          <p:cNvSpPr/>
          <p:nvPr/>
        </p:nvSpPr>
        <p:spPr>
          <a:xfrm>
            <a:off x="6071616" y="1740335"/>
            <a:ext cx="3505200" cy="20896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Dólar com preenchimento sólido">
            <a:extLst>
              <a:ext uri="{FF2B5EF4-FFF2-40B4-BE49-F238E27FC236}">
                <a16:creationId xmlns:a16="http://schemas.microsoft.com/office/drawing/2014/main" id="{EE1B1807-E357-5AE0-C92B-00BB253BF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4372" y="1877684"/>
            <a:ext cx="541195" cy="5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Exclusões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EDA8C-30B0-1875-4237-DA723A46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4" y="2590727"/>
            <a:ext cx="8093141" cy="8382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02057A-8BBF-9D43-8C6A-757E110A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404043"/>
            <a:ext cx="4359018" cy="97544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67EEE7-142D-3DCA-E651-51D24643805C}"/>
              </a:ext>
            </a:extLst>
          </p:cNvPr>
          <p:cNvSpPr txBox="1">
            <a:spLocks/>
          </p:cNvSpPr>
          <p:nvPr/>
        </p:nvSpPr>
        <p:spPr>
          <a:xfrm>
            <a:off x="9174059" y="2652483"/>
            <a:ext cx="2649894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400" dirty="0"/>
              <a:t>Lembre-se que os resultados somente estão impressos na base, mas não estão salvos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sz="1600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0C950EB-D982-30EB-40C9-16BF8E8BE20E}"/>
              </a:ext>
            </a:extLst>
          </p:cNvPr>
          <p:cNvSpPr/>
          <p:nvPr/>
        </p:nvSpPr>
        <p:spPr>
          <a:xfrm>
            <a:off x="9022702" y="2590727"/>
            <a:ext cx="2649894" cy="838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onto de exclamação com preenchimento sólido">
            <a:extLst>
              <a:ext uri="{FF2B5EF4-FFF2-40B4-BE49-F238E27FC236}">
                <a16:creationId xmlns:a16="http://schemas.microsoft.com/office/drawing/2014/main" id="{FA153F99-5F86-3E56-72C9-6D78CAA0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9451" y="2749672"/>
            <a:ext cx="348348" cy="535752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6C23546-829D-8655-7C83-F5E4A2A950CF}"/>
              </a:ext>
            </a:extLst>
          </p:cNvPr>
          <p:cNvSpPr txBox="1">
            <a:spLocks/>
          </p:cNvSpPr>
          <p:nvPr/>
        </p:nvSpPr>
        <p:spPr>
          <a:xfrm>
            <a:off x="8244936" y="3941277"/>
            <a:ext cx="3492973" cy="22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dirty="0"/>
              <a:t>Todas essas inclusões e exclusões serão muito importante na manipulação real de dados.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6ADE33-354A-20FC-63A5-DDDDC4A02C84}"/>
              </a:ext>
            </a:extLst>
          </p:cNvPr>
          <p:cNvSpPr/>
          <p:nvPr/>
        </p:nvSpPr>
        <p:spPr>
          <a:xfrm>
            <a:off x="7778497" y="3790018"/>
            <a:ext cx="4053450" cy="16047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Ponto de exclamação com preenchimento sólido">
            <a:extLst>
              <a:ext uri="{FF2B5EF4-FFF2-40B4-BE49-F238E27FC236}">
                <a16:creationId xmlns:a16="http://schemas.microsoft.com/office/drawing/2014/main" id="{24B6FCAA-1C0F-016A-7F39-543DC0951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5060" y="4032938"/>
            <a:ext cx="348348" cy="5357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9C8BAC-31EA-6E29-3079-757B15A1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43" y="3650888"/>
            <a:ext cx="5213269" cy="1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Inserções + </a:t>
            </a:r>
            <a:r>
              <a:rPr lang="pt-BR" sz="1600" b="1" dirty="0" err="1"/>
              <a:t>Tidyverse</a:t>
            </a: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AF133A-EF5D-2C29-3267-E8A5A0E8A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96" b="37941"/>
          <a:stretch/>
        </p:blipFill>
        <p:spPr>
          <a:xfrm>
            <a:off x="700572" y="1320964"/>
            <a:ext cx="6980525" cy="6672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C172E9-BA3E-0B7B-418E-725BB680277F}"/>
              </a:ext>
            </a:extLst>
          </p:cNvPr>
          <p:cNvSpPr txBox="1"/>
          <p:nvPr/>
        </p:nvSpPr>
        <p:spPr>
          <a:xfrm>
            <a:off x="445490" y="240602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Pacotes</a:t>
            </a:r>
            <a:endParaRPr lang="pt-BR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2542793-B919-969C-455F-8BBC73E5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5705"/>
            <a:ext cx="5935920" cy="4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O que são Pacotes do R?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Coleções de funções, dados e documentação.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Expandem a funcionalidade do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Por que Pacotes do R são Importantes?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Acesso a recursos adicionais.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Ferramentas avançadas de análise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Gráficos personalizados.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Tornam o R versátil e flexível.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Como Funcionam os Pacotes?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Desenvolvidos por programadores.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Facilmente instalados e carregados no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Ampliam a funcionalidade para tarefas específicas.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BD6C997-576A-212B-1310-964A907AF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90" y="3007485"/>
            <a:ext cx="237764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7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Inserções + </a:t>
            </a:r>
            <a:r>
              <a:rPr lang="pt-BR" sz="1600" b="1" dirty="0" err="1"/>
              <a:t>Tidyverse</a:t>
            </a:r>
            <a:endParaRPr lang="pt-BR" sz="1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B94199-CA72-C1C8-7F7F-03183009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0" y="1413914"/>
            <a:ext cx="10813348" cy="47396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3FAA2C-65F8-16C2-52C7-54837526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2806900"/>
            <a:ext cx="6719891" cy="24969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8ED6FD-18F8-EE75-6916-FE8C1DD738FB}"/>
              </a:ext>
            </a:extLst>
          </p:cNvPr>
          <p:cNvSpPr txBox="1"/>
          <p:nvPr/>
        </p:nvSpPr>
        <p:spPr>
          <a:xfrm>
            <a:off x="3675888" y="635843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https://www.tidyverse.org/packages/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4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Filtros e seleções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E8A1BD9-746A-8A8F-B5E9-0849AD39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7" y="1590684"/>
            <a:ext cx="5830769" cy="360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AFE32B0-1F9C-AEF8-8259-22740C98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91" y="2310684"/>
            <a:ext cx="56010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Separação de colunas e alteração de valores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35539D-091C-37E6-5D3C-4660E19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9" y="1187728"/>
            <a:ext cx="777307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 dirty="0" err="1"/>
              <a:t>OBRIGADa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1- Boas práticas de programação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r>
              <a:rPr lang="pt-BR" sz="1600" b="1" u="sng" dirty="0">
                <a:latin typeface="Montserrat" pitchFamily="2" charset="0"/>
              </a:rPr>
              <a:t>2- Criação de objetos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Objetos são criados no R por meio do símbolo de atribuição &lt;- </a:t>
            </a:r>
          </a:p>
          <a:p>
            <a:r>
              <a:rPr lang="pt-BR" sz="1600" dirty="0">
                <a:latin typeface="Montserrat" pitchFamily="2" charset="0"/>
              </a:rPr>
              <a:t>Atalho no teclado </a:t>
            </a:r>
            <a:r>
              <a:rPr lang="pt-BR" sz="1600" dirty="0" err="1">
                <a:latin typeface="Montserrat" pitchFamily="2" charset="0"/>
              </a:rPr>
              <a:t>alt</a:t>
            </a:r>
            <a:r>
              <a:rPr lang="pt-BR" sz="1600" dirty="0">
                <a:latin typeface="Montserrat" pitchFamily="2" charset="0"/>
              </a:rPr>
              <a:t> mais sinal de menos (-)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Modelo americano, utilização de ponto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Criar objetos e olhar os valores contidos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Pode ser um valor qualitativo ou quantitativo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Pode ser uma sequência de valores 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que estamos fazendo? </a:t>
            </a:r>
          </a:p>
          <a:p>
            <a:r>
              <a:rPr lang="pt-BR" sz="1600" dirty="0">
                <a:latin typeface="Montserrat" pitchFamily="2" charset="0"/>
              </a:rPr>
              <a:t>Criando vetores 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que é um vetor?</a:t>
            </a:r>
          </a:p>
          <a:p>
            <a:r>
              <a:rPr lang="pt-BR" sz="1600" dirty="0">
                <a:latin typeface="Montserrat" pitchFamily="2" charset="0"/>
              </a:rPr>
              <a:t>É uma coleção ordenada de números (ou elementos) que representa uma quantidade que tem tanto um valor quanto uma orientação em um espaço multidimensional.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R sempre apresentará entre colchetes o valor do vetor </a:t>
            </a:r>
          </a:p>
          <a:p>
            <a:r>
              <a:rPr lang="pt-BR" sz="1600" dirty="0">
                <a:latin typeface="Montserrat" pitchFamily="2" charset="0"/>
              </a:rPr>
              <a:t>Para salvar o objeto que criamos usamos a função </a:t>
            </a:r>
            <a:r>
              <a:rPr lang="pt-BR" sz="1600" dirty="0" err="1">
                <a:latin typeface="Montserrat" pitchFamily="2" charset="0"/>
              </a:rPr>
              <a:t>save</a:t>
            </a:r>
            <a:r>
              <a:rPr lang="pt-BR" sz="1600" dirty="0">
                <a:latin typeface="Montserrat" pitchFamily="2" charset="0"/>
              </a:rPr>
              <a:t>(), fornecendo como parâmetros os objetos a serem salvos e o nome do arquivo. Por convenção, objetos do R são salvos com a extensão </a:t>
            </a:r>
            <a:r>
              <a:rPr lang="pt-BR" sz="1600" dirty="0" err="1">
                <a:latin typeface="Montserrat" pitchFamily="2" charset="0"/>
              </a:rPr>
              <a:t>RData</a:t>
            </a:r>
            <a:r>
              <a:rPr lang="pt-BR" sz="1600" dirty="0">
                <a:latin typeface="Montserrat" pitchFamily="2" charset="0"/>
              </a:rPr>
              <a:t>.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Antes de salvar o objeto temos que definir o diretório de trabalho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3- Operadores matemáticos e lógicos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509CE8-7FD1-58CE-7961-36CFFF32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17" y="1520171"/>
            <a:ext cx="9728549" cy="38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1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dados/data frame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509CE8-7FD1-58CE-7961-36CFFF32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7" y="1032759"/>
            <a:ext cx="9205251" cy="36123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6C14155-5D89-FB97-E74A-007A6212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05" y="4882254"/>
            <a:ext cx="1008824" cy="4123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325BFF-B7CC-031E-52CD-1D848A332339}"/>
              </a:ext>
            </a:extLst>
          </p:cNvPr>
          <p:cNvSpPr txBox="1"/>
          <p:nvPr/>
        </p:nvSpPr>
        <p:spPr>
          <a:xfrm>
            <a:off x="1711129" y="4792821"/>
            <a:ext cx="2694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Pipi</a:t>
            </a:r>
          </a:p>
          <a:p>
            <a:r>
              <a:rPr lang="pt-BR" sz="2000" dirty="0"/>
              <a:t>Atalho Ctrl + shift + 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E1A2EE-D209-ED91-7E63-ED3F57773686}"/>
              </a:ext>
            </a:extLst>
          </p:cNvPr>
          <p:cNvSpPr txBox="1"/>
          <p:nvPr/>
        </p:nvSpPr>
        <p:spPr>
          <a:xfrm>
            <a:off x="4744122" y="4690150"/>
            <a:ext cx="6277737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Sempre que atribuímos valor a alguma coisa no R, essa coisa se chamará objeto.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 no R é um objeto.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Nunca haverá dois objetos com o mesmo. Mas o mesmo valor poderá ter dois nomes diferentes. </a:t>
            </a:r>
          </a:p>
        </p:txBody>
      </p:sp>
    </p:spTree>
    <p:extLst>
      <p:ext uri="{BB962C8B-B14F-4D97-AF65-F5344CB8AC3E}">
        <p14:creationId xmlns:p14="http://schemas.microsoft.com/office/powerpoint/2010/main" val="12048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B7A969-F692-31F9-2A07-2221C1ED5120}"/>
              </a:ext>
            </a:extLst>
          </p:cNvPr>
          <p:cNvSpPr txBox="1"/>
          <p:nvPr/>
        </p:nvSpPr>
        <p:spPr>
          <a:xfrm>
            <a:off x="622726" y="2639755"/>
            <a:ext cx="254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Variável</a:t>
            </a:r>
          </a:p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1- Características </a:t>
            </a:r>
          </a:p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2-Atributos </a:t>
            </a:r>
          </a:p>
        </p:txBody>
      </p:sp>
      <p:sp>
        <p:nvSpPr>
          <p:cNvPr id="7" name="Chave esquerda 4">
            <a:extLst>
              <a:ext uri="{FF2B5EF4-FFF2-40B4-BE49-F238E27FC236}">
                <a16:creationId xmlns:a16="http://schemas.microsoft.com/office/drawing/2014/main" id="{EA280279-95A6-0BBF-374E-FB6355424C9F}"/>
              </a:ext>
            </a:extLst>
          </p:cNvPr>
          <p:cNvSpPr/>
          <p:nvPr/>
        </p:nvSpPr>
        <p:spPr>
          <a:xfrm>
            <a:off x="2563102" y="1178891"/>
            <a:ext cx="1330719" cy="4191494"/>
          </a:xfrm>
          <a:prstGeom prst="leftBrace">
            <a:avLst/>
          </a:prstGeom>
          <a:noFill/>
          <a:ln w="57150" cap="flat" cmpd="sng" algn="in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589CD7-3C1D-7AA6-8F0E-41140E8ED124}"/>
              </a:ext>
            </a:extLst>
          </p:cNvPr>
          <p:cNvSpPr txBox="1"/>
          <p:nvPr/>
        </p:nvSpPr>
        <p:spPr>
          <a:xfrm>
            <a:off x="4088933" y="918628"/>
            <a:ext cx="1933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Quantitativa 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-Numérica 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-Métricas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485FDC-D1FE-8B08-BF94-56E6A7B9BF10}"/>
              </a:ext>
            </a:extLst>
          </p:cNvPr>
          <p:cNvSpPr txBox="1"/>
          <p:nvPr/>
        </p:nvSpPr>
        <p:spPr>
          <a:xfrm>
            <a:off x="3919466" y="4977966"/>
            <a:ext cx="1796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Qualitativas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-Rótulos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-Categorias</a:t>
            </a:r>
          </a:p>
        </p:txBody>
      </p:sp>
      <p:sp>
        <p:nvSpPr>
          <p:cNvPr id="10" name="Chave esquerda 11">
            <a:extLst>
              <a:ext uri="{FF2B5EF4-FFF2-40B4-BE49-F238E27FC236}">
                <a16:creationId xmlns:a16="http://schemas.microsoft.com/office/drawing/2014/main" id="{8BF09032-176C-3275-F1E2-8A53C880AC62}"/>
              </a:ext>
            </a:extLst>
          </p:cNvPr>
          <p:cNvSpPr/>
          <p:nvPr/>
        </p:nvSpPr>
        <p:spPr>
          <a:xfrm>
            <a:off x="5361291" y="340438"/>
            <a:ext cx="1122648" cy="2430538"/>
          </a:xfrm>
          <a:prstGeom prst="leftBrace">
            <a:avLst/>
          </a:prstGeom>
          <a:noFill/>
          <a:ln w="19050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Chave esquerda 12">
            <a:extLst>
              <a:ext uri="{FF2B5EF4-FFF2-40B4-BE49-F238E27FC236}">
                <a16:creationId xmlns:a16="http://schemas.microsoft.com/office/drawing/2014/main" id="{2489DC81-4DEF-A4B0-2A99-136EDCA3CBDD}"/>
              </a:ext>
            </a:extLst>
          </p:cNvPr>
          <p:cNvSpPr/>
          <p:nvPr/>
        </p:nvSpPr>
        <p:spPr>
          <a:xfrm>
            <a:off x="5180652" y="3986604"/>
            <a:ext cx="1122648" cy="2430538"/>
          </a:xfrm>
          <a:prstGeom prst="leftBrace">
            <a:avLst/>
          </a:prstGeom>
          <a:noFill/>
          <a:ln w="19050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8614EF-4257-7667-1B33-C9DFB261B351}"/>
              </a:ext>
            </a:extLst>
          </p:cNvPr>
          <p:cNvSpPr txBox="1"/>
          <p:nvPr/>
        </p:nvSpPr>
        <p:spPr>
          <a:xfrm>
            <a:off x="6483939" y="112491"/>
            <a:ext cx="14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Discretos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(finitos)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CD2165-5761-585F-5786-B127DE467748}"/>
              </a:ext>
            </a:extLst>
          </p:cNvPr>
          <p:cNvSpPr txBox="1"/>
          <p:nvPr/>
        </p:nvSpPr>
        <p:spPr>
          <a:xfrm>
            <a:off x="6483939" y="2424082"/>
            <a:ext cx="16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Continuas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(infinito)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B334E3-32E1-52DB-F3E3-987286D77A32}"/>
              </a:ext>
            </a:extLst>
          </p:cNvPr>
          <p:cNvSpPr txBox="1"/>
          <p:nvPr/>
        </p:nvSpPr>
        <p:spPr>
          <a:xfrm>
            <a:off x="6303300" y="3834168"/>
            <a:ext cx="237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Nominal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(Sem ordenação)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4F9610-1A9B-B81F-2F33-CEB68A1EA7EE}"/>
              </a:ext>
            </a:extLst>
          </p:cNvPr>
          <p:cNvSpPr txBox="1"/>
          <p:nvPr/>
        </p:nvSpPr>
        <p:spPr>
          <a:xfrm>
            <a:off x="6307653" y="5963246"/>
            <a:ext cx="243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Ordinal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(Com ordenação)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E0C2F3-A793-922F-FC61-7E01C99E7FC7}"/>
              </a:ext>
            </a:extLst>
          </p:cNvPr>
          <p:cNvSpPr txBox="1"/>
          <p:nvPr/>
        </p:nvSpPr>
        <p:spPr>
          <a:xfrm>
            <a:off x="7449128" y="224168"/>
            <a:ext cx="326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ovos quebrados, roupas compradas, roupas vendidas, idade, escolaridade (em </a:t>
            </a:r>
            <a:r>
              <a:rPr sz="1200" dirty="0" err="1">
                <a:solidFill>
                  <a:srgbClr val="FF0000"/>
                </a:solidFill>
                <a:latin typeface="Daytona Condensed Light (Corpo)"/>
              </a:rPr>
              <a:t>anos</a:t>
            </a:r>
            <a:r>
              <a:rPr sz="1200" dirty="0">
                <a:solidFill>
                  <a:srgbClr val="FF0000"/>
                </a:solidFill>
                <a:latin typeface="Daytona Condensed Light (Corpo)"/>
              </a:rPr>
              <a:t>)</a:t>
            </a:r>
            <a:r>
              <a:rPr lang="pt-BR" sz="1200" dirty="0">
                <a:solidFill>
                  <a:srgbClr val="FF0000"/>
                </a:solidFill>
                <a:latin typeface="Daytona Condensed Light (Corpo)"/>
              </a:rPr>
              <a:t>, número de filhos</a:t>
            </a:r>
            <a:endParaRPr sz="1200" dirty="0">
              <a:solidFill>
                <a:srgbClr val="FF0000"/>
              </a:solidFill>
              <a:latin typeface="Daytona Condensed Light (Corpo)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FE1E1F-4EE8-2A91-0AB7-A2BD5DCAB020}"/>
              </a:ext>
            </a:extLst>
          </p:cNvPr>
          <p:cNvSpPr txBox="1"/>
          <p:nvPr/>
        </p:nvSpPr>
        <p:spPr>
          <a:xfrm>
            <a:off x="7606587" y="2562167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consumo de energia elétrica, </a:t>
            </a:r>
          </a:p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rendimentos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A45350-103A-43EC-FFFE-7E762B82EDA4}"/>
              </a:ext>
            </a:extLst>
          </p:cNvPr>
          <p:cNvSpPr txBox="1"/>
          <p:nvPr/>
        </p:nvSpPr>
        <p:spPr>
          <a:xfrm>
            <a:off x="7757753" y="3866670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preferência musical, signo, comidas preferidas, sexo, orientação sexual, 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5C148F-4CEA-182C-E8A8-A18DCD9E0793}"/>
              </a:ext>
            </a:extLst>
          </p:cNvPr>
          <p:cNvSpPr txBox="1"/>
          <p:nvPr/>
        </p:nvSpPr>
        <p:spPr>
          <a:xfrm>
            <a:off x="7757754" y="6184073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premiação olímpica, nível de proficiência, escolaridade em faixas de idade, idade em faixas...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D6043C-ED7D-F4C1-0BC9-78458733FF87}"/>
              </a:ext>
            </a:extLst>
          </p:cNvPr>
          <p:cNvSpPr txBox="1"/>
          <p:nvPr/>
        </p:nvSpPr>
        <p:spPr>
          <a:xfrm>
            <a:off x="115824" y="5900082"/>
            <a:ext cx="499893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binária (dicotômica)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intervalar – diferenças iguais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booleana –tem só 2 valores (T </a:t>
            </a:r>
            <a:r>
              <a:rPr lang="pt-BR" dirty="0" err="1"/>
              <a:t>or</a:t>
            </a:r>
            <a:r>
              <a:rPr lang="pt-BR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242854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40C72B-61E7-66C3-DCC1-2897CB6FEC34}"/>
              </a:ext>
            </a:extLst>
          </p:cNvPr>
          <p:cNvSpPr txBox="1"/>
          <p:nvPr/>
        </p:nvSpPr>
        <p:spPr>
          <a:xfrm>
            <a:off x="115824" y="1342358"/>
            <a:ext cx="111514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É o mesmo que base de dados, trata-se de um conjunto de informações em que todas as colunas possuem o mesmo tamanho* e podem ser abertas/criadas/modificadas em qualquer ambiente de programação (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stata</a:t>
            </a:r>
            <a:r>
              <a:rPr lang="pt-BR" dirty="0"/>
              <a:t>, </a:t>
            </a:r>
            <a:r>
              <a:rPr lang="pt-BR" dirty="0" err="1"/>
              <a:t>sql</a:t>
            </a:r>
            <a:r>
              <a:rPr lang="pt-BR" dirty="0"/>
              <a:t>) ou software de análise de dados, como o Excel, </a:t>
            </a:r>
            <a:r>
              <a:rPr lang="pt-BR" dirty="0" err="1"/>
              <a:t>Spss</a:t>
            </a:r>
            <a:r>
              <a:rPr lang="pt-BR" dirty="0"/>
              <a:t> e afins. </a:t>
            </a:r>
          </a:p>
          <a:p>
            <a:pPr algn="just">
              <a:buSzPct val="200000"/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Cada linha do data frame representa um caso/observação e cada coluna representa uma variável/questão. O cabeçalho das bases de dados devem ser compostos pelos nomes das variáveis. </a:t>
            </a:r>
            <a:r>
              <a:rPr lang="pt-BR" dirty="0">
                <a:highlight>
                  <a:srgbClr val="FFFF00"/>
                </a:highlight>
              </a:rPr>
              <a:t>(EXEMPLO)</a:t>
            </a:r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Variável é nome atribuído as questões estudadas, é um "objeto capaz de reter e representar um valor ou expressão". No ambiente de programação do R, tudo é objeto.</a:t>
            </a:r>
          </a:p>
          <a:p>
            <a:pPr algn="just">
              <a:buSzPct val="200000"/>
            </a:pPr>
            <a:endParaRPr lang="pt-BR" dirty="0"/>
          </a:p>
          <a:p>
            <a:pPr algn="just">
              <a:buSzPct val="200000"/>
            </a:pPr>
            <a:endParaRPr lang="pt-BR" dirty="0"/>
          </a:p>
          <a:p>
            <a:pPr algn="just">
              <a:buSzPct val="200000"/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A principal característica de uma variável é sua capacidade de variar, portanto não existe variável com valor único. Se não varia, não é variável, é constante. 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8238E2-2139-841C-4598-32112DE407B7}"/>
              </a:ext>
            </a:extLst>
          </p:cNvPr>
          <p:cNvSpPr/>
          <p:nvPr/>
        </p:nvSpPr>
        <p:spPr>
          <a:xfrm>
            <a:off x="1075323" y="4324677"/>
            <a:ext cx="9431753" cy="413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É importante que seja um nome curto, um resumo e que representa a questão, como “Nome”, “Peso”, 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8CB529-370E-6E9D-D68E-358C6FDC1E37}"/>
              </a:ext>
            </a:extLst>
          </p:cNvPr>
          <p:cNvSpPr txBox="1"/>
          <p:nvPr/>
        </p:nvSpPr>
        <p:spPr>
          <a:xfrm>
            <a:off x="481584" y="973026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O que é um data frame?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3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1CE5C6-9A6E-5213-4E16-08853DE6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1498801"/>
            <a:ext cx="11019036" cy="23877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52AB5F2-B016-8AB6-09D1-92039D0DA23A}"/>
              </a:ext>
            </a:extLst>
          </p:cNvPr>
          <p:cNvSpPr/>
          <p:nvPr/>
        </p:nvSpPr>
        <p:spPr>
          <a:xfrm>
            <a:off x="586482" y="2460292"/>
            <a:ext cx="11019036" cy="3438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227CF6-15CC-E05A-16C9-70CA551BEA68}"/>
              </a:ext>
            </a:extLst>
          </p:cNvPr>
          <p:cNvSpPr/>
          <p:nvPr/>
        </p:nvSpPr>
        <p:spPr>
          <a:xfrm>
            <a:off x="2935856" y="1498801"/>
            <a:ext cx="977776" cy="23877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0591F5-31EF-EAF6-FC5B-78B6F61A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89" y="1669421"/>
            <a:ext cx="6719611" cy="31861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874A93-D450-D1CA-2349-E01C73C17014}"/>
              </a:ext>
            </a:extLst>
          </p:cNvPr>
          <p:cNvSpPr txBox="1"/>
          <p:nvPr/>
        </p:nvSpPr>
        <p:spPr>
          <a:xfrm>
            <a:off x="428798" y="1669421"/>
            <a:ext cx="3931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dirty="0"/>
              <a:t>Quando criamos um data frame suas informações aparecem no </a:t>
            </a:r>
            <a:r>
              <a:rPr lang="pt-BR" dirty="0" err="1"/>
              <a:t>Environment</a:t>
            </a:r>
            <a:r>
              <a:rPr lang="pt-BR" dirty="0"/>
              <a:t> </a:t>
            </a:r>
          </a:p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pt-BR" sz="1800" dirty="0"/>
          </a:p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dirty="0"/>
              <a:t>Apesar da base criada aparecer, isso não significa que ela está salva, por isso é importante salvá-la a cada modificação, utilizando a função </a:t>
            </a:r>
            <a:r>
              <a:rPr lang="pt-BR" dirty="0" err="1"/>
              <a:t>save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609C9BC-8218-4754-6304-1D267930FDC0}"/>
              </a:ext>
            </a:extLst>
          </p:cNvPr>
          <p:cNvCxnSpPr>
            <a:cxnSpLocks/>
          </p:cNvCxnSpPr>
          <p:nvPr/>
        </p:nvCxnSpPr>
        <p:spPr>
          <a:xfrm>
            <a:off x="2652989" y="2372360"/>
            <a:ext cx="2819400" cy="297688"/>
          </a:xfrm>
          <a:prstGeom prst="straightConnector1">
            <a:avLst/>
          </a:prstGeom>
          <a:ln w="38100">
            <a:solidFill>
              <a:srgbClr val="FBAF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Estrutura dos dados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78CCF-B1C0-BEAE-CB18-095F7254E9EA}"/>
              </a:ext>
            </a:extLst>
          </p:cNvPr>
          <p:cNvSpPr txBox="1">
            <a:spLocks/>
          </p:cNvSpPr>
          <p:nvPr/>
        </p:nvSpPr>
        <p:spPr>
          <a:xfrm>
            <a:off x="2001340" y="3779278"/>
            <a:ext cx="10424238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dirty="0" err="1"/>
              <a:t>Int</a:t>
            </a:r>
            <a:r>
              <a:rPr lang="pt-BR" sz="1600" dirty="0"/>
              <a:t> são os números inteiros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E08FB7B-9914-455B-5591-1F87BBD5FDB7}"/>
              </a:ext>
            </a:extLst>
          </p:cNvPr>
          <p:cNvSpPr/>
          <p:nvPr/>
        </p:nvSpPr>
        <p:spPr>
          <a:xfrm>
            <a:off x="1884146" y="3752747"/>
            <a:ext cx="3129914" cy="3566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EBDD59-EF79-70A7-819F-2EE7EC73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46" y="1374019"/>
            <a:ext cx="7437765" cy="22252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3AD10A-9FF8-6F69-5277-1DA48B6B5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4" t="29859" r="22070"/>
          <a:stretch/>
        </p:blipFill>
        <p:spPr>
          <a:xfrm>
            <a:off x="7581900" y="1160036"/>
            <a:ext cx="3810000" cy="7910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C307BB-2D8F-6DD6-89A5-9F397A7DD337}"/>
              </a:ext>
            </a:extLst>
          </p:cNvPr>
          <p:cNvSpPr txBox="1"/>
          <p:nvPr/>
        </p:nvSpPr>
        <p:spPr>
          <a:xfrm>
            <a:off x="658488" y="4214566"/>
            <a:ext cx="11331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O R identifica o tipo de variável e diz qual seu tipo.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É possível que o tipo não esteja adequado, nesse caso é necessário alterar o tipo usando a função “as.” com o tipo que queremos que seja inserido na variável, e depois para verificar se o tipo está correto usaremos a função “</a:t>
            </a:r>
            <a:r>
              <a:rPr lang="pt-BR" sz="1400" dirty="0" err="1"/>
              <a:t>is</a:t>
            </a:r>
            <a:r>
              <a:rPr lang="pt-BR" sz="1400" dirty="0"/>
              <a:t>.”. Falaremos mais sobre isso, em uma etapa mais avançada do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F8B5FB-E662-FC60-05D3-A7898AD9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42" y="5024734"/>
            <a:ext cx="6451556" cy="1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281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469</TotalTime>
  <Words>1013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Daytona Condensed Light (Corpo)</vt:lpstr>
      <vt:lpstr>Franklin Gothic Book</vt:lpstr>
      <vt:lpstr>Montserrat</vt:lpstr>
      <vt:lpstr>Söhne</vt:lpstr>
      <vt:lpstr>Tenorite</vt:lpstr>
      <vt:lpstr>Linha única</vt:lpstr>
      <vt:lpstr>AULA 2 Lógica de Programação: Vetores, Operações Aritméticas e Lógicas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Lógica de Programação: Vetores, Operações Aritméticas e Lógicas</dc:title>
  <dc:creator>Naiara Alcantara</dc:creator>
  <cp:lastModifiedBy>Naiara Alcantara</cp:lastModifiedBy>
  <cp:revision>1</cp:revision>
  <dcterms:created xsi:type="dcterms:W3CDTF">2023-09-02T13:01:20Z</dcterms:created>
  <dcterms:modified xsi:type="dcterms:W3CDTF">2023-09-02T20:51:09Z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