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76" r:id="rId4"/>
    <p:sldId id="259" r:id="rId5"/>
    <p:sldId id="261" r:id="rId6"/>
    <p:sldId id="263" r:id="rId7"/>
    <p:sldId id="264" r:id="rId8"/>
    <p:sldId id="267" r:id="rId9"/>
    <p:sldId id="268" r:id="rId10"/>
    <p:sldId id="279" r:id="rId11"/>
    <p:sldId id="269" r:id="rId12"/>
    <p:sldId id="272" r:id="rId13"/>
    <p:sldId id="273" r:id="rId14"/>
    <p:sldId id="274" r:id="rId15"/>
    <p:sldId id="275" r:id="rId16"/>
    <p:sldId id="270" r:id="rId17"/>
    <p:sldId id="271" r:id="rId18"/>
    <p:sldId id="277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9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15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45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4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57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5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5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1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2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23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60B7-967B-4B09-8075-3711D2521F2C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8124C7-2FD1-46B9-AD2B-0403D9558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7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q982311099.3vzhuji.n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q982311099.3vzhuji.net" TargetMode="External"/><Relationship Id="rId2" Type="http://schemas.openxmlformats.org/officeDocument/2006/relationships/hyperlink" Target="http://share.weiyun.com/ea5fc8c982991030f7afa818f21ab72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上研相关事宜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网站：</a:t>
            </a:r>
            <a:r>
              <a:rPr lang="en-US" altLang="zh-CN" dirty="0" smtClean="0">
                <a:hlinkClick r:id="rId2" action="ppaction://hlinkfile"/>
              </a:rPr>
              <a:t>q982311099.3vzhuji.net</a:t>
            </a:r>
            <a:endParaRPr lang="en-US" altLang="zh-CN" dirty="0" smtClean="0"/>
          </a:p>
          <a:p>
            <a:r>
              <a:rPr lang="zh-CN" altLang="en-US" dirty="0" smtClean="0"/>
              <a:t>输入学号密码查询自己的成绩和名次</a:t>
            </a:r>
            <a:endParaRPr lang="en-US" altLang="zh-CN" dirty="0" smtClean="0"/>
          </a:p>
          <a:p>
            <a:r>
              <a:rPr lang="zh-CN" altLang="en-US" dirty="0" smtClean="0"/>
              <a:t>密码是身份证前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先看一下自己能不能保，再去考虑考的事情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96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4768" y="1717963"/>
            <a:ext cx="8915400" cy="428382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现在就可以开始准备，所有科目都已学完。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计算机专业考研初试：</a:t>
            </a:r>
            <a:endParaRPr lang="en-US" altLang="zh-CN" sz="2400" dirty="0" smtClean="0"/>
          </a:p>
          <a:p>
            <a:r>
              <a:rPr lang="zh-CN" altLang="en-US" sz="2400" dirty="0" smtClean="0"/>
              <a:t>政治：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英语一：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数学一：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专业课：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共</a:t>
            </a:r>
            <a:r>
              <a:rPr lang="en-US" altLang="zh-CN" sz="2400" dirty="0" smtClean="0"/>
              <a:t>500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每门考试时间为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个小时</a:t>
            </a:r>
            <a:endParaRPr lang="en-US" altLang="zh-CN" sz="2400" dirty="0" smtClean="0"/>
          </a:p>
          <a:p>
            <a:r>
              <a:rPr lang="zh-CN" altLang="en-US" sz="2400" dirty="0" smtClean="0"/>
              <a:t>时间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月底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382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4768" y="1717963"/>
            <a:ext cx="8915400" cy="440020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考试科目：政治（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r>
              <a:rPr lang="zh-CN" altLang="en-US" sz="2400" dirty="0" smtClean="0"/>
              <a:t>包括：思想道德修养与法律基础（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分）、马克思主义基本原理（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分）、中国近代史纲要（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分）、毛泽东思想与中国特色社会主义理论体系概论（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分）、形势与政策与世界经济与政治（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r>
              <a:rPr lang="zh-CN" altLang="en-US" sz="2400" dirty="0" smtClean="0"/>
              <a:t>题型：</a:t>
            </a:r>
            <a:endParaRPr lang="en-US" altLang="zh-CN" sz="2400" dirty="0" smtClean="0"/>
          </a:p>
          <a:p>
            <a:r>
              <a:rPr lang="zh-CN" altLang="en-US" sz="2400" dirty="0" smtClean="0"/>
              <a:t>单选：</a:t>
            </a:r>
            <a:r>
              <a:rPr lang="en-US" altLang="zh-CN" sz="2400" dirty="0" smtClean="0"/>
              <a:t>16*1 = 16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多选：</a:t>
            </a:r>
            <a:r>
              <a:rPr lang="en-US" altLang="zh-CN" sz="2400" dirty="0" smtClean="0"/>
              <a:t>17*2 = 34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大题：</a:t>
            </a:r>
            <a:r>
              <a:rPr lang="en-US" altLang="zh-CN" sz="2400" dirty="0" smtClean="0"/>
              <a:t>5*10 = 50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5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1517" y="1568333"/>
            <a:ext cx="8915400" cy="4724402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/>
              <a:t>考试科目：英语一（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r>
              <a:rPr lang="zh-CN" altLang="en-US" sz="2400" dirty="0" smtClean="0"/>
              <a:t>难度：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级以上 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级以下</a:t>
            </a:r>
            <a:endParaRPr lang="en-US" altLang="zh-CN" sz="2400" dirty="0" smtClean="0"/>
          </a:p>
          <a:p>
            <a:r>
              <a:rPr lang="zh-CN" altLang="en-US" sz="2400" dirty="0" smtClean="0"/>
              <a:t>平均分在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分左右，考研考到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分相当于六级成绩在</a:t>
            </a:r>
            <a:r>
              <a:rPr lang="en-US" altLang="zh-CN" sz="2400" dirty="0" smtClean="0"/>
              <a:t>500</a:t>
            </a:r>
            <a:r>
              <a:rPr lang="zh-CN" altLang="en-US" sz="2400" dirty="0" smtClean="0"/>
              <a:t>分以上</a:t>
            </a:r>
            <a:endParaRPr lang="en-US" altLang="zh-CN" sz="2400" dirty="0" smtClean="0"/>
          </a:p>
          <a:p>
            <a:r>
              <a:rPr lang="zh-CN" altLang="en-US" sz="2400" dirty="0" smtClean="0"/>
              <a:t>题型：</a:t>
            </a:r>
            <a:endParaRPr lang="en-US" altLang="zh-CN" sz="2400" dirty="0" smtClean="0"/>
          </a:p>
          <a:p>
            <a:r>
              <a:rPr lang="zh-CN" altLang="en-US" sz="2400" dirty="0" smtClean="0"/>
              <a:t>词汇量</a:t>
            </a:r>
            <a:r>
              <a:rPr lang="en-US" altLang="zh-CN" sz="2400" dirty="0" smtClean="0"/>
              <a:t>5500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r>
              <a:rPr lang="zh-CN" altLang="en-US" sz="2400" dirty="0" smtClean="0"/>
              <a:t>完形填空：</a:t>
            </a:r>
            <a:r>
              <a:rPr lang="en-US" altLang="zh-CN" sz="2400" dirty="0" smtClean="0"/>
              <a:t>20*0.5 = 10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阅读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20*2 = 40</a:t>
            </a:r>
            <a:r>
              <a:rPr lang="zh-CN" altLang="en-US" sz="2400" dirty="0" smtClean="0"/>
              <a:t>分  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篇文章  每篇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个单选</a:t>
            </a:r>
            <a:endParaRPr lang="en-US" altLang="zh-CN" sz="2400" dirty="0" smtClean="0"/>
          </a:p>
          <a:p>
            <a:r>
              <a:rPr lang="zh-CN" altLang="en-US" sz="2400" dirty="0" smtClean="0"/>
              <a:t>阅读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5*2 = 10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翻译：翻译一篇文章中的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个句子，</a:t>
            </a:r>
            <a:r>
              <a:rPr lang="en-US" altLang="zh-CN" sz="2400" dirty="0" smtClean="0"/>
              <a:t>5*2 = 10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写作：大作文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分，小作文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8347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1517" y="1568333"/>
            <a:ext cx="8915400" cy="472440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考试科目：数学一（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r>
              <a:rPr lang="zh-CN" altLang="en-US" sz="2400" dirty="0" smtClean="0"/>
              <a:t>包括：高等数学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82</a:t>
            </a:r>
            <a:r>
              <a:rPr lang="zh-CN" altLang="en-US" sz="2400" dirty="0" smtClean="0"/>
              <a:t>分）、线性代数（</a:t>
            </a:r>
            <a:r>
              <a:rPr lang="en-US" altLang="zh-CN" sz="2400" dirty="0" smtClean="0"/>
              <a:t>34</a:t>
            </a:r>
            <a:r>
              <a:rPr lang="zh-CN" altLang="en-US" sz="2400" dirty="0" smtClean="0"/>
              <a:t>分）、概率论与数理统计（</a:t>
            </a:r>
            <a:r>
              <a:rPr lang="en-US" altLang="zh-CN" sz="2400" dirty="0" smtClean="0"/>
              <a:t>34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题型：</a:t>
            </a:r>
            <a:endParaRPr lang="en-US" altLang="zh-CN" sz="2400" dirty="0" smtClean="0"/>
          </a:p>
          <a:p>
            <a:r>
              <a:rPr lang="zh-CN" altLang="en-US" sz="2400" dirty="0" smtClean="0"/>
              <a:t>选择：</a:t>
            </a:r>
            <a:r>
              <a:rPr lang="en-US" altLang="zh-CN" sz="2400" dirty="0" smtClean="0"/>
              <a:t>8*4 = 32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填空：</a:t>
            </a:r>
            <a:r>
              <a:rPr lang="en-US" altLang="zh-CN" sz="2400" dirty="0" smtClean="0"/>
              <a:t>6*4 = 24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大题：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道，每道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分左右，共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难度：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67565" y="350845"/>
            <a:ext cx="501015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1517" y="1568333"/>
            <a:ext cx="8915400" cy="472440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考试科目：专业课（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分）</a:t>
            </a:r>
            <a:endParaRPr lang="en-US" altLang="zh-CN" sz="2400" dirty="0" smtClean="0"/>
          </a:p>
          <a:p>
            <a:r>
              <a:rPr lang="zh-CN" altLang="en-US" sz="2400" dirty="0" smtClean="0"/>
              <a:t>包括：计算机组成与体系结构（</a:t>
            </a:r>
            <a:r>
              <a:rPr lang="en-US" altLang="zh-CN" sz="2400" dirty="0" smtClean="0"/>
              <a:t>25%</a:t>
            </a:r>
            <a:r>
              <a:rPr lang="zh-CN" altLang="en-US" sz="2400" dirty="0" smtClean="0"/>
              <a:t>）、数据结构（</a:t>
            </a:r>
            <a:r>
              <a:rPr lang="en-US" altLang="zh-CN" sz="2400" dirty="0" smtClean="0"/>
              <a:t>25%</a:t>
            </a:r>
            <a:r>
              <a:rPr lang="zh-CN" altLang="en-US" sz="2400" dirty="0" smtClean="0"/>
              <a:t>）、操作系统（</a:t>
            </a:r>
            <a:r>
              <a:rPr lang="en-US" altLang="zh-CN" sz="2400" dirty="0" smtClean="0"/>
              <a:t>25%</a:t>
            </a:r>
            <a:r>
              <a:rPr lang="zh-CN" altLang="en-US" sz="2400" dirty="0" smtClean="0"/>
              <a:t>）、计算机通信与网络（</a:t>
            </a:r>
            <a:r>
              <a:rPr lang="en-US" altLang="zh-CN" sz="2400" dirty="0" smtClean="0"/>
              <a:t>25%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题型：</a:t>
            </a:r>
            <a:endParaRPr lang="en-US" altLang="zh-CN" sz="2400" dirty="0" smtClean="0"/>
          </a:p>
          <a:p>
            <a:r>
              <a:rPr lang="zh-CN" altLang="en-US" sz="2400" dirty="0" smtClean="0"/>
              <a:t>选择：</a:t>
            </a:r>
            <a:r>
              <a:rPr lang="en-US" altLang="zh-CN" sz="2400" dirty="0" smtClean="0"/>
              <a:t>40*2 = 80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大题：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道大题，每道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分左右，共</a:t>
            </a:r>
            <a:r>
              <a:rPr lang="en-US" altLang="zh-CN" sz="2400" dirty="0" smtClean="0"/>
              <a:t>70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sz="2400" dirty="0" smtClean="0"/>
              <a:t>难度：相对其他三科较低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75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4768" y="1717963"/>
            <a:ext cx="8915400" cy="440020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初试分数线：</a:t>
            </a:r>
            <a:endParaRPr lang="en-US" altLang="zh-CN" sz="2400" dirty="0" smtClean="0"/>
          </a:p>
          <a:p>
            <a:r>
              <a:rPr lang="zh-CN" altLang="en-US" sz="2400" dirty="0" smtClean="0"/>
              <a:t>国家线：总分</a:t>
            </a:r>
            <a:r>
              <a:rPr lang="en-US" altLang="zh-CN" sz="2400" dirty="0" smtClean="0"/>
              <a:t>300</a:t>
            </a:r>
            <a:r>
              <a:rPr lang="zh-CN" altLang="en-US" sz="2400" dirty="0" smtClean="0"/>
              <a:t>左右，单科成绩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分科目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以上，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分科目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以上</a:t>
            </a:r>
            <a:endParaRPr lang="en-US" altLang="zh-CN" sz="2400" dirty="0" smtClean="0"/>
          </a:p>
          <a:p>
            <a:r>
              <a:rPr lang="zh-CN" altLang="en-US" sz="2400" dirty="0" smtClean="0"/>
              <a:t>不同学校不同划线（以国家线为</a:t>
            </a:r>
            <a:r>
              <a:rPr lang="en-US" altLang="zh-CN" sz="2400" dirty="0" smtClean="0"/>
              <a:t>300</a:t>
            </a:r>
            <a:r>
              <a:rPr lang="zh-CN" altLang="en-US" sz="2400" dirty="0" smtClean="0"/>
              <a:t>分为例）</a:t>
            </a:r>
            <a:endParaRPr lang="en-US" altLang="zh-CN" sz="2400" dirty="0"/>
          </a:p>
          <a:p>
            <a:r>
              <a:rPr lang="en-US" altLang="zh-CN" sz="2400" dirty="0" smtClean="0"/>
              <a:t>                                    </a:t>
            </a:r>
            <a:r>
              <a:rPr lang="zh-CN" altLang="en-US" sz="2400" dirty="0" smtClean="0"/>
              <a:t>总分      政治      英语     数学     专业</a:t>
            </a:r>
            <a:endParaRPr lang="en-US" altLang="zh-CN" sz="1800" dirty="0" smtClean="0"/>
          </a:p>
          <a:p>
            <a:r>
              <a:rPr lang="zh-CN" altLang="en-US" sz="2400" dirty="0" smtClean="0"/>
              <a:t>清华、北大、中科院：</a:t>
            </a:r>
            <a:r>
              <a:rPr lang="en-US" altLang="zh-CN" sz="2400" dirty="0" smtClean="0"/>
              <a:t>330+</a:t>
            </a:r>
            <a:r>
              <a:rPr lang="zh-CN" altLang="en-US" sz="2400" dirty="0" smtClean="0"/>
              <a:t>，    </a:t>
            </a:r>
            <a:r>
              <a:rPr lang="en-US" altLang="zh-CN" sz="2400" dirty="0" smtClean="0"/>
              <a:t>55+      55+      80+       80+</a:t>
            </a:r>
          </a:p>
          <a:p>
            <a:r>
              <a:rPr lang="zh-CN" altLang="en-US" sz="2400" dirty="0" smtClean="0"/>
              <a:t>华科、上交、浙大：    </a:t>
            </a:r>
            <a:r>
              <a:rPr lang="en-US" altLang="zh-CN" sz="2400" dirty="0" smtClean="0"/>
              <a:t>320+</a:t>
            </a:r>
            <a:r>
              <a:rPr lang="zh-CN" altLang="en-US" sz="2400" dirty="0" smtClean="0"/>
              <a:t>，    </a:t>
            </a:r>
            <a:r>
              <a:rPr lang="en-US" altLang="zh-CN" sz="2400" dirty="0" smtClean="0"/>
              <a:t>55+       50+     75+       80+</a:t>
            </a:r>
          </a:p>
          <a:p>
            <a:r>
              <a:rPr lang="zh-CN" altLang="en-US" sz="2400" dirty="0" smtClean="0"/>
              <a:t>西电                             </a:t>
            </a:r>
            <a:r>
              <a:rPr lang="en-US" altLang="zh-CN" sz="2400" dirty="0" smtClean="0"/>
              <a:t>315+       ……………………………….</a:t>
            </a:r>
          </a:p>
          <a:p>
            <a:r>
              <a:rPr lang="zh-CN" altLang="en-US" sz="2400" dirty="0" smtClean="0"/>
              <a:t>一分压死几万人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752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4768" y="1687484"/>
            <a:ext cx="8915400" cy="500841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进入复试：</a:t>
            </a:r>
            <a:endParaRPr lang="en-US" altLang="zh-CN" sz="2400" dirty="0" smtClean="0"/>
          </a:p>
          <a:p>
            <a:r>
              <a:rPr lang="en-US" altLang="zh-CN" sz="2400" dirty="0" smtClean="0"/>
              <a:t>1.2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左右的比例差额，复试成绩和初试成绩分别占一般左右的分数，进行录取。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F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F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0077" y="1596044"/>
            <a:ext cx="8915400" cy="5008419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复习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政治推荐考前</a:t>
            </a:r>
            <a:r>
              <a:rPr lang="en-US" altLang="zh-CN" sz="2400" dirty="0"/>
              <a:t>3</a:t>
            </a:r>
            <a:r>
              <a:rPr lang="zh-CN" altLang="en-US" sz="2400" dirty="0"/>
              <a:t>个月复习，因为要考时事政治，需要背诵，越早背越早忘，教辅：红宝书，百度即知道怎么回事</a:t>
            </a:r>
            <a:endParaRPr lang="en-US" altLang="zh-CN" sz="2400" dirty="0"/>
          </a:p>
          <a:p>
            <a:r>
              <a:rPr lang="zh-CN" altLang="en-US" sz="2400" dirty="0"/>
              <a:t>英语做真题，记词汇，现在开始，循序渐进，新东方网络教程</a:t>
            </a:r>
            <a:endParaRPr lang="en-US" altLang="zh-CN" sz="2400" dirty="0"/>
          </a:p>
          <a:p>
            <a:r>
              <a:rPr lang="zh-CN" altLang="en-US" sz="2400" dirty="0"/>
              <a:t>数学：现在开始刷题，</a:t>
            </a:r>
            <a:r>
              <a:rPr lang="en-US" altLang="zh-CN" sz="2400" dirty="0"/>
              <a:t>《</a:t>
            </a:r>
            <a:r>
              <a:rPr lang="zh-CN" altLang="en-US" sz="2400" dirty="0"/>
              <a:t>李永乐王世安考研数学复习全书</a:t>
            </a:r>
            <a:r>
              <a:rPr lang="en-US" altLang="zh-CN" sz="2400" dirty="0"/>
              <a:t>》</a:t>
            </a:r>
          </a:p>
          <a:p>
            <a:pPr lvl="0"/>
            <a:r>
              <a:rPr lang="zh-CN" altLang="en-US" sz="2400" dirty="0"/>
              <a:t>专业课</a:t>
            </a:r>
            <a:r>
              <a:rPr lang="zh-CN" altLang="en-US" sz="2400" dirty="0" smtClean="0"/>
              <a:t>：现在开始复习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数据结构</a:t>
            </a:r>
            <a:r>
              <a:rPr lang="zh-CN" altLang="en-US" sz="2200" dirty="0"/>
              <a:t>用咱们用的即</a:t>
            </a:r>
            <a:r>
              <a:rPr lang="zh-CN" altLang="en-US" sz="2200" dirty="0" smtClean="0"/>
              <a:t>可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操作系统</a:t>
            </a:r>
            <a:r>
              <a:rPr lang="zh-CN" altLang="en-US" sz="2200" dirty="0"/>
              <a:t>用西电汤小丹，汤子瀛写的</a:t>
            </a:r>
            <a:r>
              <a:rPr lang="en-US" altLang="zh-CN" sz="2200" dirty="0"/>
              <a:t>《</a:t>
            </a:r>
            <a:r>
              <a:rPr lang="zh-CN" altLang="en-US" sz="2200" dirty="0"/>
              <a:t>计算机操作系统</a:t>
            </a:r>
            <a:r>
              <a:rPr lang="en-US" altLang="zh-CN" sz="2200" dirty="0" smtClean="0"/>
              <a:t>》</a:t>
            </a:r>
          </a:p>
          <a:p>
            <a:pPr lvl="1"/>
            <a:r>
              <a:rPr lang="zh-CN" altLang="en-US" sz="2200" dirty="0" smtClean="0"/>
              <a:t>计</a:t>
            </a:r>
            <a:r>
              <a:rPr lang="zh-CN" altLang="en-US" sz="2200" dirty="0"/>
              <a:t>组用</a:t>
            </a:r>
            <a:r>
              <a:rPr lang="en-US" altLang="zh-CN" sz="2200" dirty="0"/>
              <a:t>《</a:t>
            </a:r>
            <a:r>
              <a:rPr lang="zh-CN" altLang="en-US" sz="2200" dirty="0"/>
              <a:t>计算机组成原理</a:t>
            </a:r>
            <a:r>
              <a:rPr lang="en-US" altLang="zh-CN" sz="2200" dirty="0"/>
              <a:t>》</a:t>
            </a:r>
            <a:r>
              <a:rPr lang="zh-CN" altLang="en-US" sz="2200" dirty="0"/>
              <a:t>唐朔飞 高等教育出版社 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网络</a:t>
            </a:r>
            <a:r>
              <a:rPr lang="zh-CN" altLang="en-US" sz="2200" dirty="0"/>
              <a:t>用</a:t>
            </a:r>
            <a:r>
              <a:rPr lang="zh-CN" altLang="zh-CN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《计算机网络(第五版)》谢希仁 电子工业出版社 </a:t>
            </a:r>
            <a:endParaRPr lang="en-US" altLang="zh-CN" sz="22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辅导书：王道考研系列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F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F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114" y="-58869"/>
            <a:ext cx="2044585" cy="230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27" y="-66260"/>
            <a:ext cx="2324100" cy="2352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977" y="-112738"/>
            <a:ext cx="2209800" cy="2428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12" y="-112738"/>
            <a:ext cx="51435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03" y="624110"/>
            <a:ext cx="3619500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19304"/>
            <a:ext cx="4985605" cy="6438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841" y="322026"/>
            <a:ext cx="4317745" cy="6461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74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0077" y="1596044"/>
            <a:ext cx="8915400" cy="500841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有条件的同学可以参加补习班，新东方网校也可以，网上有往年的新东方网校或文都考研的视频，除了政治要每年更新之外，其他的课程都可以通过看往年的视频，不必花钱买最新的。</a:t>
            </a:r>
            <a:endParaRPr lang="en-US" altLang="zh-CN" sz="2400" dirty="0" smtClean="0"/>
          </a:p>
          <a:p>
            <a:r>
              <a:rPr lang="zh-CN" altLang="en-US" sz="2400" dirty="0" smtClean="0"/>
              <a:t>考研难度相对比较大，建议大家先登陆网站查询一下自己的成绩，看能不能保研或者走优研计划，最后再选择考研。</a:t>
            </a:r>
            <a:endParaRPr lang="en-US" altLang="zh-CN" sz="2400" dirty="0" smtClean="0"/>
          </a:p>
          <a:p>
            <a:r>
              <a:rPr lang="zh-CN" altLang="en-US" sz="2400" dirty="0" smtClean="0"/>
              <a:t>三思第五期上面有西电导师和上研相关信息，可以查看。</a:t>
            </a:r>
            <a:endParaRPr lang="en-US" altLang="zh-CN" sz="2400" dirty="0" smtClean="0"/>
          </a:p>
          <a:p>
            <a:r>
              <a:rPr lang="zh-CN" altLang="en-US" sz="2400" dirty="0" smtClean="0"/>
              <a:t>三思第五期：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hlinkClick r:id="rId2"/>
              </a:rPr>
              <a:t>http://share.weiyun.com/ea5fc8c982991030f7afa818f21ab727</a:t>
            </a:r>
            <a:endParaRPr lang="en-US" altLang="zh-CN" sz="2400" dirty="0"/>
          </a:p>
          <a:p>
            <a:r>
              <a:rPr lang="zh-CN" altLang="en-US" sz="2400" dirty="0" smtClean="0"/>
              <a:t>成绩查询网站：</a:t>
            </a:r>
            <a:r>
              <a:rPr lang="en-US" altLang="zh-CN" sz="2400" dirty="0" smtClean="0">
                <a:hlinkClick r:id="rId3" action="ppaction://hlinkfile"/>
              </a:rPr>
              <a:t>q982311099.3vzhuji.net</a:t>
            </a:r>
            <a:endParaRPr lang="en-US" altLang="zh-CN" sz="2400" dirty="0" smtClean="0"/>
          </a:p>
          <a:p>
            <a:r>
              <a:rPr lang="zh-CN" altLang="en-US" sz="2400" dirty="0" smtClean="0"/>
              <a:t>密码为身份证号前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位。</a:t>
            </a:r>
            <a:endParaRPr lang="en-US" altLang="zh-CN" sz="24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F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3FF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6446" y="1537854"/>
            <a:ext cx="8915400" cy="5162203"/>
          </a:xfrm>
        </p:spPr>
        <p:txBody>
          <a:bodyPr>
            <a:normAutofit/>
          </a:bodyPr>
          <a:lstStyle/>
          <a:p>
            <a:r>
              <a:rPr lang="en-US" altLang="zh-CN" sz="5400" baseline="18000" dirty="0" smtClean="0"/>
              <a:t>C</a:t>
            </a:r>
            <a:r>
              <a:rPr lang="zh-CN" altLang="en-US" sz="5400" baseline="18000" dirty="0" smtClean="0"/>
              <a:t>楼、图书馆</a:t>
            </a:r>
            <a:r>
              <a:rPr lang="en-US" altLang="zh-CN" sz="5400" baseline="18000" dirty="0" smtClean="0"/>
              <a:t>A</a:t>
            </a:r>
            <a:r>
              <a:rPr lang="zh-CN" altLang="en-US" sz="5400" baseline="18000" dirty="0" smtClean="0"/>
              <a:t>区去占座位</a:t>
            </a:r>
            <a:endParaRPr lang="en-US" altLang="zh-CN" sz="5400" baseline="18000" dirty="0" smtClean="0"/>
          </a:p>
          <a:p>
            <a:r>
              <a:rPr lang="zh-CN" altLang="en-US" sz="5400" baseline="18000" dirty="0" smtClean="0"/>
              <a:t>上研方式</a:t>
            </a:r>
            <a:endParaRPr lang="en-US" altLang="zh-CN" sz="5400" baseline="18000" dirty="0" smtClean="0"/>
          </a:p>
          <a:p>
            <a:pPr lvl="1"/>
            <a:r>
              <a:rPr lang="zh-CN" altLang="en-US" sz="3200" dirty="0" smtClean="0"/>
              <a:t>保研</a:t>
            </a:r>
            <a:endParaRPr lang="en-US" altLang="zh-CN" sz="3200" dirty="0" smtClean="0"/>
          </a:p>
          <a:p>
            <a:pPr lvl="2"/>
            <a:r>
              <a:rPr lang="zh-CN" altLang="en-US" sz="2000" dirty="0"/>
              <a:t>直</a:t>
            </a:r>
            <a:r>
              <a:rPr lang="zh-CN" altLang="en-US" sz="2000" dirty="0" smtClean="0"/>
              <a:t>保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免试保</a:t>
            </a:r>
            <a:endParaRPr lang="en-US" altLang="zh-CN" sz="2000" dirty="0" smtClean="0"/>
          </a:p>
          <a:p>
            <a:pPr lvl="1"/>
            <a:r>
              <a:rPr lang="zh-CN" altLang="en-US" sz="3200" dirty="0"/>
              <a:t>考</a:t>
            </a:r>
            <a:r>
              <a:rPr lang="zh-CN" altLang="en-US" sz="3200" dirty="0" smtClean="0"/>
              <a:t>研</a:t>
            </a:r>
            <a:endParaRPr lang="en-US" altLang="zh-CN" sz="3200" dirty="0" smtClean="0"/>
          </a:p>
          <a:p>
            <a:pPr lvl="2"/>
            <a:r>
              <a:rPr lang="zh-CN" altLang="en-US" sz="2000" dirty="0"/>
              <a:t>优研</a:t>
            </a:r>
            <a:r>
              <a:rPr lang="zh-CN" altLang="en-US" sz="2000" dirty="0" smtClean="0"/>
              <a:t>计划考研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裸</a:t>
            </a:r>
            <a:r>
              <a:rPr lang="zh-CN" altLang="en-US" sz="2000" dirty="0" smtClean="0"/>
              <a:t>考</a:t>
            </a:r>
            <a:endParaRPr lang="en-US" altLang="zh-CN" sz="2000" dirty="0" smtClean="0"/>
          </a:p>
          <a:p>
            <a:r>
              <a:rPr lang="zh-CN" altLang="en-US" sz="2400" dirty="0" smtClean="0"/>
              <a:t>不是每个学校都有这四种方式，但都可以保和考</a:t>
            </a:r>
            <a:endParaRPr lang="en-US" altLang="zh-CN" sz="2400" dirty="0" smtClean="0"/>
          </a:p>
        </p:txBody>
      </p:sp>
      <p:sp>
        <p:nvSpPr>
          <p:cNvPr id="5" name="右中括号 4"/>
          <p:cNvSpPr/>
          <p:nvPr/>
        </p:nvSpPr>
        <p:spPr>
          <a:xfrm>
            <a:off x="4964920" y="2967335"/>
            <a:ext cx="300447" cy="208799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1520" y="3749720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夏令营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44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上研相关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6446" y="1537854"/>
            <a:ext cx="8915400" cy="516220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不论哪种方式，都要提前联系导师，选定考试方向。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458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4892" y="1904999"/>
            <a:ext cx="8915400" cy="422979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必要条件（</a:t>
            </a:r>
            <a:r>
              <a:rPr lang="zh-CN" altLang="en-US" sz="2800" b="1" dirty="0" smtClean="0"/>
              <a:t>只是获得西电的保研资格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CET6</a:t>
            </a:r>
            <a:r>
              <a:rPr lang="zh-CN" altLang="en-US" sz="2800" dirty="0" smtClean="0"/>
              <a:t>通过 </a:t>
            </a:r>
            <a:r>
              <a:rPr lang="en-US" altLang="zh-CN" sz="2800" dirty="0" smtClean="0"/>
              <a:t>&gt;=425</a:t>
            </a:r>
            <a:r>
              <a:rPr lang="zh-CN" altLang="en-US" sz="2800" dirty="0" smtClean="0"/>
              <a:t>，或四级</a:t>
            </a:r>
            <a:r>
              <a:rPr lang="en-US" altLang="zh-CN" sz="2800" dirty="0" smtClean="0"/>
              <a:t>&gt;=550</a:t>
            </a:r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）三年来的加权平均分（纯文化科目，即不包括实验和实习）在</a:t>
            </a:r>
            <a:r>
              <a:rPr lang="en-US" altLang="zh-CN" sz="2800" dirty="0" smtClean="0"/>
              <a:t>80</a:t>
            </a:r>
            <a:r>
              <a:rPr lang="zh-CN" altLang="en-US" sz="2800" dirty="0" smtClean="0"/>
              <a:t>分</a:t>
            </a:r>
            <a:r>
              <a:rPr lang="zh-CN" altLang="en-US" sz="2800" dirty="0" smtClean="0"/>
              <a:t>以上或成绩在专业方向排名前</a:t>
            </a:r>
            <a:r>
              <a:rPr lang="en-US" altLang="zh-CN" sz="2800" dirty="0" smtClean="0"/>
              <a:t>20%</a:t>
            </a:r>
            <a:endParaRPr lang="en-US" altLang="zh-CN" sz="2800" dirty="0"/>
          </a:p>
          <a:p>
            <a:r>
              <a:rPr lang="zh-CN" altLang="en-US" sz="2400" dirty="0" smtClean="0"/>
              <a:t>均分</a:t>
            </a:r>
            <a:r>
              <a:rPr lang="en-US" altLang="zh-CN" sz="2400" dirty="0" smtClean="0"/>
              <a:t>&gt;=85</a:t>
            </a:r>
            <a:r>
              <a:rPr lang="zh-CN" altLang="en-US" sz="2400" dirty="0" smtClean="0"/>
              <a:t>，基本可以获得保研资格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三年来的加权平均</a:t>
            </a:r>
            <a:r>
              <a:rPr lang="zh-CN" altLang="en-US" sz="2400" dirty="0" smtClean="0"/>
              <a:t>分在所在方向的前</a:t>
            </a:r>
            <a:r>
              <a:rPr lang="en-US" altLang="zh-CN" sz="2400" dirty="0" smtClean="0"/>
              <a:t>10%~15%</a:t>
            </a:r>
          </a:p>
          <a:p>
            <a:r>
              <a:rPr lang="zh-CN" altLang="en-US" sz="2400" smtClean="0"/>
              <a:t>获得</a:t>
            </a:r>
            <a:r>
              <a:rPr lang="zh-CN" altLang="en-US" sz="2400" dirty="0" smtClean="0"/>
              <a:t>了西电的保研资格，同时对方学校对你的考核通过，则保研成功</a:t>
            </a:r>
            <a:endParaRPr lang="en-US" altLang="zh-CN" sz="24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39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上研夏令营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400" dirty="0" smtClean="0"/>
              <a:t>不是所有学校都有</a:t>
            </a:r>
            <a:endParaRPr lang="en-US" altLang="zh-CN" sz="2400" dirty="0" smtClean="0"/>
          </a:p>
          <a:p>
            <a:r>
              <a:rPr lang="zh-CN" altLang="en-US" sz="2400" dirty="0" smtClean="0"/>
              <a:t>类似于高考的自主招生</a:t>
            </a:r>
            <a:endParaRPr lang="en-US" altLang="zh-CN" sz="2400" dirty="0" smtClean="0"/>
          </a:p>
          <a:p>
            <a:r>
              <a:rPr lang="zh-CN" altLang="en-US" sz="2400" dirty="0" smtClean="0"/>
              <a:t>流程：今年</a:t>
            </a:r>
            <a:r>
              <a:rPr lang="en-US" altLang="zh-CN" sz="2400" dirty="0" smtClean="0"/>
              <a:t>5~7</a:t>
            </a:r>
            <a:r>
              <a:rPr lang="zh-CN" altLang="en-US" sz="2400" dirty="0" smtClean="0"/>
              <a:t>月份报名，投递材料，通过审核，参加夏令营</a:t>
            </a:r>
            <a:endParaRPr lang="en-US" altLang="zh-CN" sz="2400" dirty="0" smtClean="0"/>
          </a:p>
          <a:p>
            <a:r>
              <a:rPr lang="zh-CN" altLang="en-US" sz="2400" dirty="0" smtClean="0"/>
              <a:t>夏令营一般是到目标院校住</a:t>
            </a:r>
            <a:r>
              <a:rPr lang="en-US" altLang="zh-CN" sz="2400" dirty="0" smtClean="0"/>
              <a:t>2~3</a:t>
            </a:r>
            <a:r>
              <a:rPr lang="zh-CN" altLang="en-US" sz="2400" dirty="0" smtClean="0"/>
              <a:t>天，参观他的学校，最后一天面试或考试</a:t>
            </a:r>
            <a:endParaRPr lang="en-US" altLang="zh-CN" sz="2400" dirty="0" smtClean="0"/>
          </a:p>
          <a:p>
            <a:r>
              <a:rPr lang="zh-CN" altLang="en-US" sz="2400" dirty="0" smtClean="0"/>
              <a:t>根据考生个人情况，对考生进行不同的优惠政策：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、直接保送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、免初试，直接进入复试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、需要初试，降分录取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、什么都不给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35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上研意向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89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比西电计算机厉害的学校：</a:t>
            </a:r>
            <a:endParaRPr lang="en-US" altLang="zh-CN" dirty="0" smtClean="0"/>
          </a:p>
          <a:p>
            <a:r>
              <a:rPr lang="zh-CN" altLang="en-US" dirty="0" smtClean="0"/>
              <a:t>中科院研究所</a:t>
            </a:r>
            <a:endParaRPr lang="en-US" altLang="zh-CN" dirty="0" smtClean="0"/>
          </a:p>
          <a:p>
            <a:r>
              <a:rPr lang="zh-CN" altLang="en-US" dirty="0" smtClean="0"/>
              <a:t>清华大学</a:t>
            </a:r>
            <a:endParaRPr lang="en-US" altLang="zh-CN" dirty="0" smtClean="0"/>
          </a:p>
          <a:p>
            <a:r>
              <a:rPr lang="zh-CN" altLang="en-US" dirty="0" smtClean="0"/>
              <a:t>上海交通大学</a:t>
            </a:r>
            <a:endParaRPr lang="en-US" altLang="zh-CN" dirty="0" smtClean="0"/>
          </a:p>
          <a:p>
            <a:r>
              <a:rPr lang="zh-CN" altLang="en-US" dirty="0" smtClean="0"/>
              <a:t>北京大学</a:t>
            </a:r>
            <a:endParaRPr lang="en-US" altLang="zh-CN" dirty="0" smtClean="0"/>
          </a:p>
          <a:p>
            <a:r>
              <a:rPr lang="zh-CN" altLang="en-US" dirty="0" smtClean="0"/>
              <a:t>浙江大学</a:t>
            </a:r>
            <a:endParaRPr lang="en-US" altLang="zh-CN" dirty="0" smtClean="0"/>
          </a:p>
          <a:p>
            <a:r>
              <a:rPr lang="zh-CN" altLang="en-US" dirty="0" smtClean="0"/>
              <a:t>北京航空航天大学</a:t>
            </a:r>
            <a:endParaRPr lang="en-US" altLang="zh-CN" dirty="0" smtClean="0"/>
          </a:p>
          <a:p>
            <a:r>
              <a:rPr lang="zh-CN" altLang="en-US" dirty="0" smtClean="0"/>
              <a:t>哈尔滨工业大学</a:t>
            </a:r>
            <a:endParaRPr lang="en-US" altLang="zh-CN" dirty="0" smtClean="0"/>
          </a:p>
          <a:p>
            <a:r>
              <a:rPr lang="zh-CN" altLang="en-US" dirty="0"/>
              <a:t>华中科技</a:t>
            </a:r>
            <a:r>
              <a:rPr lang="zh-CN" altLang="en-US" dirty="0" smtClean="0"/>
              <a:t>大学</a:t>
            </a:r>
            <a:endParaRPr lang="en-US" altLang="zh-CN" dirty="0" smtClean="0"/>
          </a:p>
          <a:p>
            <a:r>
              <a:rPr lang="zh-CN" altLang="en-US" dirty="0" smtClean="0"/>
              <a:t>其他则最好上西电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右中括号 3"/>
          <p:cNvSpPr/>
          <p:nvPr/>
        </p:nvSpPr>
        <p:spPr>
          <a:xfrm>
            <a:off x="4599160" y="2676391"/>
            <a:ext cx="300447" cy="13056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01501" y="3046716"/>
            <a:ext cx="31758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专业方向排名前</a:t>
            </a:r>
            <a:r>
              <a:rPr lang="en-US" altLang="zh-CN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1%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右中括号 5"/>
          <p:cNvSpPr/>
          <p:nvPr/>
        </p:nvSpPr>
        <p:spPr>
          <a:xfrm>
            <a:off x="4899607" y="4189728"/>
            <a:ext cx="300447" cy="5734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18943" y="4189728"/>
            <a:ext cx="38715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专业方向排名前</a:t>
            </a:r>
            <a:r>
              <a:rPr lang="en-US" altLang="zh-CN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3%~5%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右中括号 7"/>
          <p:cNvSpPr/>
          <p:nvPr/>
        </p:nvSpPr>
        <p:spPr>
          <a:xfrm>
            <a:off x="4716727" y="5050475"/>
            <a:ext cx="300447" cy="5734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36063" y="5050475"/>
            <a:ext cx="38715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专业方向排名前</a:t>
            </a:r>
            <a:r>
              <a:rPr lang="en-US" altLang="zh-CN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5%~7%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3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保研夏令营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328" y="1435331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部分学校夏令营的条件是</a:t>
            </a:r>
            <a:r>
              <a:rPr lang="en-US" altLang="zh-CN" dirty="0" smtClean="0"/>
              <a:t>CET6&gt;=480</a:t>
            </a:r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:</a:t>
            </a:r>
            <a:r>
              <a:rPr lang="zh-CN" altLang="en-US" dirty="0" smtClean="0"/>
              <a:t>浙江大学、北京航空航天大学</a:t>
            </a:r>
            <a:endParaRPr lang="en-US" altLang="zh-CN" dirty="0" smtClean="0"/>
          </a:p>
          <a:p>
            <a:r>
              <a:rPr lang="zh-CN" altLang="en-US" dirty="0" smtClean="0"/>
              <a:t>比如上交的夏令营：</a:t>
            </a:r>
            <a:endParaRPr lang="en-US" altLang="zh-CN" dirty="0" smtClean="0"/>
          </a:p>
          <a:p>
            <a:r>
              <a:rPr lang="zh-CN" altLang="zh-CN" dirty="0"/>
              <a:t>学习成绩优秀，本科前</a:t>
            </a:r>
            <a:r>
              <a:rPr lang="en-US" altLang="zh-CN" dirty="0"/>
              <a:t>3</a:t>
            </a:r>
            <a:r>
              <a:rPr lang="zh-CN" altLang="zh-CN" dirty="0"/>
              <a:t>年（或前</a:t>
            </a:r>
            <a:r>
              <a:rPr lang="en-US" altLang="zh-CN" dirty="0"/>
              <a:t>5</a:t>
            </a:r>
            <a:r>
              <a:rPr lang="zh-CN" altLang="zh-CN" dirty="0"/>
              <a:t>学期）总评成绩排名在该校同年级本专业前</a:t>
            </a:r>
            <a:r>
              <a:rPr lang="en-US" altLang="zh-CN" dirty="0"/>
              <a:t>10%</a:t>
            </a:r>
            <a:r>
              <a:rPr lang="zh-CN" altLang="zh-CN" dirty="0"/>
              <a:t>之内（在科研方面有突出表现的学生可以不受此约束）；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11024"/>
              </p:ext>
            </p:extLst>
          </p:nvPr>
        </p:nvGraphicFramePr>
        <p:xfrm>
          <a:off x="2440623" y="3399209"/>
          <a:ext cx="7867158" cy="339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876">
                  <a:extLst>
                    <a:ext uri="{9D8B030D-6E8A-4147-A177-3AD203B41FA5}">
                      <a16:colId xmlns:a16="http://schemas.microsoft.com/office/drawing/2014/main" val="159853528"/>
                    </a:ext>
                  </a:extLst>
                </a:gridCol>
                <a:gridCol w="2634306">
                  <a:extLst>
                    <a:ext uri="{9D8B030D-6E8A-4147-A177-3AD203B41FA5}">
                      <a16:colId xmlns:a16="http://schemas.microsoft.com/office/drawing/2014/main" val="1721803907"/>
                    </a:ext>
                  </a:extLst>
                </a:gridCol>
                <a:gridCol w="750956">
                  <a:extLst>
                    <a:ext uri="{9D8B030D-6E8A-4147-A177-3AD203B41FA5}">
                      <a16:colId xmlns:a16="http://schemas.microsoft.com/office/drawing/2014/main" val="268084248"/>
                    </a:ext>
                  </a:extLst>
                </a:gridCol>
                <a:gridCol w="3719020">
                  <a:extLst>
                    <a:ext uri="{9D8B030D-6E8A-4147-A177-3AD203B41FA5}">
                      <a16:colId xmlns:a16="http://schemas.microsoft.com/office/drawing/2014/main" val="3805196601"/>
                    </a:ext>
                  </a:extLst>
                </a:gridCol>
              </a:tblGrid>
              <a:tr h="58215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优惠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推荐免试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优惠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全国统考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9019520"/>
                  </a:ext>
                </a:extLst>
              </a:tr>
              <a:tr h="1517658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推免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</a:t>
                      </a:r>
                      <a:r>
                        <a:rPr lang="zh-CN" sz="900" kern="0">
                          <a:effectLst/>
                        </a:rPr>
                        <a:t>档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(</a:t>
                      </a:r>
                      <a:r>
                        <a:rPr lang="zh-CN" sz="900" kern="0">
                          <a:effectLst/>
                        </a:rPr>
                        <a:t>录取</a:t>
                      </a:r>
                      <a:r>
                        <a:rPr lang="en-US" sz="900" kern="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申请者获得所在学校免试推荐直升研究生资格，根据本人志愿，可直接录取为我院</a:t>
                      </a:r>
                      <a:r>
                        <a:rPr lang="en-US" sz="1800" kern="0" dirty="0">
                          <a:effectLst/>
                        </a:rPr>
                        <a:t>2016</a:t>
                      </a:r>
                      <a:r>
                        <a:rPr lang="zh-CN" sz="1800" kern="0" dirty="0">
                          <a:effectLst/>
                        </a:rPr>
                        <a:t>年直博生</a:t>
                      </a:r>
                      <a:r>
                        <a:rPr lang="en-US" sz="1800" kern="0" dirty="0">
                          <a:effectLst/>
                        </a:rPr>
                        <a:t>/</a:t>
                      </a:r>
                      <a:r>
                        <a:rPr lang="zh-CN" sz="1800" kern="0" dirty="0">
                          <a:effectLst/>
                        </a:rPr>
                        <a:t>相应种类直硕生；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统考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</a:t>
                      </a:r>
                      <a:r>
                        <a:rPr lang="zh-CN" sz="900" kern="0">
                          <a:effectLst/>
                        </a:rPr>
                        <a:t>档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申请者参加全国硕士统一考试，报考我院硕士研究生时，初试成绩达到上海交通大学公布的</a:t>
                      </a:r>
                      <a:r>
                        <a:rPr lang="en-US" sz="1400" kern="0" dirty="0">
                          <a:effectLst/>
                        </a:rPr>
                        <a:t>2016</a:t>
                      </a:r>
                      <a:r>
                        <a:rPr lang="zh-CN" sz="1400" kern="0" dirty="0">
                          <a:effectLst/>
                        </a:rPr>
                        <a:t>年学科门类复试基本分数线（含总分、单科分数）标准后，可直接进入复试程序；如同时达到我院公布的相应学科复试基本分数线标准，可直接进入录取程序（需参加复试）。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502967"/>
                  </a:ext>
                </a:extLst>
              </a:tr>
              <a:tr h="129248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推免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B</a:t>
                      </a:r>
                      <a:r>
                        <a:rPr lang="zh-CN" sz="900" kern="0">
                          <a:effectLst/>
                        </a:rPr>
                        <a:t>档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(</a:t>
                      </a:r>
                      <a:r>
                        <a:rPr lang="zh-CN" sz="900" kern="0">
                          <a:effectLst/>
                        </a:rPr>
                        <a:t>复试</a:t>
                      </a:r>
                      <a:r>
                        <a:rPr lang="en-US" sz="900" kern="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申请者获得所在学校免试推荐直升研究生资格，根据本人志愿，可直接获得我院</a:t>
                      </a:r>
                      <a:r>
                        <a:rPr lang="en-US" sz="1600" kern="0" dirty="0">
                          <a:effectLst/>
                        </a:rPr>
                        <a:t>2016</a:t>
                      </a:r>
                      <a:r>
                        <a:rPr lang="zh-CN" sz="1600" kern="0" dirty="0">
                          <a:effectLst/>
                        </a:rPr>
                        <a:t>年直博生</a:t>
                      </a:r>
                      <a:r>
                        <a:rPr lang="en-US" sz="1600" kern="0" dirty="0">
                          <a:effectLst/>
                        </a:rPr>
                        <a:t>/</a:t>
                      </a:r>
                      <a:r>
                        <a:rPr lang="zh-CN" sz="1600" kern="0" dirty="0">
                          <a:effectLst/>
                        </a:rPr>
                        <a:t>相应种类直硕生复试资格；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统考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B</a:t>
                      </a:r>
                      <a:r>
                        <a:rPr lang="zh-CN" sz="900" kern="0">
                          <a:effectLst/>
                        </a:rPr>
                        <a:t>档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申请者参加全国硕士统一考试，报考我院硕士研究生时，初试成绩达到上海交通大学公布的</a:t>
                      </a:r>
                      <a:r>
                        <a:rPr lang="en-US" sz="1600" kern="0" dirty="0">
                          <a:effectLst/>
                        </a:rPr>
                        <a:t>2016</a:t>
                      </a:r>
                      <a:r>
                        <a:rPr lang="zh-CN" sz="1600" kern="0" dirty="0">
                          <a:effectLst/>
                        </a:rPr>
                        <a:t>年学科门类复试基本分数线（含总分、单科分数）标准后，可直接进入复试程序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053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西电优研计划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5015" y="1676401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成绩排名在所在方向排名前</a:t>
            </a:r>
            <a:r>
              <a:rPr lang="en-US" altLang="zh-CN" sz="2800" dirty="0" smtClean="0"/>
              <a:t>50%</a:t>
            </a:r>
          </a:p>
          <a:p>
            <a:r>
              <a:rPr lang="zh-CN" altLang="en-US" sz="2800" dirty="0" smtClean="0"/>
              <a:t>两种情况：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免初试直接保送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需要参加初试，降分录取</a:t>
            </a:r>
            <a:endParaRPr lang="en-US" altLang="zh-CN" sz="2600" dirty="0" smtClean="0"/>
          </a:p>
          <a:p>
            <a:r>
              <a:rPr lang="zh-CN" altLang="en-US" sz="2800" dirty="0" smtClean="0"/>
              <a:t>推荐大家看一下三思第五期，上面有大量对西电计算机院导师的介绍，同时老师们也介绍了许多有关出国和工作的内容，推荐都看一下。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59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成绩相关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02" y="319863"/>
            <a:ext cx="8763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480</TotalTime>
  <Words>1437</Words>
  <Application>Microsoft Office PowerPoint</Application>
  <PresentationFormat>宽屏</PresentationFormat>
  <Paragraphs>167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幼圆</vt:lpstr>
      <vt:lpstr>Arial</vt:lpstr>
      <vt:lpstr>Century Gothic</vt:lpstr>
      <vt:lpstr>Times New Roman</vt:lpstr>
      <vt:lpstr>Wingdings 3</vt:lpstr>
      <vt:lpstr>丝状</vt:lpstr>
      <vt:lpstr>上研相关事宜</vt:lpstr>
      <vt:lpstr>上研相关</vt:lpstr>
      <vt:lpstr>上研相关</vt:lpstr>
      <vt:lpstr>保研</vt:lpstr>
      <vt:lpstr>上研夏令营</vt:lpstr>
      <vt:lpstr>保/上研意向</vt:lpstr>
      <vt:lpstr>保研夏令营</vt:lpstr>
      <vt:lpstr>西电优研计划</vt:lpstr>
      <vt:lpstr>成绩相关</vt:lpstr>
      <vt:lpstr>成绩相关</vt:lpstr>
      <vt:lpstr>考研相关</vt:lpstr>
      <vt:lpstr>考研相关</vt:lpstr>
      <vt:lpstr>考研相关</vt:lpstr>
      <vt:lpstr>考研相关</vt:lpstr>
      <vt:lpstr>考研相关</vt:lpstr>
      <vt:lpstr>考研相关</vt:lpstr>
      <vt:lpstr>考研相关</vt:lpstr>
      <vt:lpstr>考研相关</vt:lpstr>
      <vt:lpstr>考研相关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开学相关事宜</dc:title>
  <dc:creator>DNF</dc:creator>
  <cp:lastModifiedBy>王乃博</cp:lastModifiedBy>
  <cp:revision>94</cp:revision>
  <dcterms:created xsi:type="dcterms:W3CDTF">2016-02-26T08:07:11Z</dcterms:created>
  <dcterms:modified xsi:type="dcterms:W3CDTF">2016-03-02T12:12:32Z</dcterms:modified>
</cp:coreProperties>
</file>