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8010" autoAdjust="0"/>
  </p:normalViewPr>
  <p:slideViewPr>
    <p:cSldViewPr snapToGrid="0" snapToObjects="1">
      <p:cViewPr>
        <p:scale>
          <a:sx n="95" d="100"/>
          <a:sy n="95" d="100"/>
        </p:scale>
        <p:origin x="1266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Recurrent Neural Networks (RNNs) are ideal for processing sequential data like text, making them well-suited for toxic comment classification.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RNNs capture dependencies across words in a sequence by maintaining contextual information over time.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Traditional RNNs face challenges such as vanishing gradients, which limit their ability to handle long sequences effectively.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FFFFFF"/>
              </a:solidFill>
              <a:latin typeface="Barlow"/>
              <a:ea typeface="Barlow Bold"/>
              <a:cs typeface="Barlow Bold"/>
              <a:sym typeface="Barlow"/>
            </a:endParaRPr>
          </a:p>
          <a:p>
            <a:pPr marL="375277" marR="0" lvl="1" indent="-187638" algn="l" defTabSz="457200" rtl="0" eaLnBrk="0" fontAlgn="base" latinLnBrk="0" hangingPunct="0">
              <a:lnSpc>
                <a:spcPts val="2085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LSTM (Long Short-Term Memory)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4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672045" cy="5450400"/>
          </a:xfrm>
        </p:spPr>
        <p:txBody>
          <a:bodyPr/>
          <a:lstStyle/>
          <a:p>
            <a:r>
              <a:rPr lang="en-US" dirty="0"/>
              <a:t>A multi-label text classification task</a:t>
            </a:r>
            <a:r>
              <a:rPr lang="de-AT" dirty="0"/>
              <a:t>.</a:t>
            </a:r>
          </a:p>
          <a:p>
            <a:r>
              <a:rPr lang="en-US" dirty="0"/>
              <a:t>Six toxicity labels (toxic, severe toxic, obscene, threat, insult and identity hate).</a:t>
            </a:r>
          </a:p>
          <a:p>
            <a:r>
              <a:rPr lang="en-US" b="1" dirty="0"/>
              <a:t>Data Cleaning</a:t>
            </a:r>
            <a:r>
              <a:rPr lang="en-US" dirty="0"/>
              <a:t>: removal of links, punctuation, special characters, numbers, and newline characters, conversion to lowercase.</a:t>
            </a:r>
          </a:p>
          <a:p>
            <a:r>
              <a:rPr lang="en-US" b="1" dirty="0"/>
              <a:t>Data Preprocessing: </a:t>
            </a:r>
            <a:r>
              <a:rPr lang="en-US" dirty="0"/>
              <a:t>tokenization, lemmatization, and </a:t>
            </a:r>
            <a:r>
              <a:rPr lang="en-US" dirty="0" err="1"/>
              <a:t>stopword</a:t>
            </a:r>
            <a:r>
              <a:rPr lang="en-US" dirty="0"/>
              <a:t> removal </a:t>
            </a:r>
            <a:endParaRPr lang="de-A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17707-4EC0-44E0-A60A-5030C00B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5" y="1242372"/>
            <a:ext cx="4852634" cy="145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8905E-2448-45F5-95EF-D86AAF46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730"/>
            <a:ext cx="5579831" cy="3851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A8133-6A55-4B51-BF70-B662C7AFA27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12" y="836739"/>
            <a:ext cx="5989163" cy="3864252"/>
          </a:xfrm>
        </p:spPr>
        <p:txBody>
          <a:bodyPr/>
          <a:lstStyle/>
          <a:p>
            <a:r>
              <a:rPr lang="de-AT" dirty="0"/>
              <a:t>Baseline model</a:t>
            </a:r>
          </a:p>
          <a:p>
            <a:pPr lvl="1"/>
            <a:r>
              <a:rPr lang="de-AT" dirty="0"/>
              <a:t>Logisitc regression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Features:</a:t>
            </a:r>
          </a:p>
          <a:p>
            <a:pPr lvl="3"/>
            <a:r>
              <a:rPr lang="en-US" sz="1200" dirty="0">
                <a:ea typeface="Barlow Bold"/>
                <a:cs typeface="Barlow Bold"/>
                <a:sym typeface="Barlow Bold"/>
              </a:rPr>
              <a:t>Text Representation: TF-IDF (Term Frequency-Inverse Document Frequency)  </a:t>
            </a:r>
            <a:r>
              <a:rPr lang="en-US" sz="1200" dirty="0">
                <a:ea typeface="Barlow Bold"/>
                <a:cs typeface="Barlow Bold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Barlow Bold"/>
                <a:cs typeface="Barlow Bold"/>
                <a:sym typeface="Barlow Bold"/>
              </a:rPr>
              <a:t>convert text into numerical feature vectors.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Model Design: </a:t>
            </a:r>
          </a:p>
          <a:p>
            <a:pPr lvl="3"/>
            <a:r>
              <a:rPr lang="en-US" sz="1200" dirty="0" err="1">
                <a:sym typeface="Barlow Bold"/>
              </a:rPr>
              <a:t>Trainedindependently</a:t>
            </a:r>
            <a:r>
              <a:rPr lang="en-US" sz="1200" dirty="0">
                <a:sym typeface="Barlow Bold"/>
              </a:rPr>
              <a:t> for each toxicity label using binary cross-entropy loss.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Results:</a:t>
            </a:r>
          </a:p>
          <a:p>
            <a:pPr lvl="3"/>
            <a:r>
              <a:rPr lang="en-US" sz="1200" dirty="0">
                <a:sym typeface="Barlow Bold"/>
              </a:rPr>
              <a:t>High accuracy for frequent labels like Toxic and Obscene.</a:t>
            </a:r>
          </a:p>
          <a:p>
            <a:pPr lvl="3"/>
            <a:r>
              <a:rPr lang="en-US" sz="1200" dirty="0">
                <a:sym typeface="Barlow Bold"/>
              </a:rPr>
              <a:t>Poor performance for rare labels such as Threat and Identity Hate due to class imbalance.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endParaRPr lang="en-US" sz="2000" b="1" dirty="0">
              <a:solidFill>
                <a:schemeClr val="tx1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2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8" y="431649"/>
            <a:ext cx="11761200" cy="460598"/>
          </a:xfrm>
        </p:spPr>
        <p:txBody>
          <a:bodyPr/>
          <a:lstStyle/>
          <a:p>
            <a:r>
              <a:rPr lang="de-AT" dirty="0"/>
              <a:t>Baseline model and RNN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249F-3554-4206-BE97-E3E809FFC70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F56C0845-57DE-B54B-17B6-554175B49A91}"/>
              </a:ext>
            </a:extLst>
          </p:cNvPr>
          <p:cNvGrpSpPr/>
          <p:nvPr/>
        </p:nvGrpSpPr>
        <p:grpSpPr>
          <a:xfrm>
            <a:off x="1" y="4250453"/>
            <a:ext cx="7285054" cy="2607547"/>
            <a:chOff x="0" y="0"/>
            <a:chExt cx="1845085" cy="114602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0F306DC-4CDB-ED38-7EE1-CA139CF9CA0B}"/>
                </a:ext>
              </a:extLst>
            </p:cNvPr>
            <p:cNvSpPr/>
            <p:nvPr/>
          </p:nvSpPr>
          <p:spPr>
            <a:xfrm>
              <a:off x="0" y="0"/>
              <a:ext cx="1845085" cy="1146026"/>
            </a:xfrm>
            <a:custGeom>
              <a:avLst/>
              <a:gdLst/>
              <a:ahLst/>
              <a:cxnLst/>
              <a:rect l="l" t="t" r="r" b="b"/>
              <a:pathLst>
                <a:path w="1845085" h="1146026">
                  <a:moveTo>
                    <a:pt x="0" y="0"/>
                  </a:moveTo>
                  <a:lnTo>
                    <a:pt x="1845085" y="0"/>
                  </a:lnTo>
                  <a:lnTo>
                    <a:pt x="1845085" y="1146026"/>
                  </a:lnTo>
                  <a:lnTo>
                    <a:pt x="0" y="1146026"/>
                  </a:lnTo>
                  <a:close/>
                </a:path>
              </a:pathLst>
            </a:custGeom>
            <a:solidFill>
              <a:srgbClr val="002A5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076498C-82BC-4877-A702-F1BB8B34BC6F}"/>
                </a:ext>
              </a:extLst>
            </p:cNvPr>
            <p:cNvSpPr txBox="1"/>
            <p:nvPr/>
          </p:nvSpPr>
          <p:spPr>
            <a:xfrm>
              <a:off x="0" y="-38100"/>
              <a:ext cx="1845085" cy="118412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ABFE74-9E6B-4EF8-69AF-F52F4F99A38E}"/>
              </a:ext>
            </a:extLst>
          </p:cNvPr>
          <p:cNvSpPr txBox="1"/>
          <p:nvPr/>
        </p:nvSpPr>
        <p:spPr>
          <a:xfrm>
            <a:off x="1617333" y="4384247"/>
            <a:ext cx="4184947" cy="24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5"/>
              </a:lnSpc>
            </a:pPr>
            <a:r>
              <a:rPr lang="en-US" sz="1738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Model Variants and Training details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9F7C17B-04EC-0BE8-979A-1CD7B48A1E5E}"/>
              </a:ext>
            </a:extLst>
          </p:cNvPr>
          <p:cNvSpPr txBox="1">
            <a:spLocks/>
          </p:cNvSpPr>
          <p:nvPr/>
        </p:nvSpPr>
        <p:spPr bwMode="auto">
          <a:xfrm>
            <a:off x="5805492" y="813311"/>
            <a:ext cx="6891553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Recurrent Neural Networks (RNNs)</a:t>
            </a:r>
          </a:p>
          <a:p>
            <a:pPr lvl="1"/>
            <a:r>
              <a:rPr lang="en-US" dirty="0">
                <a:sym typeface="Barlow Bold"/>
              </a:rPr>
              <a:t>Embedding Layer 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Converts tokens into dense vectors, </a:t>
            </a:r>
          </a:p>
          <a:p>
            <a:pPr lvl="1"/>
            <a:r>
              <a:rPr lang="en-US" dirty="0">
                <a:sym typeface="Barlow Bold"/>
              </a:rPr>
              <a:t>LSTM Layers: </a:t>
            </a:r>
          </a:p>
          <a:p>
            <a:pPr lvl="2"/>
            <a:r>
              <a:rPr lang="en-US" sz="1400" dirty="0">
                <a:sym typeface="Barlow Bold"/>
              </a:rPr>
              <a:t>Two stacked LSTM layers capture sequential patterns and long-term dependencies in text.   </a:t>
            </a:r>
          </a:p>
          <a:p>
            <a:pPr lvl="1"/>
            <a:r>
              <a:rPr lang="en-US" dirty="0">
                <a:sym typeface="Barlow Bold"/>
              </a:rPr>
              <a:t>Dropout Layer:</a:t>
            </a:r>
          </a:p>
          <a:p>
            <a:pPr lvl="2"/>
            <a:r>
              <a:rPr lang="en-US" sz="1400" dirty="0">
                <a:sym typeface="Barlow Bold"/>
              </a:rPr>
              <a:t>Reduces overfitting by randomly zeroing activations during training.</a:t>
            </a:r>
          </a:p>
          <a:p>
            <a:pPr lvl="1"/>
            <a:r>
              <a:rPr lang="en-US" dirty="0">
                <a:sym typeface="Barlow Bold"/>
              </a:rPr>
              <a:t>Fully Connected Layer:</a:t>
            </a:r>
          </a:p>
          <a:p>
            <a:pPr lvl="2"/>
            <a:r>
              <a:rPr lang="en-US" sz="1400" dirty="0">
                <a:sym typeface="Barlow Bold"/>
              </a:rPr>
              <a:t>Maps extracted features to output labels for classification.</a:t>
            </a:r>
          </a:p>
          <a:p>
            <a:pPr lvl="3"/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D31E6-5AE9-1819-3B93-2A8901D87A6B}"/>
              </a:ext>
            </a:extLst>
          </p:cNvPr>
          <p:cNvSpPr txBox="1"/>
          <p:nvPr/>
        </p:nvSpPr>
        <p:spPr>
          <a:xfrm>
            <a:off x="-155764" y="4764583"/>
            <a:ext cx="7905365" cy="2022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Independent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Each label is treated as a separate binary classification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problem using sigmoid activation.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Joint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Labels are treated as a single multi-class output using 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softmax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activation, capturing label dependencies.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Regularization: Dropout and gradient clipping to enhance stability.</a:t>
            </a:r>
          </a:p>
          <a:p>
            <a:pPr marL="345194" lvl="1" indent="-172597" algn="just">
              <a:lnSpc>
                <a:spcPts val="2238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Optimization: Adam optimizer with a learning rate of 0.001 and a linear scheduler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3DC1BEA2-CD82-AEB8-38EB-B053DAE5AF7F}"/>
              </a:ext>
            </a:extLst>
          </p:cNvPr>
          <p:cNvSpPr txBox="1">
            <a:spLocks/>
          </p:cNvSpPr>
          <p:nvPr/>
        </p:nvSpPr>
        <p:spPr bwMode="auto">
          <a:xfrm>
            <a:off x="7440820" y="4250453"/>
            <a:ext cx="4854411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Loss functions</a:t>
            </a:r>
          </a:p>
          <a:p>
            <a:pPr lvl="1"/>
            <a:r>
              <a:rPr lang="en-US" sz="1600" dirty="0">
                <a:sym typeface="Barlow Bold"/>
              </a:rPr>
              <a:t>Binary Cross-Entropy</a:t>
            </a:r>
            <a:r>
              <a:rPr lang="en-US" sz="18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Used for the Independent Probabilities Model:</a:t>
            </a:r>
          </a:p>
          <a:p>
            <a:pPr lvl="2"/>
            <a:endParaRPr lang="en-US" sz="1600" dirty="0">
              <a:sym typeface="Barlow Bold"/>
            </a:endParaRPr>
          </a:p>
          <a:p>
            <a:pPr lvl="2"/>
            <a:endParaRPr lang="en-US" sz="1600" dirty="0">
              <a:sym typeface="Barlow Bold"/>
            </a:endParaRPr>
          </a:p>
          <a:p>
            <a:pPr lvl="2"/>
            <a:r>
              <a:rPr lang="en-US" sz="1400" dirty="0">
                <a:sym typeface="Barlow Bold"/>
              </a:rPr>
              <a:t>Used for the Joint Probabilities Model: </a:t>
            </a:r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A4472FCE-D548-E4DD-E286-06CA45D4929F}"/>
              </a:ext>
            </a:extLst>
          </p:cNvPr>
          <p:cNvSpPr/>
          <p:nvPr/>
        </p:nvSpPr>
        <p:spPr>
          <a:xfrm>
            <a:off x="7646795" y="5265530"/>
            <a:ext cx="4688509" cy="834287"/>
          </a:xfrm>
          <a:custGeom>
            <a:avLst/>
            <a:gdLst/>
            <a:ahLst/>
            <a:cxnLst/>
            <a:rect l="l" t="t" r="r" b="b"/>
            <a:pathLst>
              <a:path w="9490550" h="1627941">
                <a:moveTo>
                  <a:pt x="0" y="0"/>
                </a:moveTo>
                <a:lnTo>
                  <a:pt x="9490550" y="0"/>
                </a:lnTo>
                <a:lnTo>
                  <a:pt x="9490550" y="1627941"/>
                </a:lnTo>
                <a:lnTo>
                  <a:pt x="0" y="1627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67" t="-8029" r="-6018" b="-107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219A12EA-CC70-0821-B33F-77DEB5FBB332}"/>
              </a:ext>
            </a:extLst>
          </p:cNvPr>
          <p:cNvSpPr/>
          <p:nvPr/>
        </p:nvSpPr>
        <p:spPr>
          <a:xfrm>
            <a:off x="8667290" y="6295615"/>
            <a:ext cx="2004059" cy="562385"/>
          </a:xfrm>
          <a:custGeom>
            <a:avLst/>
            <a:gdLst/>
            <a:ahLst/>
            <a:cxnLst/>
            <a:rect l="l" t="t" r="r" b="b"/>
            <a:pathLst>
              <a:path w="4667590" h="1395635">
                <a:moveTo>
                  <a:pt x="0" y="0"/>
                </a:moveTo>
                <a:lnTo>
                  <a:pt x="4667590" y="0"/>
                </a:lnTo>
                <a:lnTo>
                  <a:pt x="4667590" y="1395636"/>
                </a:lnTo>
                <a:lnTo>
                  <a:pt x="0" y="139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85" t="-40399" r="-4006" b="-1096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Results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training data (e.g. plots of validation losses for the two RNN architectures)</a:t>
            </a:r>
          </a:p>
          <a:p>
            <a:r>
              <a:rPr lang="de-AT" dirty="0"/>
              <a:t>Analyze eval metrics for baseline and the two RNNs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0434-50F9-46A0-B88A-BAF4B2F505B5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13412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D7AB-2CE9-41B9-A4E8-EBC9D11E2256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9dda1df-3fca-45c7-91be-5629a3733338}" enabled="1" method="Standard" siteId="{ec1ca250-c234-4d56-a76b-7dfb9eee0c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71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Barlow</vt:lpstr>
      <vt:lpstr>Barlow Bold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Introduction</vt:lpstr>
      <vt:lpstr>Baseline model and RNN Architectures</vt:lpstr>
      <vt:lpstr>Dominik: Results 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Jakob Wilhelm Hinum-Wagner</cp:lastModifiedBy>
  <cp:revision>218</cp:revision>
  <dcterms:created xsi:type="dcterms:W3CDTF">2012-12-13T06:37:50Z</dcterms:created>
  <dcterms:modified xsi:type="dcterms:W3CDTF">2025-01-27T17:21:49Z</dcterms:modified>
</cp:coreProperties>
</file>