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BA6AB3A-6F26-4D2E-87E1-D1E20405E225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AC"/>
    <a:srgbClr val="B3B3B3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8010" autoAdjust="0"/>
  </p:normalViewPr>
  <p:slideViewPr>
    <p:cSldViewPr snapToGrid="0" snapToObjects="1">
      <p:cViewPr varScale="1">
        <p:scale>
          <a:sx n="74" d="100"/>
          <a:sy n="74" d="100"/>
        </p:scale>
        <p:origin x="109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RNN -&gt;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perfromed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Iinterpretable</a:t>
            </a:r>
            <a:r>
              <a:rPr lang="de-AT" dirty="0"/>
              <a:t> model-</a:t>
            </a:r>
            <a:r>
              <a:rPr lang="de-AT" dirty="0" err="1"/>
              <a:t>Agnostic</a:t>
            </a:r>
            <a:r>
              <a:rPr lang="de-AT" dirty="0"/>
              <a:t> </a:t>
            </a:r>
            <a:r>
              <a:rPr lang="de-AT" dirty="0" err="1"/>
              <a:t>Explanations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en-US" dirty="0"/>
              <a:t>The independent RNN is close to the baseline, although more complicated -&gt; depends on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9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cs typeface="Arial" charset="0"/>
              </a:rPr>
              <a:t>W   I   S   </a:t>
            </a:r>
            <a:r>
              <a:rPr lang="de-DE" sz="1200" dirty="0" err="1">
                <a:cs typeface="Arial" charset="0"/>
              </a:rPr>
              <a:t>S</a:t>
            </a:r>
            <a:r>
              <a:rPr lang="de-DE" sz="1200" dirty="0">
                <a:cs typeface="Arial" charset="0"/>
              </a:rPr>
              <a:t>   E   N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 T   E   C   H   N   I   K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14" name="Picture 9" descr="Logo TU Graz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2508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Untertitel 2"/>
          <p:cNvSpPr txBox="1">
            <a:spLocks/>
          </p:cNvSpPr>
          <p:nvPr userDrawn="1"/>
        </p:nvSpPr>
        <p:spPr bwMode="auto">
          <a:xfrm>
            <a:off x="720725" y="6426921"/>
            <a:ext cx="72945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800" dirty="0">
                <a:solidFill>
                  <a:srgbClr val="595959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www.ebw.tugraz.at</a:t>
            </a:r>
          </a:p>
        </p:txBody>
      </p:sp>
      <p:pic>
        <p:nvPicPr>
          <p:cNvPr id="16" name="Bild 7" descr="AT_Pictogramm2.png"/>
          <p:cNvPicPr>
            <a:picLocks noChangeAspect="1"/>
          </p:cNvPicPr>
          <p:nvPr userDrawn="1"/>
        </p:nvPicPr>
        <p:blipFill>
          <a:blip r:embed="rId3">
            <a:alphaModFix amt="7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10736263" cy="2489199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70146"/>
                </a:solidFill>
              </a:defRPr>
            </a:lvl1pPr>
          </a:lstStyle>
          <a:p>
            <a:r>
              <a:rPr lang="de-AT" dirty="0"/>
              <a:t>Titel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60604" y="4442882"/>
            <a:ext cx="10796384" cy="1984038"/>
          </a:xfrm>
          <a:prstGeom prst="rect">
            <a:avLst/>
          </a:prstGeom>
        </p:spPr>
        <p:txBody>
          <a:bodyPr anchor="b"/>
          <a:lstStyle>
            <a:lvl1pPr algn="r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 sz="2800" dirty="0"/>
              <a:t>Michael Bernd Schwarz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Bachelorprojekt</a:t>
            </a:r>
          </a:p>
          <a:p>
            <a:pPr>
              <a:defRPr/>
            </a:pPr>
            <a:r>
              <a:rPr lang="de-DE" dirty="0"/>
              <a:t>TU Graz, Institut für Eisenbahnwesen und Verkehrswirtschaft</a:t>
            </a:r>
          </a:p>
          <a:p>
            <a:pPr>
              <a:defRPr/>
            </a:pPr>
            <a:fld id="{2FFDDC91-55FE-418C-98E1-C3B8BFBBFEC5}" type="datetime1">
              <a:rPr lang="de-DE" smtClean="0"/>
              <a:pPr>
                <a:defRPr/>
              </a:pPr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4294967295"/>
          </p:nvPr>
        </p:nvSpPr>
        <p:spPr>
          <a:xfrm>
            <a:off x="219600" y="1220400"/>
            <a:ext cx="11761200" cy="5450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3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E18D1EBB-8811-2E4A-B23C-AA07E79B94AD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219600" y="1643065"/>
            <a:ext cx="11761200" cy="502773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220399"/>
            <a:ext cx="5704950" cy="5450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274800" y="1220399"/>
            <a:ext cx="5706000" cy="545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641600"/>
            <a:ext cx="5706000" cy="50292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274800" y="1641600"/>
            <a:ext cx="5706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C26B1035-2FE3-2F4E-B380-B9B3C013888F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14892CD-7172-8F49-8CB7-45B6B21022A8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0400" y="2097090"/>
            <a:ext cx="11702400" cy="129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30400" y="3728980"/>
            <a:ext cx="11702400" cy="259698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B62F03F-EED7-D94D-A53C-B88E9A943B14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7"/>
          <p:cNvCxnSpPr/>
          <p:nvPr userDrawn="1"/>
        </p:nvCxnSpPr>
        <p:spPr bwMode="auto">
          <a:xfrm>
            <a:off x="220346" y="504825"/>
            <a:ext cx="11759986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Logo TU Graz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62238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0" y="582615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227116" y="45025"/>
            <a:ext cx="424860" cy="42685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itelplatzhalter 1"/>
          <p:cNvSpPr>
            <a:spLocks noGrp="1"/>
          </p:cNvSpPr>
          <p:nvPr>
            <p:ph type="title"/>
          </p:nvPr>
        </p:nvSpPr>
        <p:spPr bwMode="auto">
          <a:xfrm>
            <a:off x="220345" y="592138"/>
            <a:ext cx="11759987" cy="4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0345" y="1219200"/>
            <a:ext cx="11759987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marL="457200" lvl="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2B78"/>
              </a:buClr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Textplatzhalter 15"/>
          <p:cNvSpPr txBox="1">
            <a:spLocks/>
          </p:cNvSpPr>
          <p:nvPr userDrawn="1"/>
        </p:nvSpPr>
        <p:spPr>
          <a:xfrm>
            <a:off x="655111" y="193977"/>
            <a:ext cx="6157913" cy="2536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None/>
              <a:defRPr sz="1600" kern="1200" baseline="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Titel</a:t>
            </a:r>
            <a:endParaRPr lang="de-AT" sz="1500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9497" y="43480"/>
            <a:ext cx="422479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04" r:id="rId3"/>
    <p:sldLayoutId id="2147483705" r:id="rId4"/>
    <p:sldLayoutId id="2147483710" r:id="rId5"/>
    <p:sldLayoutId id="2147483706" r:id="rId6"/>
    <p:sldLayoutId id="2147483707" r:id="rId7"/>
    <p:sldLayoutId id="2147483708" r:id="rId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6700" indent="-266700" algn="l" defTabSz="457200" rtl="0" eaLnBrk="0" fontAlgn="base" hangingPunct="0">
        <a:spcBef>
          <a:spcPts val="600"/>
        </a:spcBef>
        <a:spcAft>
          <a:spcPts val="600"/>
        </a:spcAft>
        <a:buClr>
          <a:srgbClr val="F70146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23888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Arial" panose="020B0604020202020204" pitchFamily="34" charset="0"/>
        <a:buChar char="•"/>
        <a:defRPr sz="22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989013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Courier New" panose="02070309020205020404" pitchFamily="49" charset="0"/>
        <a:buChar char="o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343025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616075" indent="-187325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Wingdings" panose="05000000000000000000" pitchFamily="2" charset="2"/>
        <a:buChar char=""/>
        <a:defRPr sz="1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5" y="867833"/>
            <a:ext cx="10736263" cy="2489199"/>
          </a:xfrm>
        </p:spPr>
        <p:txBody>
          <a:bodyPr/>
          <a:lstStyle/>
          <a:p>
            <a:pPr algn="ctr"/>
            <a:r>
              <a:rPr lang="de-AT" dirty="0"/>
              <a:t>Toxic comment classification with an RNN</a:t>
            </a:r>
            <a:br>
              <a:rPr lang="en-GB" dirty="0"/>
            </a:br>
            <a:r>
              <a:rPr lang="en-GB" sz="2000" dirty="0"/>
              <a:t>Deep Learning KU, Course Project, WS 2024/2025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1F30-1988-4659-8103-DB434364C9A4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76C8-4D0F-4D52-974B-E51CC1ED7A08}"/>
              </a:ext>
            </a:extLst>
          </p:cNvPr>
          <p:cNvSpPr txBox="1"/>
          <p:nvPr/>
        </p:nvSpPr>
        <p:spPr>
          <a:xfrm>
            <a:off x="2749550" y="3709732"/>
            <a:ext cx="7050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de-AT" sz="2000" dirty="0"/>
              <a:t>Naida Nožić, </a:t>
            </a:r>
          </a:p>
          <a:p>
            <a:pPr algn="ctr"/>
            <a:r>
              <a:rPr lang="de-AT" sz="2000" dirty="0"/>
              <a:t>Jakob Hinum-Wagner, </a:t>
            </a:r>
          </a:p>
          <a:p>
            <a:pPr algn="ctr"/>
            <a:r>
              <a:rPr lang="de-AT" sz="2000" dirty="0"/>
              <a:t>Dominik Haring, </a:t>
            </a:r>
          </a:p>
          <a:p>
            <a:pPr algn="ctr"/>
            <a:r>
              <a:rPr lang="de-AT" sz="2000" dirty="0"/>
              <a:t>Áron Karsai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0861A-0F9D-4158-AC91-29B8CEB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677863"/>
            <a:ext cx="11750399" cy="460598"/>
          </a:xfrm>
        </p:spPr>
        <p:txBody>
          <a:bodyPr/>
          <a:lstStyle/>
          <a:p>
            <a:r>
              <a:rPr lang="de-AT" dirty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F29-B380-442B-8C3C-3E164464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2925-98DD-453C-B574-41D2F5AD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372799"/>
            <a:ext cx="6750703" cy="5450400"/>
          </a:xfrm>
        </p:spPr>
        <p:txBody>
          <a:bodyPr/>
          <a:lstStyle/>
          <a:p>
            <a:r>
              <a:rPr lang="en-US" sz="1800" dirty="0"/>
              <a:t>A multi-label text classification task</a:t>
            </a:r>
            <a:r>
              <a:rPr lang="de-AT" sz="1800" dirty="0"/>
              <a:t>.</a:t>
            </a:r>
          </a:p>
          <a:p>
            <a:r>
              <a:rPr lang="en-US" sz="1800" dirty="0"/>
              <a:t>Six toxicity labels (toxic, severe toxic, obscene, threat, insult and identity hate).</a:t>
            </a:r>
          </a:p>
          <a:p>
            <a:r>
              <a:rPr lang="en-US" sz="1800" b="1" dirty="0"/>
              <a:t>Data Cleaning</a:t>
            </a:r>
            <a:r>
              <a:rPr lang="en-US" sz="1800" dirty="0"/>
              <a:t>: removal of links, punctuation, special characters, numbers, and newline characters, conversion to lowercase.</a:t>
            </a:r>
          </a:p>
          <a:p>
            <a:r>
              <a:rPr lang="en-US" sz="1800" b="1" dirty="0"/>
              <a:t>Data Preprocessing: </a:t>
            </a:r>
            <a:r>
              <a:rPr lang="en-US" sz="1800" dirty="0"/>
              <a:t>tokenization, lemmatization, and </a:t>
            </a:r>
            <a:r>
              <a:rPr lang="en-US" sz="1800" dirty="0" err="1"/>
              <a:t>stopword</a:t>
            </a:r>
            <a:r>
              <a:rPr lang="en-US" sz="1800" dirty="0"/>
              <a:t> removal </a:t>
            </a:r>
            <a:endParaRPr lang="de-AT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F8905E-2448-45F5-95EF-D86AAF46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91" y="654137"/>
            <a:ext cx="4500687" cy="3106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A8133-6A55-4B51-BF70-B662C7AFA27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0E9A7-6198-405E-B351-437F828B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0" y="4538848"/>
            <a:ext cx="6482071" cy="122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027785-CFA8-4F6D-93AD-B96B0440F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65" y="3760672"/>
            <a:ext cx="4247421" cy="29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81A2C-2553-4E71-8314-A07668C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9" y="1552574"/>
            <a:ext cx="5989163" cy="5165849"/>
          </a:xfrm>
        </p:spPr>
        <p:txBody>
          <a:bodyPr/>
          <a:lstStyle/>
          <a:p>
            <a:r>
              <a:rPr lang="de-AT" dirty="0"/>
              <a:t>Few words about the baseline</a:t>
            </a:r>
          </a:p>
          <a:p>
            <a:r>
              <a:rPr lang="de-AT" dirty="0"/>
              <a:t>The two RNN structures (block diagram maybe)</a:t>
            </a:r>
          </a:p>
          <a:p>
            <a:r>
              <a:rPr lang="de-AT" dirty="0"/>
              <a:t>Loss function description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03388-7AF8-4152-BEED-58AE23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677863"/>
            <a:ext cx="11761200" cy="460598"/>
          </a:xfrm>
        </p:spPr>
        <p:txBody>
          <a:bodyPr/>
          <a:lstStyle/>
          <a:p>
            <a:r>
              <a:rPr lang="de-AT" dirty="0"/>
              <a:t>Jakob: Architecture choices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0B9E2-7945-4FC2-9638-B4FF7F4C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6249F-3554-4206-BE97-E3E809FFC70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1425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C003-9F5C-48FB-BE9C-CFE4EF6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Dominik: Results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2EF5-36F0-4A85-97BE-F8BA5E1B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6CA1-1723-4DE9-8142-CAD256C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Analyze training data (e.g. plots of validation losses for the two RNN architectures)</a:t>
            </a:r>
          </a:p>
          <a:p>
            <a:r>
              <a:rPr lang="de-AT" dirty="0"/>
              <a:t>Analyze eval metrics for baseline and the two RNNs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E0434-50F9-46A0-B88A-BAF4B2F505B5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134121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926A9-41F4-4CCA-89AA-DC3FBD4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LIME and 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F5C2-4A20-49AB-91B3-1737534F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Grafik 5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9AC4745B-A59D-8D19-E9D1-DA0AB14B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1916348"/>
            <a:ext cx="5025204" cy="46303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68DA84-4CD0-0BFA-018C-F16ADFDB7ECE}"/>
              </a:ext>
            </a:extLst>
          </p:cNvPr>
          <p:cNvSpPr txBox="1"/>
          <p:nvPr/>
        </p:nvSpPr>
        <p:spPr>
          <a:xfrm>
            <a:off x="651600" y="1381328"/>
            <a:ext cx="50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Baseline </a:t>
            </a:r>
            <a:r>
              <a:rPr lang="de-AT" dirty="0" err="1"/>
              <a:t>Logistic</a:t>
            </a:r>
            <a:r>
              <a:rPr lang="de-AT" dirty="0"/>
              <a:t> Regression Model</a:t>
            </a:r>
            <a:endParaRPr lang="en-US" dirty="0"/>
          </a:p>
        </p:txBody>
      </p:sp>
      <p:pic>
        <p:nvPicPr>
          <p:cNvPr id="9" name="Grafik 8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40F6048B-A191-A08D-78D8-2B85428D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98" y="1916348"/>
            <a:ext cx="4755343" cy="46303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71C7732-5820-30D1-0867-27DDC25AABE9}"/>
              </a:ext>
            </a:extLst>
          </p:cNvPr>
          <p:cNvSpPr txBox="1"/>
          <p:nvPr/>
        </p:nvSpPr>
        <p:spPr>
          <a:xfrm>
            <a:off x="6515198" y="1326362"/>
            <a:ext cx="47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RNN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</a:t>
            </a:r>
            <a:r>
              <a:rPr lang="de-AT" dirty="0" err="1"/>
              <a:t>probabilites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D7AB-2CE9-41B9-A4E8-EBC9D11E2256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4226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213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Wingdings 3</vt:lpstr>
      <vt:lpstr>Office-Design</vt:lpstr>
      <vt:lpstr>Toxic comment classification with an RNN Deep Learning KU, Course Project, WS 2024/2025</vt:lpstr>
      <vt:lpstr>Introduction</vt:lpstr>
      <vt:lpstr>Jakob: Architecture choices</vt:lpstr>
      <vt:lpstr>Dominik: Results </vt:lpstr>
      <vt:lpstr>LIME and conclusions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Naida Nozic</cp:lastModifiedBy>
  <cp:revision>218</cp:revision>
  <dcterms:created xsi:type="dcterms:W3CDTF">2012-12-13T06:37:50Z</dcterms:created>
  <dcterms:modified xsi:type="dcterms:W3CDTF">2025-01-27T00:18:16Z</dcterms:modified>
</cp:coreProperties>
</file>