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3" r:id="rId2"/>
    <p:sldId id="284" r:id="rId3"/>
    <p:sldId id="285" r:id="rId4"/>
    <p:sldId id="286" r:id="rId5"/>
    <p:sldId id="287" r:id="rId6"/>
  </p:sldIdLst>
  <p:sldSz cx="12192000" cy="6858000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0BA6AB3A-6F26-4D2E-87E1-D1E20405E225}">
          <p14:sldIdLst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CAC"/>
    <a:srgbClr val="B3B3B3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6" autoAdjust="0"/>
    <p:restoredTop sz="88010" autoAdjust="0"/>
  </p:normalViewPr>
  <p:slideViewPr>
    <p:cSldViewPr snapToGrid="0" snapToObjects="1">
      <p:cViewPr varScale="1">
        <p:scale>
          <a:sx n="74" d="100"/>
          <a:sy n="74" d="100"/>
        </p:scale>
        <p:origin x="1099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600D62BF-BC3D-5643-8C6B-023F23C60991}" type="datetime1">
              <a:rPr lang="de-DE"/>
              <a:pPr>
                <a:defRPr/>
              </a:pPr>
              <a:t>25.01.2025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893D5CDE-6566-B845-89DF-0B726458835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8235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44DB3E88-E418-044F-AA16-C508DA6016E0}" type="datetime1">
              <a:rPr lang="de-DE"/>
              <a:pPr>
                <a:defRPr/>
              </a:pPr>
              <a:t>25.01.2025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AT" noProof="0"/>
              <a:t>Mastertextformat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  <a:endParaRPr lang="de-DE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charset="0"/>
              </a:defRPr>
            </a:lvl1pPr>
          </a:lstStyle>
          <a:p>
            <a:pPr>
              <a:defRPr/>
            </a:pPr>
            <a:fld id="{792047E7-3E0C-6048-A5D9-00D46758416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2738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ＭＳ Ｐゴシック" pitchFamily="-107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chose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RNN -&gt; </a:t>
            </a:r>
            <a:r>
              <a:rPr lang="de-AT" dirty="0" err="1"/>
              <a:t>it</a:t>
            </a:r>
            <a:r>
              <a:rPr lang="de-AT" dirty="0"/>
              <a:t> </a:t>
            </a:r>
            <a:r>
              <a:rPr lang="de-AT" dirty="0" err="1"/>
              <a:t>perfromed</a:t>
            </a:r>
            <a:r>
              <a:rPr lang="de-AT" dirty="0"/>
              <a:t> </a:t>
            </a:r>
            <a:r>
              <a:rPr lang="de-AT" dirty="0" err="1"/>
              <a:t>better</a:t>
            </a:r>
            <a:r>
              <a:rPr lang="de-AT" dirty="0"/>
              <a:t> </a:t>
            </a:r>
            <a:r>
              <a:rPr lang="de-AT" dirty="0" err="1"/>
              <a:t>than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one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 err="1"/>
              <a:t>Local</a:t>
            </a:r>
            <a:r>
              <a:rPr lang="de-AT" dirty="0"/>
              <a:t> </a:t>
            </a:r>
            <a:r>
              <a:rPr lang="de-AT" dirty="0" err="1"/>
              <a:t>Iinterpretable</a:t>
            </a:r>
            <a:r>
              <a:rPr lang="de-AT" dirty="0"/>
              <a:t> model-</a:t>
            </a:r>
            <a:r>
              <a:rPr lang="de-AT" dirty="0" err="1"/>
              <a:t>Agnostic</a:t>
            </a:r>
            <a:r>
              <a:rPr lang="de-AT" dirty="0"/>
              <a:t> </a:t>
            </a:r>
            <a:r>
              <a:rPr lang="de-AT" dirty="0" err="1"/>
              <a:t>Explanations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en-US" dirty="0"/>
              <a:t>The independent RNN is close to the baseline, although more complicated -&gt; depends on application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2047E7-3E0C-6048-A5D9-00D467584168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9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 flip="none" rotWithShape="1">
          <a:gsLst>
            <a:gs pos="8000">
              <a:schemeClr val="bg1"/>
            </a:gs>
            <a:gs pos="100000">
              <a:schemeClr val="bg1">
                <a:lumMod val="6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" name="Textfeld 271"/>
          <p:cNvSpPr txBox="1">
            <a:spLocks noChangeArrowheads="1"/>
          </p:cNvSpPr>
          <p:nvPr userDrawn="1"/>
        </p:nvSpPr>
        <p:spPr bwMode="auto">
          <a:xfrm>
            <a:off x="720725" y="439738"/>
            <a:ext cx="67960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cs typeface="Arial" charset="0"/>
              </a:rPr>
              <a:t>W   I   S   </a:t>
            </a:r>
            <a:r>
              <a:rPr lang="de-DE" sz="1200" dirty="0" err="1">
                <a:cs typeface="Arial" charset="0"/>
              </a:rPr>
              <a:t>S</a:t>
            </a:r>
            <a:r>
              <a:rPr lang="de-DE" sz="1200" dirty="0">
                <a:cs typeface="Arial" charset="0"/>
              </a:rPr>
              <a:t>   E   N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 T   E   C   H   N   I   K     </a:t>
            </a:r>
            <a:r>
              <a:rPr lang="de-DE" sz="800" baseline="30000" dirty="0">
                <a:latin typeface="Wingdings" charset="0"/>
                <a:cs typeface="Wingdings" charset="0"/>
              </a:rPr>
              <a:t></a:t>
            </a:r>
            <a:r>
              <a:rPr lang="de-DE" sz="1200" baseline="30000" dirty="0">
                <a:cs typeface="Arial" charset="0"/>
              </a:rPr>
              <a:t> </a:t>
            </a:r>
            <a:r>
              <a:rPr lang="de-DE" sz="1200" dirty="0">
                <a:cs typeface="Arial" charset="0"/>
              </a:rPr>
              <a:t>    L   E   I   D   E   N   S   C   H   A   F   T</a:t>
            </a:r>
          </a:p>
        </p:txBody>
      </p:sp>
      <p:pic>
        <p:nvPicPr>
          <p:cNvPr id="14" name="Picture 9" descr="Logo TU Graz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0225088" y="282575"/>
            <a:ext cx="12319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Untertitel 2"/>
          <p:cNvSpPr txBox="1">
            <a:spLocks/>
          </p:cNvSpPr>
          <p:nvPr userDrawn="1"/>
        </p:nvSpPr>
        <p:spPr bwMode="auto">
          <a:xfrm>
            <a:off x="720725" y="6426921"/>
            <a:ext cx="72945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de-DE" sz="1200" dirty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DE" sz="1800" dirty="0">
                <a:solidFill>
                  <a:srgbClr val="595959"/>
                </a:solidFill>
              </a:rPr>
              <a:t> </a:t>
            </a:r>
            <a:r>
              <a:rPr lang="de-DE" sz="1800" dirty="0">
                <a:solidFill>
                  <a:srgbClr val="000000"/>
                </a:solidFill>
              </a:rPr>
              <a:t>www.ebw.tugraz.at</a:t>
            </a:r>
          </a:p>
        </p:txBody>
      </p:sp>
      <p:pic>
        <p:nvPicPr>
          <p:cNvPr id="16" name="Bild 7" descr="AT_Pictogramm2.png"/>
          <p:cNvPicPr>
            <a:picLocks noChangeAspect="1"/>
          </p:cNvPicPr>
          <p:nvPr userDrawn="1"/>
        </p:nvPicPr>
        <p:blipFill>
          <a:blip r:embed="rId3">
            <a:alphaModFix amt="7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739"/>
          <a:stretch>
            <a:fillRect/>
          </a:stretch>
        </p:blipFill>
        <p:spPr bwMode="auto">
          <a:xfrm>
            <a:off x="-1998663" y="1490663"/>
            <a:ext cx="10888663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8038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el 2"/>
          <p:cNvSpPr>
            <a:spLocks noGrp="1"/>
          </p:cNvSpPr>
          <p:nvPr>
            <p:ph type="title" hasCustomPrompt="1"/>
          </p:nvPr>
        </p:nvSpPr>
        <p:spPr>
          <a:xfrm>
            <a:off x="720725" y="1134533"/>
            <a:ext cx="10736263" cy="2489199"/>
          </a:xfrm>
          <a:prstGeom prst="rect">
            <a:avLst/>
          </a:prstGeom>
        </p:spPr>
        <p:txBody>
          <a:bodyPr anchor="b"/>
          <a:lstStyle>
            <a:lvl1pPr>
              <a:defRPr sz="3600">
                <a:solidFill>
                  <a:srgbClr val="F70146"/>
                </a:solidFill>
              </a:defRPr>
            </a:lvl1pPr>
          </a:lstStyle>
          <a:p>
            <a:r>
              <a:rPr lang="de-AT" dirty="0"/>
              <a:t>Titel</a:t>
            </a:r>
            <a:endParaRPr lang="de-DE" dirty="0"/>
          </a:p>
        </p:txBody>
      </p:sp>
      <p:sp>
        <p:nvSpPr>
          <p:cNvPr id="18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60604" y="4442882"/>
            <a:ext cx="10796384" cy="1984038"/>
          </a:xfrm>
          <a:prstGeom prst="rect">
            <a:avLst/>
          </a:prstGeom>
        </p:spPr>
        <p:txBody>
          <a:bodyPr anchor="b"/>
          <a:lstStyle>
            <a:lvl1pPr algn="r">
              <a:defRPr sz="2000" b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de-DE" sz="2800" dirty="0"/>
              <a:t>Michael Bernd Schwarz</a:t>
            </a:r>
          </a:p>
          <a:p>
            <a:pPr>
              <a:defRPr/>
            </a:pPr>
            <a:endParaRPr lang="de-DE" dirty="0"/>
          </a:p>
          <a:p>
            <a:pPr>
              <a:defRPr/>
            </a:pPr>
            <a:r>
              <a:rPr lang="de-DE" dirty="0"/>
              <a:t>Bachelorprojekt</a:t>
            </a:r>
          </a:p>
          <a:p>
            <a:pPr>
              <a:defRPr/>
            </a:pPr>
            <a:r>
              <a:rPr lang="de-DE" dirty="0"/>
              <a:t>TU Graz, Institut für Eisenbahnwesen und Verkehrswirtschaft</a:t>
            </a:r>
          </a:p>
          <a:p>
            <a:pPr>
              <a:defRPr/>
            </a:pPr>
            <a:fld id="{2FFDDC91-55FE-418C-98E1-C3B8BFBBFEC5}" type="datetime1">
              <a:rPr lang="de-DE" smtClean="0"/>
              <a:pPr>
                <a:defRPr/>
              </a:pPr>
              <a:t>25.01.2025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043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ein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4" name="Inhaltsplatzhalter 2"/>
          <p:cNvSpPr>
            <a:spLocks noGrp="1"/>
          </p:cNvSpPr>
          <p:nvPr>
            <p:ph idx="4294967295"/>
          </p:nvPr>
        </p:nvSpPr>
        <p:spPr>
          <a:xfrm>
            <a:off x="219600" y="1220400"/>
            <a:ext cx="11761200" cy="5450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931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ntitel zweizeil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E18D1EBB-8811-2E4A-B23C-AA07E79B94AD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2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4" name="Inhaltsplatzhalter 2"/>
          <p:cNvSpPr>
            <a:spLocks noGrp="1"/>
          </p:cNvSpPr>
          <p:nvPr>
            <p:ph idx="4294967295"/>
          </p:nvPr>
        </p:nvSpPr>
        <p:spPr>
          <a:xfrm>
            <a:off x="219600" y="1643065"/>
            <a:ext cx="11761200" cy="5027737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5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220399"/>
            <a:ext cx="5704950" cy="54504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16" name="Inhaltsplatzhalter 2"/>
          <p:cNvSpPr>
            <a:spLocks noGrp="1"/>
          </p:cNvSpPr>
          <p:nvPr>
            <p:ph idx="13"/>
          </p:nvPr>
        </p:nvSpPr>
        <p:spPr>
          <a:xfrm>
            <a:off x="6274800" y="1220399"/>
            <a:ext cx="5706000" cy="5450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2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zeiliger 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/>
          </p:nvPr>
        </p:nvSpPr>
        <p:spPr bwMode="auto">
          <a:xfrm>
            <a:off x="219600" y="592139"/>
            <a:ext cx="11761200" cy="87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br>
              <a:rPr lang="de-AT" dirty="0"/>
            </a:br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idx="1" hasCustomPrompt="1"/>
          </p:nvPr>
        </p:nvSpPr>
        <p:spPr>
          <a:xfrm>
            <a:off x="219600" y="1641600"/>
            <a:ext cx="5706000" cy="5029200"/>
          </a:xfrm>
          <a:prstGeom prst="rect">
            <a:avLst/>
          </a:prstGeom>
        </p:spPr>
        <p:txBody>
          <a:bodyPr/>
          <a:lstStyle>
            <a:lvl5pPr>
              <a:defRPr/>
            </a:lvl5pPr>
          </a:lstStyle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 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>
          <a:xfrm>
            <a:off x="6274800" y="1641600"/>
            <a:ext cx="5706000" cy="5029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AT" dirty="0"/>
              <a:t>Mastertextformat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  <a:endParaRPr lang="de-DE" dirty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281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C26B1035-2FE3-2F4E-B380-B9B3C013888F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219600" y="592138"/>
            <a:ext cx="11761200" cy="460598"/>
          </a:xfrm>
          <a:prstGeom prst="rect">
            <a:avLst/>
          </a:prstGeom>
        </p:spPr>
        <p:txBody>
          <a:bodyPr/>
          <a:lstStyle/>
          <a:p>
            <a:r>
              <a:rPr lang="de-AT" dirty="0"/>
              <a:t>Mastertitelformat bearbeiten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171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014892CD-7172-8F49-8CB7-45B6B21022A8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230400" y="2097090"/>
            <a:ext cx="11702400" cy="129960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230400" y="3728980"/>
            <a:ext cx="11702400" cy="259698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pPr lvl="0"/>
            <a:r>
              <a:rPr lang="de-AT" dirty="0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0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5"/>
          <p:cNvSpPr txBox="1">
            <a:spLocks/>
          </p:cNvSpPr>
          <p:nvPr userDrawn="1"/>
        </p:nvSpPr>
        <p:spPr>
          <a:xfrm>
            <a:off x="0" y="582616"/>
            <a:ext cx="670984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9B62F03F-EED7-D94D-A53C-B88E9A943B14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30400" y="44187"/>
            <a:ext cx="421200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87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erade Verbindung 7"/>
          <p:cNvCxnSpPr/>
          <p:nvPr userDrawn="1"/>
        </p:nvCxnSpPr>
        <p:spPr bwMode="auto">
          <a:xfrm>
            <a:off x="220346" y="504825"/>
            <a:ext cx="11759986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9" descr="Logo TU Graz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-1250" r="-500" b="-1250"/>
          <a:stretch>
            <a:fillRect/>
          </a:stretch>
        </p:blipFill>
        <p:spPr bwMode="auto">
          <a:xfrm>
            <a:off x="11062238" y="76200"/>
            <a:ext cx="9096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Foliennummernplatzhalter 5"/>
          <p:cNvSpPr txBox="1">
            <a:spLocks/>
          </p:cNvSpPr>
          <p:nvPr userDrawn="1"/>
        </p:nvSpPr>
        <p:spPr>
          <a:xfrm>
            <a:off x="0" y="582615"/>
            <a:ext cx="503238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fld id="{341491D6-FCB3-AA48-877A-0FB5E714E925}" type="slidenum">
              <a:rPr lang="de-DE" sz="1200" smtClean="0">
                <a:solidFill>
                  <a:schemeClr val="bg1"/>
                </a:solidFill>
              </a:rPr>
              <a:pPr algn="ctr" eaLnBrk="1" hangingPunct="1">
                <a:defRPr/>
              </a:pPr>
              <a:t>‹#›</a:t>
            </a:fld>
            <a:endParaRPr lang="de-DE" sz="1200">
              <a:solidFill>
                <a:schemeClr val="bg1"/>
              </a:solidFill>
            </a:endParaRPr>
          </a:p>
        </p:txBody>
      </p:sp>
      <p:sp>
        <p:nvSpPr>
          <p:cNvPr id="27" name="Rechteck 26"/>
          <p:cNvSpPr/>
          <p:nvPr userDrawn="1"/>
        </p:nvSpPr>
        <p:spPr>
          <a:xfrm>
            <a:off x="227116" y="45025"/>
            <a:ext cx="424860" cy="426855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8" name="Titelplatzhalter 1"/>
          <p:cNvSpPr>
            <a:spLocks noGrp="1"/>
          </p:cNvSpPr>
          <p:nvPr>
            <p:ph type="title"/>
          </p:nvPr>
        </p:nvSpPr>
        <p:spPr bwMode="auto">
          <a:xfrm>
            <a:off x="220345" y="592138"/>
            <a:ext cx="11759987" cy="476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Mastertitelformat bearbeiten</a:t>
            </a:r>
            <a:endParaRPr lang="de-DE" dirty="0"/>
          </a:p>
        </p:txBody>
      </p:sp>
      <p:sp>
        <p:nvSpPr>
          <p:cNvPr id="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220345" y="1219200"/>
            <a:ext cx="11759987" cy="545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Erste Ebene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  <a:p>
            <a:pPr marL="457200" lvl="0" indent="-4572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2B78"/>
              </a:buClr>
              <a:buFont typeface="Wingdings" panose="05000000000000000000" pitchFamily="2" charset="2"/>
              <a:buChar char="§"/>
            </a:pPr>
            <a:endParaRPr lang="de-AT" dirty="0"/>
          </a:p>
        </p:txBody>
      </p:sp>
      <p:sp>
        <p:nvSpPr>
          <p:cNvPr id="30" name="Textplatzhalter 15"/>
          <p:cNvSpPr txBox="1">
            <a:spLocks/>
          </p:cNvSpPr>
          <p:nvPr userDrawn="1"/>
        </p:nvSpPr>
        <p:spPr>
          <a:xfrm>
            <a:off x="655111" y="193977"/>
            <a:ext cx="6157913" cy="2536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None/>
              <a:defRPr sz="1600" kern="1200" baseline="0">
                <a:solidFill>
                  <a:srgbClr val="000000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623888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Arial" panose="020B0604020202020204" pitchFamily="34" charset="0"/>
              <a:buChar char="•"/>
              <a:defRPr sz="22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2pPr>
            <a:lvl3pPr marL="989013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Courier New" panose="02070309020205020404" pitchFamily="49" charset="0"/>
              <a:buChar char="o"/>
              <a:defRPr sz="20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3pPr>
            <a:lvl4pPr marL="1343025" indent="-2714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Symbol" panose="05050102010706020507" pitchFamily="18" charset="2"/>
              <a:buChar char="-"/>
              <a:defRPr sz="18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4pPr>
            <a:lvl5pPr marL="1616075" indent="-1873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70146"/>
              </a:buClr>
              <a:buFont typeface="Wingdings" panose="05000000000000000000" pitchFamily="2" charset="2"/>
              <a:buChar char=""/>
              <a:defRPr sz="1600" kern="1200">
                <a:solidFill>
                  <a:srgbClr val="000000"/>
                </a:solidFill>
                <a:latin typeface="+mn-lt"/>
                <a:ea typeface="ＭＳ Ｐゴシック" pitchFamily="-107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500" dirty="0"/>
              <a:t>Titel</a:t>
            </a:r>
            <a:endParaRPr lang="de-AT" sz="1500" dirty="0"/>
          </a:p>
        </p:txBody>
      </p:sp>
      <p:sp>
        <p:nvSpPr>
          <p:cNvPr id="3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29497" y="43480"/>
            <a:ext cx="422479" cy="4284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04" r:id="rId3"/>
    <p:sldLayoutId id="2147483705" r:id="rId4"/>
    <p:sldLayoutId id="2147483710" r:id="rId5"/>
    <p:sldLayoutId id="2147483706" r:id="rId6"/>
    <p:sldLayoutId id="2147483707" r:id="rId7"/>
    <p:sldLayoutId id="2147483708" r:id="rId8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000000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200">
          <a:solidFill>
            <a:srgbClr val="59595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66700" indent="-266700" algn="l" defTabSz="457200" rtl="0" eaLnBrk="0" fontAlgn="base" hangingPunct="0">
        <a:spcBef>
          <a:spcPts val="600"/>
        </a:spcBef>
        <a:spcAft>
          <a:spcPts val="600"/>
        </a:spcAft>
        <a:buClr>
          <a:srgbClr val="F70146"/>
        </a:buClr>
        <a:buFont typeface="Wingdings" panose="05000000000000000000" pitchFamily="2" charset="2"/>
        <a:buChar char="§"/>
        <a:defRPr sz="2400" kern="1200">
          <a:solidFill>
            <a:srgbClr val="000000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623888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Arial" panose="020B0604020202020204" pitchFamily="34" charset="0"/>
        <a:buChar char="•"/>
        <a:defRPr sz="22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2pPr>
      <a:lvl3pPr marL="989013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Courier New" panose="02070309020205020404" pitchFamily="49" charset="0"/>
        <a:buChar char="o"/>
        <a:defRPr sz="20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3pPr>
      <a:lvl4pPr marL="1343025" indent="-271463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Symbol" panose="05050102010706020507" pitchFamily="18" charset="2"/>
        <a:buChar char="-"/>
        <a:defRPr sz="18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4pPr>
      <a:lvl5pPr marL="1616075" indent="-187325" algn="l" defTabSz="457200" rtl="0" eaLnBrk="0" fontAlgn="base" hangingPunct="0">
        <a:spcBef>
          <a:spcPts val="300"/>
        </a:spcBef>
        <a:spcAft>
          <a:spcPts val="300"/>
        </a:spcAft>
        <a:buClr>
          <a:srgbClr val="F70146"/>
        </a:buClr>
        <a:buFont typeface="Wingdings" panose="05000000000000000000" pitchFamily="2" charset="2"/>
        <a:buChar char=""/>
        <a:defRPr sz="1600" kern="1200">
          <a:solidFill>
            <a:srgbClr val="000000"/>
          </a:solidFill>
          <a:latin typeface="+mn-lt"/>
          <a:ea typeface="ＭＳ Ｐゴシック" pitchFamily="-107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0725" y="867833"/>
            <a:ext cx="10736263" cy="2489199"/>
          </a:xfrm>
        </p:spPr>
        <p:txBody>
          <a:bodyPr/>
          <a:lstStyle/>
          <a:p>
            <a:pPr algn="ctr"/>
            <a:r>
              <a:rPr lang="de-AT" dirty="0"/>
              <a:t>Toxic comment classification with an RNN</a:t>
            </a:r>
            <a:br>
              <a:rPr lang="en-GB" dirty="0"/>
            </a:br>
            <a:r>
              <a:rPr lang="en-GB" sz="2000" dirty="0"/>
              <a:t>Deep Learning KU, Course Project, WS 2024/2025</a:t>
            </a:r>
            <a:endParaRPr lang="de-AT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191F30-1988-4659-8103-DB434364C9A4}"/>
              </a:ext>
            </a:extLst>
          </p:cNvPr>
          <p:cNvSpPr/>
          <p:nvPr/>
        </p:nvSpPr>
        <p:spPr>
          <a:xfrm>
            <a:off x="0" y="6343650"/>
            <a:ext cx="12192000" cy="514350"/>
          </a:xfrm>
          <a:prstGeom prst="rect">
            <a:avLst/>
          </a:prstGeom>
          <a:solidFill>
            <a:srgbClr val="ACACA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D276C8-4D0F-4D52-974B-E51CC1ED7A08}"/>
              </a:ext>
            </a:extLst>
          </p:cNvPr>
          <p:cNvSpPr txBox="1"/>
          <p:nvPr/>
        </p:nvSpPr>
        <p:spPr>
          <a:xfrm>
            <a:off x="2749550" y="3709732"/>
            <a:ext cx="705008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Team members:</a:t>
            </a:r>
          </a:p>
          <a:p>
            <a:pPr algn="ctr"/>
            <a:r>
              <a:rPr lang="de-AT" sz="2000" dirty="0"/>
              <a:t>Naida Nožić, </a:t>
            </a:r>
          </a:p>
          <a:p>
            <a:pPr algn="ctr"/>
            <a:r>
              <a:rPr lang="de-AT" sz="2000" dirty="0"/>
              <a:t>Jakob Hinum-Wagner, </a:t>
            </a:r>
          </a:p>
          <a:p>
            <a:pPr algn="ctr"/>
            <a:r>
              <a:rPr lang="de-AT" sz="2000" dirty="0"/>
              <a:t>Dominik Haring, </a:t>
            </a:r>
          </a:p>
          <a:p>
            <a:pPr algn="ctr"/>
            <a:r>
              <a:rPr lang="de-AT" sz="2000" dirty="0"/>
              <a:t>Áron Karsai</a:t>
            </a:r>
            <a:endParaRPr lang="en-US" sz="2000" dirty="0"/>
          </a:p>
          <a:p>
            <a:pPr algn="ctr"/>
            <a:endParaRPr lang="en-US" sz="2000" b="1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321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C0861A-0F9D-4158-AC91-29B8CEBC1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400" y="677863"/>
            <a:ext cx="11750399" cy="460598"/>
          </a:xfrm>
        </p:spPr>
        <p:txBody>
          <a:bodyPr/>
          <a:lstStyle/>
          <a:p>
            <a:r>
              <a:rPr lang="de-AT" dirty="0"/>
              <a:t>Introduction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BFF29-B380-442B-8C3C-3E164464F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C2925-98DD-453C-B574-41D2F5ADF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00" y="1372799"/>
            <a:ext cx="5672045" cy="5450400"/>
          </a:xfrm>
        </p:spPr>
        <p:txBody>
          <a:bodyPr/>
          <a:lstStyle/>
          <a:p>
            <a:r>
              <a:rPr lang="en-US" dirty="0"/>
              <a:t>A multi-label text classification task</a:t>
            </a:r>
            <a:r>
              <a:rPr lang="de-AT" dirty="0"/>
              <a:t>.</a:t>
            </a:r>
          </a:p>
          <a:p>
            <a:r>
              <a:rPr lang="en-US" dirty="0"/>
              <a:t>Six toxicity labels (toxic, severe toxic, obscene, threat, insult and identity hate).</a:t>
            </a:r>
          </a:p>
          <a:p>
            <a:r>
              <a:rPr lang="en-US" b="1" dirty="0"/>
              <a:t>Data Cleaning</a:t>
            </a:r>
            <a:r>
              <a:rPr lang="en-US" dirty="0"/>
              <a:t>: removal of links, punctuation, special characters, numbers, and newline characters, conversion to lowercase.</a:t>
            </a:r>
          </a:p>
          <a:p>
            <a:r>
              <a:rPr lang="en-US" b="1" dirty="0"/>
              <a:t>Data Preprocessing: </a:t>
            </a:r>
            <a:r>
              <a:rPr lang="en-US" dirty="0"/>
              <a:t>tokenization, lemmatization, and </a:t>
            </a:r>
            <a:r>
              <a:rPr lang="en-US" dirty="0" err="1"/>
              <a:t>stopword</a:t>
            </a:r>
            <a:r>
              <a:rPr lang="en-US" dirty="0"/>
              <a:t> removal </a:t>
            </a:r>
            <a:endParaRPr lang="de-AT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17707-4EC0-44E0-A60A-5030C00B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965" y="1242372"/>
            <a:ext cx="4852634" cy="1456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8905E-2448-45F5-95EF-D86AAF468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06730"/>
            <a:ext cx="5579831" cy="3851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FA8133-6A55-4B51-BF70-B662C7AFA279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30369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581A2C-2553-4E71-8314-A07668C4A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99" y="1552574"/>
            <a:ext cx="5989163" cy="5165849"/>
          </a:xfrm>
        </p:spPr>
        <p:txBody>
          <a:bodyPr/>
          <a:lstStyle/>
          <a:p>
            <a:r>
              <a:rPr lang="de-AT" dirty="0"/>
              <a:t>Few words about the baseline</a:t>
            </a:r>
          </a:p>
          <a:p>
            <a:r>
              <a:rPr lang="de-AT" dirty="0"/>
              <a:t>The two RNN structures (block diagram maybe)</a:t>
            </a:r>
          </a:p>
          <a:p>
            <a:r>
              <a:rPr lang="de-AT" dirty="0"/>
              <a:t>Loss function description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03388-7AF8-4152-BEED-58AE2318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00" y="677863"/>
            <a:ext cx="11761200" cy="460598"/>
          </a:xfrm>
        </p:spPr>
        <p:txBody>
          <a:bodyPr/>
          <a:lstStyle/>
          <a:p>
            <a:r>
              <a:rPr lang="de-AT" dirty="0"/>
              <a:t>Jakob: Architecture choices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0B9E2-7945-4FC2-9638-B4FF7F4C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B6249F-3554-4206-BE97-E3E809FFC709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142508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5C003-9F5C-48FB-BE9C-CFE4EF6C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Dominik: Results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F2EF5-36F0-4A85-97BE-F8BA5E1B9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6CA1-1723-4DE9-8142-CAD256C67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Analyze training data (e.g. plots of validation losses for the two RNN architectures)</a:t>
            </a:r>
          </a:p>
          <a:p>
            <a:r>
              <a:rPr lang="de-AT" dirty="0"/>
              <a:t>Analyze eval metrics for baseline and the two RNNs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2E0434-50F9-46A0-B88A-BAF4B2F505B5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134121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926A9-41F4-4CCA-89AA-DC3FBD428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LIME and conclusions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EEF5C2-4A20-49AB-91B3-1737534F7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07FD6D1F-7D36-6A43-881B-42B534254D11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6" name="Grafik 5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9AC4745B-A59D-8D19-E9D1-DA0AB14B8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00" y="1916348"/>
            <a:ext cx="5025204" cy="463036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968DA84-4CD0-0BFA-018C-F16ADFDB7ECE}"/>
              </a:ext>
            </a:extLst>
          </p:cNvPr>
          <p:cNvSpPr txBox="1"/>
          <p:nvPr/>
        </p:nvSpPr>
        <p:spPr>
          <a:xfrm>
            <a:off x="651600" y="1381328"/>
            <a:ext cx="502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Baseline </a:t>
            </a:r>
            <a:r>
              <a:rPr lang="de-AT" dirty="0" err="1"/>
              <a:t>Logistic</a:t>
            </a:r>
            <a:r>
              <a:rPr lang="de-AT" dirty="0"/>
              <a:t> Regression Model</a:t>
            </a:r>
            <a:endParaRPr lang="en-US" dirty="0"/>
          </a:p>
        </p:txBody>
      </p:sp>
      <p:pic>
        <p:nvPicPr>
          <p:cNvPr id="9" name="Grafik 8" descr="Ein Bild, das Text, Screenshot, Display, Software enthält.&#10;&#10;Automatisch generierte Beschreibung">
            <a:extLst>
              <a:ext uri="{FF2B5EF4-FFF2-40B4-BE49-F238E27FC236}">
                <a16:creationId xmlns:a16="http://schemas.microsoft.com/office/drawing/2014/main" id="{40F6048B-A191-A08D-78D8-2B85428DC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98" y="1916348"/>
            <a:ext cx="4755343" cy="463036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371C7732-5820-30D1-0867-27DDC25AABE9}"/>
              </a:ext>
            </a:extLst>
          </p:cNvPr>
          <p:cNvSpPr txBox="1"/>
          <p:nvPr/>
        </p:nvSpPr>
        <p:spPr>
          <a:xfrm>
            <a:off x="6515198" y="1326362"/>
            <a:ext cx="475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dirty="0"/>
              <a:t>RNN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with</a:t>
            </a:r>
            <a:r>
              <a:rPr lang="de-AT" dirty="0"/>
              <a:t> </a:t>
            </a:r>
            <a:r>
              <a:rPr lang="de-AT" dirty="0" err="1"/>
              <a:t>independent</a:t>
            </a:r>
            <a:r>
              <a:rPr lang="de-AT" dirty="0"/>
              <a:t> </a:t>
            </a:r>
            <a:r>
              <a:rPr lang="de-AT" dirty="0" err="1"/>
              <a:t>probabilites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ED7AB-2CE9-41B9-A4E8-EBC9D11E2256}"/>
              </a:ext>
            </a:extLst>
          </p:cNvPr>
          <p:cNvSpPr txBox="1"/>
          <p:nvPr/>
        </p:nvSpPr>
        <p:spPr>
          <a:xfrm>
            <a:off x="651600" y="103908"/>
            <a:ext cx="515389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Toxic comment classification with an RNN</a:t>
            </a:r>
          </a:p>
        </p:txBody>
      </p:sp>
    </p:spTree>
    <p:extLst>
      <p:ext uri="{BB962C8B-B14F-4D97-AF65-F5344CB8AC3E}">
        <p14:creationId xmlns:p14="http://schemas.microsoft.com/office/powerpoint/2010/main" val="422657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213</Words>
  <Application>Microsoft Office PowerPoint</Application>
  <PresentationFormat>Widescreen</PresentationFormat>
  <Paragraphs>34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Symbol</vt:lpstr>
      <vt:lpstr>Wingdings</vt:lpstr>
      <vt:lpstr>Wingdings 3</vt:lpstr>
      <vt:lpstr>Office-Design</vt:lpstr>
      <vt:lpstr>Toxic comment classification with an RNN Deep Learning KU, Course Project, WS 2024/2025</vt:lpstr>
      <vt:lpstr>Introduction</vt:lpstr>
      <vt:lpstr>Jakob: Architecture choices</vt:lpstr>
      <vt:lpstr>Dominik: Results </vt:lpstr>
      <vt:lpstr>LIME and conclusions</vt:lpstr>
    </vt:vector>
  </TitlesOfParts>
  <Company>TUG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Christina</dc:creator>
  <cp:lastModifiedBy>Naida Nozic</cp:lastModifiedBy>
  <cp:revision>216</cp:revision>
  <dcterms:created xsi:type="dcterms:W3CDTF">2012-12-13T06:37:50Z</dcterms:created>
  <dcterms:modified xsi:type="dcterms:W3CDTF">2025-01-25T22:34:16Z</dcterms:modified>
</cp:coreProperties>
</file>