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3" r:id="rId2"/>
    <p:sldId id="284" r:id="rId3"/>
    <p:sldId id="285" r:id="rId4"/>
    <p:sldId id="288" r:id="rId5"/>
    <p:sldId id="287" r:id="rId6"/>
  </p:sldIdLst>
  <p:sldSz cx="12192000" cy="6858000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BA6AB3A-6F26-4D2E-87E1-D1E20405E225}">
          <p14:sldIdLst>
            <p14:sldId id="283"/>
            <p14:sldId id="284"/>
            <p14:sldId id="285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CAC"/>
    <a:srgbClr val="B3B3B3"/>
    <a:srgbClr val="F70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6" autoAdjust="0"/>
    <p:restoredTop sz="88010" autoAdjust="0"/>
  </p:normalViewPr>
  <p:slideViewPr>
    <p:cSldViewPr snapToGrid="0" snapToObjects="1">
      <p:cViewPr varScale="1">
        <p:scale>
          <a:sx n="98" d="100"/>
          <a:sy n="98" d="100"/>
        </p:scale>
        <p:origin x="114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00D62BF-BC3D-5643-8C6B-023F23C60991}" type="datetime1">
              <a:rPr lang="de-DE"/>
              <a:pPr>
                <a:defRPr/>
              </a:pPr>
              <a:t>27.01.2025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893D5CDE-6566-B845-89DF-0B72645883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823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44DB3E88-E418-044F-AA16-C508DA6016E0}" type="datetime1">
              <a:rPr lang="de-DE"/>
              <a:pPr>
                <a:defRPr/>
              </a:pPr>
              <a:t>27.01.2025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AT" noProof="0"/>
              <a:t>Mastertextformat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792047E7-3E0C-6048-A5D9-00D4675841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273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ＭＳ Ｐゴシック" pitchFamily="-10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Recurrent Neural Networks (RNNs) are ideal for processing sequential data like text, making them well-suited for toxic comment classification.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marL="375277" lvl="1" indent="-187638">
              <a:lnSpc>
                <a:spcPts val="2085"/>
              </a:lnSpc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RNNs capture dependencies across words in a sequence by maintaining contextual information over time.</a:t>
            </a:r>
          </a:p>
          <a:p>
            <a:pPr marL="375277" lvl="1" indent="-187638">
              <a:lnSpc>
                <a:spcPts val="2085"/>
              </a:lnSpc>
              <a:buFont typeface="Arial"/>
              <a:buChar char="•"/>
            </a:pPr>
            <a:r>
              <a:rPr lang="en-US" sz="12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Traditional RNNs face challenges such as vanishing gradients, which limit their ability to handle long sequences effectively.</a:t>
            </a:r>
          </a:p>
          <a:p>
            <a:pPr marL="375277" lvl="1" indent="-187638">
              <a:lnSpc>
                <a:spcPts val="2085"/>
              </a:lnSpc>
              <a:buFont typeface="Arial"/>
              <a:buChar char="•"/>
            </a:pPr>
            <a:endParaRPr lang="en-US" sz="1200" b="1" dirty="0">
              <a:solidFill>
                <a:srgbClr val="FFFFFF"/>
              </a:solidFill>
              <a:latin typeface="Barlow"/>
              <a:ea typeface="Barlow Bold"/>
              <a:cs typeface="Barlow Bold"/>
              <a:sym typeface="Barlow"/>
            </a:endParaRPr>
          </a:p>
          <a:p>
            <a:pPr marL="375277" marR="0" lvl="1" indent="-187638" algn="l" defTabSz="457200" rtl="0" eaLnBrk="0" fontAlgn="base" latinLnBrk="0" hangingPunct="0">
              <a:lnSpc>
                <a:spcPts val="2085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b="1" dirty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LSTM (Long Short-Term Memory)</a:t>
            </a:r>
          </a:p>
          <a:p>
            <a:pPr marL="375277" lvl="1" indent="-187638">
              <a:lnSpc>
                <a:spcPts val="2085"/>
              </a:lnSpc>
              <a:buFont typeface="Arial"/>
              <a:buChar char="•"/>
            </a:pPr>
            <a:endParaRPr lang="en-US" sz="1200" b="1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4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Generally </a:t>
            </a:r>
            <a:r>
              <a:rPr lang="de-DE" dirty="0" err="1"/>
              <a:t>tricky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hyperparameters</a:t>
            </a:r>
            <a:endParaRPr lang="de-DE" dirty="0"/>
          </a:p>
          <a:p>
            <a:r>
              <a:rPr lang="de-DE" dirty="0"/>
              <a:t>Train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slight</a:t>
            </a:r>
            <a:r>
              <a:rPr lang="de-DE" dirty="0"/>
              <a:t> </a:t>
            </a:r>
            <a:r>
              <a:rPr lang="de-DE" dirty="0" err="1"/>
              <a:t>downward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despite</a:t>
            </a:r>
            <a:r>
              <a:rPr lang="de-DE" dirty="0"/>
              <a:t> </a:t>
            </a:r>
            <a:r>
              <a:rPr lang="de-DE" dirty="0" err="1"/>
              <a:t>spikiness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Early </a:t>
            </a:r>
            <a:r>
              <a:rPr lang="de-DE" dirty="0" err="1"/>
              <a:t>Stopping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 </a:t>
            </a:r>
            <a:r>
              <a:rPr lang="de-DE" dirty="0" err="1"/>
              <a:t>loss</a:t>
            </a:r>
            <a:endParaRPr lang="de-DE" dirty="0"/>
          </a:p>
          <a:p>
            <a:endParaRPr lang="de-DE" dirty="0"/>
          </a:p>
          <a:p>
            <a:r>
              <a:rPr lang="de-DE" dirty="0"/>
              <a:t>Independent Model: </a:t>
            </a:r>
            <a:r>
              <a:rPr lang="de-DE" dirty="0" err="1"/>
              <a:t>Competetive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,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in F1 score and Recall -&gt; </a:t>
            </a:r>
            <a:r>
              <a:rPr lang="de-DE" dirty="0" err="1"/>
              <a:t>prioritizes</a:t>
            </a:r>
            <a:r>
              <a:rPr lang="de-DE" dirty="0"/>
              <a:t> </a:t>
            </a:r>
            <a:r>
              <a:rPr lang="de-AT" dirty="0" err="1"/>
              <a:t>correctly</a:t>
            </a:r>
            <a:r>
              <a:rPr lang="de-AT" dirty="0"/>
              <a:t> </a:t>
            </a:r>
            <a:r>
              <a:rPr lang="de-AT" dirty="0" err="1"/>
              <a:t>identifying</a:t>
            </a:r>
            <a:r>
              <a:rPr lang="de-AT" dirty="0"/>
              <a:t> positives at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cost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false</a:t>
            </a:r>
            <a:r>
              <a:rPr lang="de-AT"/>
              <a:t> positives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2047E7-3E0C-6048-A5D9-00D46758416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92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 err="1"/>
              <a:t>Why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chose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independent</a:t>
            </a:r>
            <a:r>
              <a:rPr lang="de-AT" dirty="0"/>
              <a:t> RNN -&gt;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perfromed</a:t>
            </a:r>
            <a:r>
              <a:rPr lang="de-AT" dirty="0"/>
              <a:t> </a:t>
            </a:r>
            <a:r>
              <a:rPr lang="de-AT" dirty="0" err="1"/>
              <a:t>better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one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de-AT" dirty="0" err="1"/>
              <a:t>Local</a:t>
            </a:r>
            <a:r>
              <a:rPr lang="de-AT" dirty="0"/>
              <a:t> </a:t>
            </a:r>
            <a:r>
              <a:rPr lang="de-AT" dirty="0" err="1"/>
              <a:t>Iinterpretable</a:t>
            </a:r>
            <a:r>
              <a:rPr lang="de-AT" dirty="0"/>
              <a:t> model-</a:t>
            </a:r>
            <a:r>
              <a:rPr lang="de-AT" dirty="0" err="1"/>
              <a:t>Agnostic</a:t>
            </a:r>
            <a:r>
              <a:rPr lang="de-AT" dirty="0"/>
              <a:t> </a:t>
            </a:r>
            <a:r>
              <a:rPr lang="de-AT" dirty="0" err="1"/>
              <a:t>Explanations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en-US" dirty="0"/>
              <a:t>The independent RNN is close to the baseline, although more complicated -&gt; depends on application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79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 flip="none" rotWithShape="1">
          <a:gsLst>
            <a:gs pos="8000">
              <a:schemeClr val="bg1"/>
            </a:gs>
            <a:gs pos="100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Textfeld 271"/>
          <p:cNvSpPr txBox="1">
            <a:spLocks noChangeArrowheads="1"/>
          </p:cNvSpPr>
          <p:nvPr userDrawn="1"/>
        </p:nvSpPr>
        <p:spPr bwMode="auto">
          <a:xfrm>
            <a:off x="720725" y="439738"/>
            <a:ext cx="67960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dirty="0">
                <a:cs typeface="Arial" charset="0"/>
              </a:rPr>
              <a:t>W   I   S   </a:t>
            </a:r>
            <a:r>
              <a:rPr lang="de-DE" sz="1200" dirty="0" err="1">
                <a:cs typeface="Arial" charset="0"/>
              </a:rPr>
              <a:t>S</a:t>
            </a:r>
            <a:r>
              <a:rPr lang="de-DE" sz="1200" dirty="0">
                <a:cs typeface="Arial" charset="0"/>
              </a:rPr>
              <a:t>   E   N     </a:t>
            </a:r>
            <a:r>
              <a:rPr lang="de-DE" sz="800" baseline="30000" dirty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>
                <a:cs typeface="Arial" charset="0"/>
              </a:rPr>
              <a:t> </a:t>
            </a:r>
            <a:r>
              <a:rPr lang="de-DE" sz="1200" dirty="0">
                <a:cs typeface="Arial" charset="0"/>
              </a:rPr>
              <a:t>     T   E   C   H   N   I   K     </a:t>
            </a:r>
            <a:r>
              <a:rPr lang="de-DE" sz="800" baseline="30000" dirty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>
                <a:cs typeface="Arial" charset="0"/>
              </a:rPr>
              <a:t> </a:t>
            </a:r>
            <a:r>
              <a:rPr lang="de-DE" sz="1200" dirty="0">
                <a:cs typeface="Arial" charset="0"/>
              </a:rPr>
              <a:t>    L   E   I   D   E   N   S   C   H   A   F   T</a:t>
            </a:r>
          </a:p>
        </p:txBody>
      </p:sp>
      <p:pic>
        <p:nvPicPr>
          <p:cNvPr id="14" name="Picture 9" descr="Logo TU Graz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10225088" y="282575"/>
            <a:ext cx="12319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Untertitel 2"/>
          <p:cNvSpPr txBox="1">
            <a:spLocks/>
          </p:cNvSpPr>
          <p:nvPr userDrawn="1"/>
        </p:nvSpPr>
        <p:spPr bwMode="auto">
          <a:xfrm>
            <a:off x="720725" y="6426921"/>
            <a:ext cx="72945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de-DE" sz="1800" dirty="0">
                <a:solidFill>
                  <a:srgbClr val="595959"/>
                </a:solidFill>
              </a:rPr>
              <a:t> </a:t>
            </a:r>
            <a:r>
              <a:rPr lang="de-DE" sz="1800" dirty="0">
                <a:solidFill>
                  <a:srgbClr val="000000"/>
                </a:solidFill>
              </a:rPr>
              <a:t>www.ebw.tugraz.at</a:t>
            </a:r>
          </a:p>
        </p:txBody>
      </p:sp>
      <p:pic>
        <p:nvPicPr>
          <p:cNvPr id="16" name="Bild 7" descr="AT_Pictogramm2.png"/>
          <p:cNvPicPr>
            <a:picLocks noChangeAspect="1"/>
          </p:cNvPicPr>
          <p:nvPr userDrawn="1"/>
        </p:nvPicPr>
        <p:blipFill>
          <a:blip r:embed="rId3">
            <a:alphaModFix amt="7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739"/>
          <a:stretch>
            <a:fillRect/>
          </a:stretch>
        </p:blipFill>
        <p:spPr bwMode="auto">
          <a:xfrm>
            <a:off x="-1998663" y="1490663"/>
            <a:ext cx="10888663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803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el 2"/>
          <p:cNvSpPr>
            <a:spLocks noGrp="1"/>
          </p:cNvSpPr>
          <p:nvPr>
            <p:ph type="title" hasCustomPrompt="1"/>
          </p:nvPr>
        </p:nvSpPr>
        <p:spPr>
          <a:xfrm>
            <a:off x="720725" y="1134533"/>
            <a:ext cx="10736263" cy="2489199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70146"/>
                </a:solidFill>
              </a:defRPr>
            </a:lvl1pPr>
          </a:lstStyle>
          <a:p>
            <a:r>
              <a:rPr lang="de-AT" dirty="0"/>
              <a:t>Titel</a:t>
            </a:r>
            <a:endParaRPr lang="de-DE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60604" y="4442882"/>
            <a:ext cx="10796384" cy="1984038"/>
          </a:xfrm>
          <a:prstGeom prst="rect">
            <a:avLst/>
          </a:prstGeom>
        </p:spPr>
        <p:txBody>
          <a:bodyPr anchor="b"/>
          <a:lstStyle>
            <a:lvl1pPr algn="r">
              <a:defRPr sz="20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e-DE" sz="2800" dirty="0"/>
              <a:t>Michael Bernd Schwarz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Bachelorprojekt</a:t>
            </a:r>
          </a:p>
          <a:p>
            <a:pPr>
              <a:defRPr/>
            </a:pPr>
            <a:r>
              <a:rPr lang="de-DE" dirty="0"/>
              <a:t>TU Graz, Institut für Eisenbahnwesen und Verkehrswirtschaft</a:t>
            </a:r>
          </a:p>
          <a:p>
            <a:pPr>
              <a:defRPr/>
            </a:pPr>
            <a:fld id="{2FFDDC91-55FE-418C-98E1-C3B8BFBBFEC5}" type="datetime1">
              <a:rPr lang="de-DE" smtClean="0"/>
              <a:pPr>
                <a:defRPr/>
              </a:pPr>
              <a:t>27.01.2025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043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9600" y="592138"/>
            <a:ext cx="11761200" cy="460598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4294967295"/>
          </p:nvPr>
        </p:nvSpPr>
        <p:spPr>
          <a:xfrm>
            <a:off x="219600" y="1220400"/>
            <a:ext cx="11761200" cy="54504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31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E18D1EBB-8811-2E4A-B23C-AA07E79B94AD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‹Nr.›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 bwMode="auto">
          <a:xfrm>
            <a:off x="219600" y="592139"/>
            <a:ext cx="11761200" cy="87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br>
              <a:rPr lang="de-AT" dirty="0"/>
            </a:br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4294967295"/>
          </p:nvPr>
        </p:nvSpPr>
        <p:spPr>
          <a:xfrm>
            <a:off x="219600" y="1643065"/>
            <a:ext cx="11761200" cy="5027737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58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zeiliger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219600" y="1220399"/>
            <a:ext cx="5704950" cy="5450400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 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3"/>
          </p:nvPr>
        </p:nvSpPr>
        <p:spPr>
          <a:xfrm>
            <a:off x="6274800" y="1220399"/>
            <a:ext cx="5706000" cy="5450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19600" y="592138"/>
            <a:ext cx="11761200" cy="460598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24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r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219600" y="592139"/>
            <a:ext cx="11761200" cy="87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br>
              <a:rPr lang="de-AT" dirty="0"/>
            </a:br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219600" y="1641600"/>
            <a:ext cx="5706000" cy="5029200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 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>
          <a:xfrm>
            <a:off x="6274800" y="1641600"/>
            <a:ext cx="5706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81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C26B1035-2FE3-2F4E-B380-B9B3C013888F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9600" y="592138"/>
            <a:ext cx="11761200" cy="460598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171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014892CD-7172-8F49-8CB7-45B6B21022A8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0400" y="2097090"/>
            <a:ext cx="11702400" cy="12996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230400" y="3728980"/>
            <a:ext cx="11702400" cy="2596984"/>
          </a:xfrm>
          <a:prstGeom prst="rect">
            <a:avLst/>
          </a:prstGeom>
        </p:spPr>
        <p:txBody>
          <a:bodyPr/>
          <a:lstStyle>
            <a:lvl1pPr algn="ctr">
              <a:defRPr b="0"/>
            </a:lvl1pPr>
          </a:lstStyle>
          <a:p>
            <a:pPr lvl="0"/>
            <a:r>
              <a:rPr lang="de-AT" dirty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3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9B62F03F-EED7-D94D-A53C-B88E9A943B14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78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7"/>
          <p:cNvCxnSpPr/>
          <p:nvPr userDrawn="1"/>
        </p:nvCxnSpPr>
        <p:spPr bwMode="auto">
          <a:xfrm>
            <a:off x="220346" y="504825"/>
            <a:ext cx="11759986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9" descr="Logo TU Graz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11062238" y="76200"/>
            <a:ext cx="909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liennummernplatzhalter 5"/>
          <p:cNvSpPr txBox="1">
            <a:spLocks/>
          </p:cNvSpPr>
          <p:nvPr userDrawn="1"/>
        </p:nvSpPr>
        <p:spPr>
          <a:xfrm>
            <a:off x="0" y="582615"/>
            <a:ext cx="503238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341491D6-FCB3-AA48-877A-0FB5E714E925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227116" y="45025"/>
            <a:ext cx="424860" cy="426855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8" name="Titelplatzhalter 1"/>
          <p:cNvSpPr>
            <a:spLocks noGrp="1"/>
          </p:cNvSpPr>
          <p:nvPr>
            <p:ph type="title"/>
          </p:nvPr>
        </p:nvSpPr>
        <p:spPr bwMode="auto">
          <a:xfrm>
            <a:off x="220345" y="592138"/>
            <a:ext cx="11759987" cy="47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20345" y="1219200"/>
            <a:ext cx="11759987" cy="545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Erste Ebene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  <a:p>
            <a:pPr marL="457200" lvl="0" indent="-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2B78"/>
              </a:buClr>
              <a:buFont typeface="Wingdings" panose="05000000000000000000" pitchFamily="2" charset="2"/>
              <a:buChar char="§"/>
            </a:pPr>
            <a:endParaRPr lang="de-AT" dirty="0"/>
          </a:p>
        </p:txBody>
      </p:sp>
      <p:sp>
        <p:nvSpPr>
          <p:cNvPr id="30" name="Textplatzhalter 15"/>
          <p:cNvSpPr txBox="1">
            <a:spLocks/>
          </p:cNvSpPr>
          <p:nvPr userDrawn="1"/>
        </p:nvSpPr>
        <p:spPr>
          <a:xfrm>
            <a:off x="655111" y="193977"/>
            <a:ext cx="6157913" cy="2536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Wingdings" panose="05000000000000000000" pitchFamily="2" charset="2"/>
              <a:buNone/>
              <a:defRPr sz="1600" kern="1200" baseline="0">
                <a:solidFill>
                  <a:srgbClr val="000000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23888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Arial" panose="020B0604020202020204" pitchFamily="34" charset="0"/>
              <a:buChar char="•"/>
              <a:defRPr sz="22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89013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343025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Symbol" panose="05050102010706020507" pitchFamily="18" charset="2"/>
              <a:buChar char="-"/>
              <a:defRPr sz="18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616075" indent="-1873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Wingdings" panose="05000000000000000000" pitchFamily="2" charset="2"/>
              <a:buChar char=""/>
              <a:defRPr sz="16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Titel</a:t>
            </a:r>
            <a:endParaRPr lang="de-AT" sz="1500" dirty="0"/>
          </a:p>
        </p:txBody>
      </p:sp>
      <p:sp>
        <p:nvSpPr>
          <p:cNvPr id="3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29497" y="43480"/>
            <a:ext cx="422479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9" r:id="rId2"/>
    <p:sldLayoutId id="2147483704" r:id="rId3"/>
    <p:sldLayoutId id="2147483705" r:id="rId4"/>
    <p:sldLayoutId id="2147483710" r:id="rId5"/>
    <p:sldLayoutId id="2147483706" r:id="rId6"/>
    <p:sldLayoutId id="2147483707" r:id="rId7"/>
    <p:sldLayoutId id="2147483708" r:id="rId8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000000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266700" indent="-266700" algn="l" defTabSz="457200" rtl="0" eaLnBrk="0" fontAlgn="base" hangingPunct="0">
        <a:spcBef>
          <a:spcPts val="600"/>
        </a:spcBef>
        <a:spcAft>
          <a:spcPts val="600"/>
        </a:spcAft>
        <a:buClr>
          <a:srgbClr val="F70146"/>
        </a:buClr>
        <a:buFont typeface="Wingdings" panose="05000000000000000000" pitchFamily="2" charset="2"/>
        <a:buChar char="§"/>
        <a:defRPr sz="2400" kern="1200">
          <a:solidFill>
            <a:srgbClr val="000000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23888" indent="-271463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Arial" panose="020B0604020202020204" pitchFamily="34" charset="0"/>
        <a:buChar char="•"/>
        <a:defRPr sz="22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2pPr>
      <a:lvl3pPr marL="989013" indent="-271463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Courier New" panose="02070309020205020404" pitchFamily="49" charset="0"/>
        <a:buChar char="o"/>
        <a:defRPr sz="20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3pPr>
      <a:lvl4pPr marL="1343025" indent="-271463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Symbol" panose="05050102010706020507" pitchFamily="18" charset="2"/>
        <a:buChar char="-"/>
        <a:defRPr sz="18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4pPr>
      <a:lvl5pPr marL="1616075" indent="-187325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Wingdings" panose="05000000000000000000" pitchFamily="2" charset="2"/>
        <a:buChar char=""/>
        <a:defRPr sz="16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725" y="867833"/>
            <a:ext cx="10736263" cy="2489199"/>
          </a:xfrm>
        </p:spPr>
        <p:txBody>
          <a:bodyPr/>
          <a:lstStyle/>
          <a:p>
            <a:pPr algn="ctr"/>
            <a:r>
              <a:rPr lang="de-AT" dirty="0"/>
              <a:t>Toxic comment classification with an RNN</a:t>
            </a:r>
            <a:br>
              <a:rPr lang="en-GB" dirty="0"/>
            </a:br>
            <a:r>
              <a:rPr lang="en-GB" sz="2000" dirty="0"/>
              <a:t>Deep Learning KU, Course Project, WS 2024/2025</a:t>
            </a:r>
            <a:endParaRPr lang="de-A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91F30-1988-4659-8103-DB434364C9A4}"/>
              </a:ext>
            </a:extLst>
          </p:cNvPr>
          <p:cNvSpPr/>
          <p:nvPr/>
        </p:nvSpPr>
        <p:spPr>
          <a:xfrm>
            <a:off x="0" y="6343650"/>
            <a:ext cx="12192000" cy="514350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276C8-4D0F-4D52-974B-E51CC1ED7A08}"/>
              </a:ext>
            </a:extLst>
          </p:cNvPr>
          <p:cNvSpPr txBox="1"/>
          <p:nvPr/>
        </p:nvSpPr>
        <p:spPr>
          <a:xfrm>
            <a:off x="2749550" y="3709732"/>
            <a:ext cx="70500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Team members:</a:t>
            </a:r>
          </a:p>
          <a:p>
            <a:pPr algn="ctr"/>
            <a:r>
              <a:rPr lang="de-AT" sz="2000" dirty="0"/>
              <a:t>Naida Nožić, </a:t>
            </a:r>
          </a:p>
          <a:p>
            <a:pPr algn="ctr"/>
            <a:r>
              <a:rPr lang="de-AT" sz="2000" dirty="0"/>
              <a:t>Jakob Hinum-Wagner, </a:t>
            </a:r>
          </a:p>
          <a:p>
            <a:pPr algn="ctr"/>
            <a:r>
              <a:rPr lang="de-AT" sz="2000" dirty="0"/>
              <a:t>Dominik Haring, </a:t>
            </a:r>
          </a:p>
          <a:p>
            <a:pPr algn="ctr"/>
            <a:r>
              <a:rPr lang="de-AT" sz="2000" dirty="0"/>
              <a:t>Áron Karsai</a:t>
            </a:r>
            <a:endParaRPr lang="en-US" sz="2000" dirty="0"/>
          </a:p>
          <a:p>
            <a:pPr algn="ctr"/>
            <a:endParaRPr lang="en-US" sz="2000" b="1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321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C0861A-0F9D-4158-AC91-29B8CEBC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00" y="677863"/>
            <a:ext cx="11750399" cy="460598"/>
          </a:xfrm>
        </p:spPr>
        <p:txBody>
          <a:bodyPr/>
          <a:lstStyle/>
          <a:p>
            <a:r>
              <a:rPr lang="de-AT" dirty="0"/>
              <a:t>Introduction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BFF29-B380-442B-8C3C-3E164464F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2925-98DD-453C-B574-41D2F5AD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372799"/>
            <a:ext cx="5672045" cy="5450400"/>
          </a:xfrm>
        </p:spPr>
        <p:txBody>
          <a:bodyPr/>
          <a:lstStyle/>
          <a:p>
            <a:r>
              <a:rPr lang="en-US" dirty="0"/>
              <a:t>A multi-label text classification task</a:t>
            </a:r>
            <a:r>
              <a:rPr lang="de-AT" dirty="0"/>
              <a:t>.</a:t>
            </a:r>
          </a:p>
          <a:p>
            <a:r>
              <a:rPr lang="en-US" dirty="0"/>
              <a:t>Six toxicity labels (toxic, severe toxic, obscene, threat, insult and identity hate).</a:t>
            </a:r>
          </a:p>
          <a:p>
            <a:r>
              <a:rPr lang="en-US" b="1" dirty="0"/>
              <a:t>Data Cleaning</a:t>
            </a:r>
            <a:r>
              <a:rPr lang="en-US" dirty="0"/>
              <a:t>: removal of links, punctuation, special characters, numbers, and newline characters, conversion to lowercase.</a:t>
            </a:r>
          </a:p>
          <a:p>
            <a:r>
              <a:rPr lang="en-US" b="1" dirty="0"/>
              <a:t>Data Preprocessing: </a:t>
            </a:r>
            <a:r>
              <a:rPr lang="en-US" dirty="0"/>
              <a:t>tokenization, lemmatization, and </a:t>
            </a:r>
            <a:r>
              <a:rPr lang="en-US" dirty="0" err="1"/>
              <a:t>stopword</a:t>
            </a:r>
            <a:r>
              <a:rPr lang="en-US" dirty="0"/>
              <a:t> removal </a:t>
            </a:r>
            <a:endParaRPr lang="de-AT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17707-4EC0-44E0-A60A-5030C00B0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65" y="1242372"/>
            <a:ext cx="4852634" cy="1456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F8905E-2448-45F5-95EF-D86AAF468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6730"/>
            <a:ext cx="5579831" cy="3851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FA8133-6A55-4B51-BF70-B662C7AFA279}"/>
              </a:ext>
            </a:extLst>
          </p:cNvPr>
          <p:cNvSpPr txBox="1"/>
          <p:nvPr/>
        </p:nvSpPr>
        <p:spPr>
          <a:xfrm>
            <a:off x="651600" y="103908"/>
            <a:ext cx="5153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Toxic comment classification with an RNN</a:t>
            </a:r>
          </a:p>
        </p:txBody>
      </p:sp>
    </p:spTree>
    <p:extLst>
      <p:ext uri="{BB962C8B-B14F-4D97-AF65-F5344CB8AC3E}">
        <p14:creationId xmlns:p14="http://schemas.microsoft.com/office/powerpoint/2010/main" val="303691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581A2C-2553-4E71-8314-A07668C4A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12" y="836739"/>
            <a:ext cx="5989163" cy="3864252"/>
          </a:xfrm>
        </p:spPr>
        <p:txBody>
          <a:bodyPr/>
          <a:lstStyle/>
          <a:p>
            <a:r>
              <a:rPr lang="de-AT" dirty="0"/>
              <a:t>Baseline model</a:t>
            </a:r>
          </a:p>
          <a:p>
            <a:pPr lvl="1"/>
            <a:r>
              <a:rPr lang="de-AT" dirty="0"/>
              <a:t>Logisitc regression</a:t>
            </a:r>
          </a:p>
          <a:p>
            <a:pPr lvl="2"/>
            <a:r>
              <a:rPr lang="en-US" sz="1600" spc="130" dirty="0">
                <a:solidFill>
                  <a:schemeClr val="tx1"/>
                </a:solidFill>
                <a:ea typeface="Barlow Bold"/>
                <a:cs typeface="Barlow Bold"/>
                <a:sym typeface="Barlow Bold"/>
              </a:rPr>
              <a:t>Features:</a:t>
            </a:r>
          </a:p>
          <a:p>
            <a:pPr lvl="3"/>
            <a:r>
              <a:rPr lang="en-US" sz="1200" dirty="0">
                <a:ea typeface="Barlow Bold"/>
                <a:cs typeface="Barlow Bold"/>
                <a:sym typeface="Barlow Bold"/>
              </a:rPr>
              <a:t>Text Representation: TF-IDF (Term Frequency-Inverse Document Frequency)  </a:t>
            </a:r>
            <a:r>
              <a:rPr lang="en-US" sz="1200" dirty="0">
                <a:ea typeface="Barlow Bold"/>
                <a:cs typeface="Barlow Bold"/>
                <a:sym typeface="Wingdings" panose="05000000000000000000" pitchFamily="2" charset="2"/>
              </a:rPr>
              <a:t> </a:t>
            </a:r>
            <a:r>
              <a:rPr lang="en-US" sz="1200" dirty="0">
                <a:ea typeface="Barlow Bold"/>
                <a:cs typeface="Barlow Bold"/>
                <a:sym typeface="Barlow Bold"/>
              </a:rPr>
              <a:t>convert text into numerical feature vectors.</a:t>
            </a:r>
          </a:p>
          <a:p>
            <a:pPr lvl="2"/>
            <a:r>
              <a:rPr lang="en-US" sz="1600" spc="130" dirty="0">
                <a:solidFill>
                  <a:schemeClr val="tx1"/>
                </a:solidFill>
                <a:sym typeface="Barlow Bold"/>
              </a:rPr>
              <a:t>Model Design: </a:t>
            </a:r>
          </a:p>
          <a:p>
            <a:pPr lvl="3"/>
            <a:r>
              <a:rPr lang="en-US" sz="1200" dirty="0">
                <a:sym typeface="Barlow Bold"/>
              </a:rPr>
              <a:t>Trained independently for each toxicity label using binary cross-entropy loss.</a:t>
            </a:r>
          </a:p>
          <a:p>
            <a:pPr lvl="2"/>
            <a:r>
              <a:rPr lang="en-US" sz="1600" spc="130" dirty="0">
                <a:solidFill>
                  <a:schemeClr val="tx1"/>
                </a:solidFill>
                <a:sym typeface="Barlow Bold"/>
              </a:rPr>
              <a:t>Results:</a:t>
            </a:r>
          </a:p>
          <a:p>
            <a:pPr lvl="3"/>
            <a:r>
              <a:rPr lang="en-US" sz="1200" dirty="0">
                <a:sym typeface="Barlow Bold"/>
              </a:rPr>
              <a:t>High accuracy for frequent labels like Toxic and Obscene.</a:t>
            </a:r>
          </a:p>
          <a:p>
            <a:pPr lvl="3"/>
            <a:r>
              <a:rPr lang="en-US" sz="1200" dirty="0">
                <a:sym typeface="Barlow Bold"/>
              </a:rPr>
              <a:t>Poor performance for rare labels such as Threat and Identity Hate due to class imbalance.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endParaRPr lang="en-US" sz="2000" b="1" dirty="0">
              <a:solidFill>
                <a:schemeClr val="tx1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lvl="2"/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B03388-7AF8-4152-BEED-58AE2318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8" y="431649"/>
            <a:ext cx="11761200" cy="460598"/>
          </a:xfrm>
        </p:spPr>
        <p:txBody>
          <a:bodyPr/>
          <a:lstStyle/>
          <a:p>
            <a:r>
              <a:rPr lang="de-AT" dirty="0"/>
              <a:t>Baseline model and RNN Architectures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0B9E2-7945-4FC2-9638-B4FF7F4C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6249F-3554-4206-BE97-E3E809FFC709}"/>
              </a:ext>
            </a:extLst>
          </p:cNvPr>
          <p:cNvSpPr txBox="1"/>
          <p:nvPr/>
        </p:nvSpPr>
        <p:spPr>
          <a:xfrm>
            <a:off x="651600" y="103908"/>
            <a:ext cx="5153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Toxic comment classification with an RNN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F56C0845-57DE-B54B-17B6-554175B49A91}"/>
              </a:ext>
            </a:extLst>
          </p:cNvPr>
          <p:cNvGrpSpPr/>
          <p:nvPr/>
        </p:nvGrpSpPr>
        <p:grpSpPr>
          <a:xfrm>
            <a:off x="1" y="4250453"/>
            <a:ext cx="7285054" cy="2607547"/>
            <a:chOff x="0" y="0"/>
            <a:chExt cx="1845085" cy="1146026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0F306DC-4CDB-ED38-7EE1-CA139CF9CA0B}"/>
                </a:ext>
              </a:extLst>
            </p:cNvPr>
            <p:cNvSpPr/>
            <p:nvPr/>
          </p:nvSpPr>
          <p:spPr>
            <a:xfrm>
              <a:off x="0" y="0"/>
              <a:ext cx="1845085" cy="1146026"/>
            </a:xfrm>
            <a:custGeom>
              <a:avLst/>
              <a:gdLst/>
              <a:ahLst/>
              <a:cxnLst/>
              <a:rect l="l" t="t" r="r" b="b"/>
              <a:pathLst>
                <a:path w="1845085" h="1146026">
                  <a:moveTo>
                    <a:pt x="0" y="0"/>
                  </a:moveTo>
                  <a:lnTo>
                    <a:pt x="1845085" y="0"/>
                  </a:lnTo>
                  <a:lnTo>
                    <a:pt x="1845085" y="1146026"/>
                  </a:lnTo>
                  <a:lnTo>
                    <a:pt x="0" y="1146026"/>
                  </a:lnTo>
                  <a:close/>
                </a:path>
              </a:pathLst>
            </a:custGeom>
            <a:solidFill>
              <a:srgbClr val="002A5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9076498C-82BC-4877-A702-F1BB8B34BC6F}"/>
                </a:ext>
              </a:extLst>
            </p:cNvPr>
            <p:cNvSpPr txBox="1"/>
            <p:nvPr/>
          </p:nvSpPr>
          <p:spPr>
            <a:xfrm>
              <a:off x="0" y="-38100"/>
              <a:ext cx="1845085" cy="118412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2ABFE74-9E6B-4EF8-69AF-F52F4F99A38E}"/>
              </a:ext>
            </a:extLst>
          </p:cNvPr>
          <p:cNvSpPr txBox="1"/>
          <p:nvPr/>
        </p:nvSpPr>
        <p:spPr>
          <a:xfrm>
            <a:off x="1617333" y="4384247"/>
            <a:ext cx="4184947" cy="246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85"/>
              </a:lnSpc>
            </a:pPr>
            <a:r>
              <a:rPr lang="en-US" sz="1738" b="1" dirty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Model Variants and Training details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E9F7C17B-04EC-0BE8-979A-1CD7B48A1E5E}"/>
              </a:ext>
            </a:extLst>
          </p:cNvPr>
          <p:cNvSpPr txBox="1">
            <a:spLocks/>
          </p:cNvSpPr>
          <p:nvPr/>
        </p:nvSpPr>
        <p:spPr bwMode="auto">
          <a:xfrm>
            <a:off x="5805492" y="813311"/>
            <a:ext cx="6891553" cy="386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6700" indent="-266700" algn="l" defTabSz="457200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F70146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23888" indent="-271463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Arial" panose="020B0604020202020204" pitchFamily="34" charset="0"/>
              <a:buChar char="•"/>
              <a:defRPr sz="22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89013" indent="-271463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343025" indent="-271463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Symbol" panose="05050102010706020507" pitchFamily="18" charset="2"/>
              <a:buChar char="-"/>
              <a:defRPr sz="18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616075" indent="-187325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Wingdings" panose="05000000000000000000" pitchFamily="2" charset="2"/>
              <a:buChar char=""/>
              <a:defRPr sz="16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Recurrent Neural Networks (RNNs)</a:t>
            </a:r>
          </a:p>
          <a:p>
            <a:pPr lvl="1"/>
            <a:r>
              <a:rPr lang="en-US" dirty="0">
                <a:sym typeface="Barlow Bold"/>
              </a:rPr>
              <a:t>Embedding Layer :</a:t>
            </a:r>
          </a:p>
          <a:p>
            <a:pPr lvl="2"/>
            <a:r>
              <a:rPr lang="en-US" sz="1400" dirty="0">
                <a:ea typeface="Barlow Bold"/>
                <a:cs typeface="Barlow Bold"/>
                <a:sym typeface="Barlow Bold"/>
              </a:rPr>
              <a:t>Converts tokens into dense vectors, </a:t>
            </a:r>
          </a:p>
          <a:p>
            <a:pPr lvl="1"/>
            <a:r>
              <a:rPr lang="en-US" dirty="0">
                <a:sym typeface="Barlow Bold"/>
              </a:rPr>
              <a:t>LSTM Layers: </a:t>
            </a:r>
          </a:p>
          <a:p>
            <a:pPr lvl="2"/>
            <a:r>
              <a:rPr lang="en-US" sz="1400" dirty="0">
                <a:sym typeface="Barlow Bold"/>
              </a:rPr>
              <a:t>Two stacked LSTM layers capture sequential patterns and long-term dependencies in text.   </a:t>
            </a:r>
          </a:p>
          <a:p>
            <a:pPr lvl="1"/>
            <a:r>
              <a:rPr lang="en-US" dirty="0">
                <a:sym typeface="Barlow Bold"/>
              </a:rPr>
              <a:t>Dropout Layer:</a:t>
            </a:r>
          </a:p>
          <a:p>
            <a:pPr lvl="2"/>
            <a:r>
              <a:rPr lang="en-US" sz="1400" dirty="0">
                <a:sym typeface="Barlow Bold"/>
              </a:rPr>
              <a:t>Reduces overfitting by randomly zeroing activations during training.</a:t>
            </a:r>
          </a:p>
          <a:p>
            <a:pPr lvl="1"/>
            <a:r>
              <a:rPr lang="en-US" dirty="0">
                <a:sym typeface="Barlow Bold"/>
              </a:rPr>
              <a:t>Fully Connected Layer:</a:t>
            </a:r>
          </a:p>
          <a:p>
            <a:pPr lvl="2"/>
            <a:r>
              <a:rPr lang="en-US" sz="1400" dirty="0">
                <a:sym typeface="Barlow Bold"/>
              </a:rPr>
              <a:t>Maps extracted features to output labels for classification.</a:t>
            </a:r>
          </a:p>
          <a:p>
            <a:pPr lvl="3"/>
            <a:endParaRPr lang="en-US" sz="1200" b="1" dirty="0">
              <a:solidFill>
                <a:srgbClr val="000000"/>
              </a:solidFill>
              <a:latin typeface="Barlow Bold"/>
              <a:ea typeface="Barlow Bold"/>
              <a:cs typeface="Barlow Bold"/>
              <a:sym typeface="Barlow Bold"/>
            </a:endParaRPr>
          </a:p>
          <a:p>
            <a:pPr lvl="3"/>
            <a:endParaRPr lang="en-US" sz="1200" dirty="0">
              <a:sym typeface="Barlow Bold"/>
            </a:endParaRPr>
          </a:p>
          <a:p>
            <a:pPr lvl="3"/>
            <a:endParaRPr lang="en-US" sz="1200" dirty="0">
              <a:sym typeface="Barlow 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4D31E6-5AE9-1819-3B93-2A8901D87A6B}"/>
              </a:ext>
            </a:extLst>
          </p:cNvPr>
          <p:cNvSpPr txBox="1"/>
          <p:nvPr/>
        </p:nvSpPr>
        <p:spPr>
          <a:xfrm>
            <a:off x="-155764" y="4764583"/>
            <a:ext cx="7905365" cy="20223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59587" lvl="1" indent="-179794" algn="just">
              <a:lnSpc>
                <a:spcPts val="2331"/>
              </a:lnSpc>
              <a:buFont typeface="Arial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Independent Model:</a:t>
            </a:r>
            <a:r>
              <a:rPr lang="en-US"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Each label is treated as a separate binary classification</a:t>
            </a:r>
          </a:p>
          <a:p>
            <a:pPr marL="179793" lvl="1" algn="just">
              <a:lnSpc>
                <a:spcPts val="2331"/>
              </a:lnSpc>
            </a:pPr>
            <a:r>
              <a:rPr lang="en-US"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   problem using sigmoid activation.</a:t>
            </a:r>
          </a:p>
          <a:p>
            <a:pPr marL="359587" lvl="1" indent="-179794" algn="just">
              <a:lnSpc>
                <a:spcPts val="2331"/>
              </a:lnSpc>
              <a:buFont typeface="Arial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Joint Model:</a:t>
            </a:r>
            <a:r>
              <a:rPr lang="en-US"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Labels are treated as a single multi-class output using </a:t>
            </a:r>
          </a:p>
          <a:p>
            <a:pPr marL="179793" lvl="1" algn="just">
              <a:lnSpc>
                <a:spcPts val="2331"/>
              </a:lnSpc>
            </a:pPr>
            <a:r>
              <a:rPr lang="en-US"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   </a:t>
            </a:r>
            <a:r>
              <a:rPr lang="en-US" sz="1600" dirty="0" err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softmax</a:t>
            </a:r>
            <a:r>
              <a:rPr lang="en-US" sz="1600" dirty="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activation, capturing label dependencies.</a:t>
            </a:r>
          </a:p>
          <a:p>
            <a:pPr marL="359587" lvl="1" indent="-179794" algn="just">
              <a:lnSpc>
                <a:spcPts val="2331"/>
              </a:lnSpc>
              <a:buFont typeface="Arial"/>
              <a:buChar char="•"/>
            </a:pPr>
            <a:endParaRPr lang="en-US" sz="1600" dirty="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359587" lvl="1" indent="-179794" algn="just">
              <a:lnSpc>
                <a:spcPts val="2331"/>
              </a:lnSpc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Barlow"/>
                <a:sym typeface="Barlow"/>
              </a:rPr>
              <a:t>Regularization: Dropout and gradient clipping to enhance stability.</a:t>
            </a:r>
          </a:p>
          <a:p>
            <a:pPr marL="345194" lvl="1" indent="-172597" algn="just">
              <a:lnSpc>
                <a:spcPts val="2238"/>
              </a:lnSpc>
              <a:buFont typeface="Arial"/>
              <a:buChar char="•"/>
            </a:pPr>
            <a:r>
              <a:rPr lang="en-US" sz="1600" dirty="0">
                <a:solidFill>
                  <a:srgbClr val="FFFFFF"/>
                </a:solidFill>
                <a:latin typeface="Barlow"/>
                <a:sym typeface="Barlow"/>
              </a:rPr>
              <a:t>Optimization: Adam optimizer with a learning rate of 0.001 and a linear scheduler</a:t>
            </a:r>
          </a:p>
        </p:txBody>
      </p: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3DC1BEA2-CD82-AEB8-38EB-B053DAE5AF7F}"/>
              </a:ext>
            </a:extLst>
          </p:cNvPr>
          <p:cNvSpPr txBox="1">
            <a:spLocks/>
          </p:cNvSpPr>
          <p:nvPr/>
        </p:nvSpPr>
        <p:spPr bwMode="auto">
          <a:xfrm>
            <a:off x="7440820" y="4250453"/>
            <a:ext cx="4854411" cy="386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6700" indent="-266700" algn="l" defTabSz="457200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F70146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23888" indent="-271463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Arial" panose="020B0604020202020204" pitchFamily="34" charset="0"/>
              <a:buChar char="•"/>
              <a:defRPr sz="22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89013" indent="-271463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343025" indent="-271463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Symbol" panose="05050102010706020507" pitchFamily="18" charset="2"/>
              <a:buChar char="-"/>
              <a:defRPr sz="18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616075" indent="-187325" algn="l" defTabSz="457200" rtl="0" eaLnBrk="0" fontAlgn="base" hangingPunct="0">
              <a:spcBef>
                <a:spcPts val="300"/>
              </a:spcBef>
              <a:spcAft>
                <a:spcPts val="300"/>
              </a:spcAft>
              <a:buClr>
                <a:srgbClr val="F70146"/>
              </a:buClr>
              <a:buFont typeface="Wingdings" panose="05000000000000000000" pitchFamily="2" charset="2"/>
              <a:buChar char=""/>
              <a:defRPr sz="16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Loss functions</a:t>
            </a:r>
          </a:p>
          <a:p>
            <a:pPr lvl="1"/>
            <a:r>
              <a:rPr lang="en-US" sz="1600" dirty="0">
                <a:sym typeface="Barlow Bold"/>
              </a:rPr>
              <a:t>Binary Cross-Entropy</a:t>
            </a:r>
            <a:r>
              <a:rPr lang="en-US" sz="1800" spc="130" dirty="0">
                <a:solidFill>
                  <a:schemeClr val="tx1"/>
                </a:solidFill>
                <a:ea typeface="Barlow Bold"/>
                <a:cs typeface="Barlow Bold"/>
                <a:sym typeface="Barlow Bold"/>
              </a:rPr>
              <a:t>:</a:t>
            </a:r>
          </a:p>
          <a:p>
            <a:pPr lvl="2"/>
            <a:r>
              <a:rPr lang="en-US" sz="1400" dirty="0">
                <a:ea typeface="Barlow Bold"/>
                <a:cs typeface="Barlow Bold"/>
                <a:sym typeface="Barlow Bold"/>
              </a:rPr>
              <a:t>Used for the Independent Probabilities Model:</a:t>
            </a:r>
          </a:p>
          <a:p>
            <a:pPr lvl="2"/>
            <a:endParaRPr lang="en-US" sz="1600" dirty="0">
              <a:sym typeface="Barlow Bold"/>
            </a:endParaRPr>
          </a:p>
          <a:p>
            <a:pPr lvl="2"/>
            <a:endParaRPr lang="en-US" sz="1600" dirty="0">
              <a:sym typeface="Barlow Bold"/>
            </a:endParaRPr>
          </a:p>
          <a:p>
            <a:pPr lvl="2"/>
            <a:r>
              <a:rPr lang="en-US" sz="1400" dirty="0">
                <a:sym typeface="Barlow Bold"/>
              </a:rPr>
              <a:t>Used for the Joint Probabilities Model: </a:t>
            </a:r>
            <a:endParaRPr lang="en-US" sz="1200" dirty="0">
              <a:sym typeface="Barlow Bold"/>
            </a:endParaRPr>
          </a:p>
          <a:p>
            <a:pPr lvl="3"/>
            <a:endParaRPr lang="en-US" sz="1200" dirty="0">
              <a:sym typeface="Barlow Bold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A4472FCE-D548-E4DD-E286-06CA45D4929F}"/>
              </a:ext>
            </a:extLst>
          </p:cNvPr>
          <p:cNvSpPr/>
          <p:nvPr/>
        </p:nvSpPr>
        <p:spPr>
          <a:xfrm>
            <a:off x="7646795" y="5265530"/>
            <a:ext cx="4688509" cy="834287"/>
          </a:xfrm>
          <a:custGeom>
            <a:avLst/>
            <a:gdLst/>
            <a:ahLst/>
            <a:cxnLst/>
            <a:rect l="l" t="t" r="r" b="b"/>
            <a:pathLst>
              <a:path w="9490550" h="1627941">
                <a:moveTo>
                  <a:pt x="0" y="0"/>
                </a:moveTo>
                <a:lnTo>
                  <a:pt x="9490550" y="0"/>
                </a:lnTo>
                <a:lnTo>
                  <a:pt x="9490550" y="1627941"/>
                </a:lnTo>
                <a:lnTo>
                  <a:pt x="0" y="16279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567" t="-8029" r="-6018" b="-1072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219A12EA-CC70-0821-B33F-77DEB5FBB332}"/>
              </a:ext>
            </a:extLst>
          </p:cNvPr>
          <p:cNvSpPr/>
          <p:nvPr/>
        </p:nvSpPr>
        <p:spPr>
          <a:xfrm>
            <a:off x="8667290" y="6295615"/>
            <a:ext cx="2004059" cy="562385"/>
          </a:xfrm>
          <a:custGeom>
            <a:avLst/>
            <a:gdLst/>
            <a:ahLst/>
            <a:cxnLst/>
            <a:rect l="l" t="t" r="r" b="b"/>
            <a:pathLst>
              <a:path w="4667590" h="1395635">
                <a:moveTo>
                  <a:pt x="0" y="0"/>
                </a:moveTo>
                <a:lnTo>
                  <a:pt x="4667590" y="0"/>
                </a:lnTo>
                <a:lnTo>
                  <a:pt x="4667590" y="1395636"/>
                </a:lnTo>
                <a:lnTo>
                  <a:pt x="0" y="13956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285" t="-40399" r="-4006" b="-10963"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8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5C003-9F5C-48FB-BE9C-CFE4EF6C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Finetuning &amp; </a:t>
            </a:r>
            <a:r>
              <a:rPr lang="de-DE" dirty="0" err="1"/>
              <a:t>Results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F2EF5-36F0-4A85-97BE-F8BA5E1B9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FD6D1F-7D36-6A43-881B-42B534254D11}" type="slidenum">
              <a:rPr kumimoji="0" lang="de-DE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6CA1-1723-4DE9-8142-CAD256C6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Tuned</a:t>
            </a:r>
            <a:r>
              <a:rPr lang="de-AT" dirty="0"/>
              <a:t> Parameters: </a:t>
            </a:r>
          </a:p>
          <a:p>
            <a:pPr lvl="1"/>
            <a:r>
              <a:rPr lang="de-AT" dirty="0"/>
              <a:t>Gradient Clipping </a:t>
            </a:r>
            <a:r>
              <a:rPr lang="de-AT" dirty="0" err="1"/>
              <a:t>Cutoff</a:t>
            </a:r>
            <a:endParaRPr lang="de-AT" dirty="0"/>
          </a:p>
          <a:p>
            <a:pPr lvl="1"/>
            <a:r>
              <a:rPr lang="de-AT" dirty="0"/>
              <a:t>Dropout </a:t>
            </a:r>
            <a:r>
              <a:rPr lang="de-AT" dirty="0" err="1"/>
              <a:t>Regularization</a:t>
            </a:r>
            <a:endParaRPr lang="de-AT" dirty="0"/>
          </a:p>
          <a:p>
            <a:pPr lvl="1"/>
            <a:r>
              <a:rPr lang="de-AT" dirty="0"/>
              <a:t>Linear Learning Rate Decay</a:t>
            </a:r>
          </a:p>
          <a:p>
            <a:pPr lvl="1"/>
            <a:r>
              <a:rPr lang="de-AT" dirty="0"/>
              <a:t>Batch Size</a:t>
            </a:r>
          </a:p>
          <a:p>
            <a:pPr lvl="1"/>
            <a:endParaRPr lang="de-AT" dirty="0"/>
          </a:p>
          <a:p>
            <a:r>
              <a:rPr lang="de-DE" dirty="0"/>
              <a:t>Evaluation </a:t>
            </a:r>
            <a:r>
              <a:rPr lang="de-DE" dirty="0" err="1"/>
              <a:t>Metrics</a:t>
            </a:r>
            <a:r>
              <a:rPr lang="de-DE" dirty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E0434-50F9-46A0-B88A-BAF4B2F505B5}"/>
              </a:ext>
            </a:extLst>
          </p:cNvPr>
          <p:cNvSpPr txBox="1"/>
          <p:nvPr/>
        </p:nvSpPr>
        <p:spPr>
          <a:xfrm>
            <a:off x="651600" y="103908"/>
            <a:ext cx="5153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Toxic comment classification with an RNN</a:t>
            </a:r>
          </a:p>
        </p:txBody>
      </p:sp>
      <p:pic>
        <p:nvPicPr>
          <p:cNvPr id="11" name="Grafik 10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083DD309-2D92-99C2-C086-A7D07055C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586" y="579348"/>
            <a:ext cx="2612814" cy="2096702"/>
          </a:xfrm>
          <a:prstGeom prst="rect">
            <a:avLst/>
          </a:prstGeom>
        </p:spPr>
      </p:pic>
      <p:pic>
        <p:nvPicPr>
          <p:cNvPr id="13" name="Grafik 12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A60F02A9-47E8-C4CA-0278-733A1B62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536" y="2914562"/>
            <a:ext cx="2654287" cy="2096702"/>
          </a:xfrm>
          <a:prstGeom prst="rect">
            <a:avLst/>
          </a:prstGeom>
        </p:spPr>
      </p:pic>
      <p:pic>
        <p:nvPicPr>
          <p:cNvPr id="15" name="Grafik 1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4D21D08B-D7CD-3DE8-7196-29977FC29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229" y="592139"/>
            <a:ext cx="2654287" cy="2096702"/>
          </a:xfrm>
          <a:prstGeom prst="rect">
            <a:avLst/>
          </a:prstGeom>
        </p:spPr>
      </p:pic>
      <p:pic>
        <p:nvPicPr>
          <p:cNvPr id="17" name="Grafik 1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F6B14284-A8B9-E0F1-0EE7-52C297CE6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1230" y="2914562"/>
            <a:ext cx="2654287" cy="2096702"/>
          </a:xfrm>
          <a:prstGeom prst="rect">
            <a:avLst/>
          </a:prstGeom>
        </p:spPr>
      </p:pic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E7DD8A45-8E35-8C38-6EEC-D1A654238DB8}"/>
              </a:ext>
            </a:extLst>
          </p:cNvPr>
          <p:cNvGraphicFramePr>
            <a:graphicFrameLocks noGrp="1"/>
          </p:cNvGraphicFramePr>
          <p:nvPr/>
        </p:nvGraphicFramePr>
        <p:xfrm>
          <a:off x="441000" y="4309645"/>
          <a:ext cx="6048290" cy="1613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658">
                  <a:extLst>
                    <a:ext uri="{9D8B030D-6E8A-4147-A177-3AD203B41FA5}">
                      <a16:colId xmlns:a16="http://schemas.microsoft.com/office/drawing/2014/main" val="1021842233"/>
                    </a:ext>
                  </a:extLst>
                </a:gridCol>
                <a:gridCol w="1209658">
                  <a:extLst>
                    <a:ext uri="{9D8B030D-6E8A-4147-A177-3AD203B41FA5}">
                      <a16:colId xmlns:a16="http://schemas.microsoft.com/office/drawing/2014/main" val="1510199823"/>
                    </a:ext>
                  </a:extLst>
                </a:gridCol>
                <a:gridCol w="1209658">
                  <a:extLst>
                    <a:ext uri="{9D8B030D-6E8A-4147-A177-3AD203B41FA5}">
                      <a16:colId xmlns:a16="http://schemas.microsoft.com/office/drawing/2014/main" val="2277956733"/>
                    </a:ext>
                  </a:extLst>
                </a:gridCol>
                <a:gridCol w="1209658">
                  <a:extLst>
                    <a:ext uri="{9D8B030D-6E8A-4147-A177-3AD203B41FA5}">
                      <a16:colId xmlns:a16="http://schemas.microsoft.com/office/drawing/2014/main" val="2143802268"/>
                    </a:ext>
                  </a:extLst>
                </a:gridCol>
                <a:gridCol w="1209658">
                  <a:extLst>
                    <a:ext uri="{9D8B030D-6E8A-4147-A177-3AD203B41FA5}">
                      <a16:colId xmlns:a16="http://schemas.microsoft.com/office/drawing/2014/main" val="4166898782"/>
                    </a:ext>
                  </a:extLst>
                </a:gridCol>
              </a:tblGrid>
              <a:tr h="403273">
                <a:tc>
                  <a:txBody>
                    <a:bodyPr/>
                    <a:lstStyle/>
                    <a:p>
                      <a:r>
                        <a:rPr lang="de-DE" sz="1600" dirty="0"/>
                        <a:t>Model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Accuracy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F1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Precision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Recall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367226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r>
                        <a:rPr lang="de-DE" sz="1600" dirty="0"/>
                        <a:t>Baseline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0.67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0.87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0.54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27744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r>
                        <a:rPr lang="de-DE" sz="1600" dirty="0" err="1"/>
                        <a:t>Ind</a:t>
                      </a:r>
                      <a:r>
                        <a:rPr lang="de-DE" sz="1600" dirty="0"/>
                        <a:t>. Prob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0.89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0.68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0.68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0.69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01309"/>
                  </a:ext>
                </a:extLst>
              </a:tr>
              <a:tr h="403273">
                <a:tc>
                  <a:txBody>
                    <a:bodyPr/>
                    <a:lstStyle/>
                    <a:p>
                      <a:r>
                        <a:rPr lang="de-DE" sz="1600" dirty="0"/>
                        <a:t>Joint Prob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0.15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0.09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0.43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7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25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926A9-41F4-4CCA-89AA-DC3FBD42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LIME and conclusions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EF5C2-4A20-49AB-91B3-1737534F7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6" name="Grafik 5" descr="Ein Bild, das Text, Screenshot, Display, Software enthält.&#10;&#10;Automatisch generierte Beschreibung">
            <a:extLst>
              <a:ext uri="{FF2B5EF4-FFF2-40B4-BE49-F238E27FC236}">
                <a16:creationId xmlns:a16="http://schemas.microsoft.com/office/drawing/2014/main" id="{9AC4745B-A59D-8D19-E9D1-DA0AB14B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00" y="1916348"/>
            <a:ext cx="5025204" cy="463036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968DA84-4CD0-0BFA-018C-F16ADFDB7ECE}"/>
              </a:ext>
            </a:extLst>
          </p:cNvPr>
          <p:cNvSpPr txBox="1"/>
          <p:nvPr/>
        </p:nvSpPr>
        <p:spPr>
          <a:xfrm>
            <a:off x="651600" y="1381328"/>
            <a:ext cx="502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Baseline </a:t>
            </a:r>
            <a:r>
              <a:rPr lang="de-AT" dirty="0" err="1"/>
              <a:t>Logistic</a:t>
            </a:r>
            <a:r>
              <a:rPr lang="de-AT" dirty="0"/>
              <a:t> Regression Model</a:t>
            </a:r>
            <a:endParaRPr lang="en-US" dirty="0"/>
          </a:p>
        </p:txBody>
      </p:sp>
      <p:pic>
        <p:nvPicPr>
          <p:cNvPr id="9" name="Grafik 8" descr="Ein Bild, das Text, Screenshot, Display, Software enthält.&#10;&#10;Automatisch generierte Beschreibung">
            <a:extLst>
              <a:ext uri="{FF2B5EF4-FFF2-40B4-BE49-F238E27FC236}">
                <a16:creationId xmlns:a16="http://schemas.microsoft.com/office/drawing/2014/main" id="{40F6048B-A191-A08D-78D8-2B85428DC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98" y="1916348"/>
            <a:ext cx="4755343" cy="463036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71C7732-5820-30D1-0867-27DDC25AABE9}"/>
              </a:ext>
            </a:extLst>
          </p:cNvPr>
          <p:cNvSpPr txBox="1"/>
          <p:nvPr/>
        </p:nvSpPr>
        <p:spPr>
          <a:xfrm>
            <a:off x="6515198" y="1326362"/>
            <a:ext cx="475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RNN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independent</a:t>
            </a:r>
            <a:r>
              <a:rPr lang="de-AT" dirty="0"/>
              <a:t> </a:t>
            </a:r>
            <a:r>
              <a:rPr lang="de-AT" dirty="0" err="1"/>
              <a:t>probabilites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D7AB-2CE9-41B9-A4E8-EBC9D11E2256}"/>
              </a:ext>
            </a:extLst>
          </p:cNvPr>
          <p:cNvSpPr txBox="1"/>
          <p:nvPr/>
        </p:nvSpPr>
        <p:spPr>
          <a:xfrm>
            <a:off x="651600" y="103908"/>
            <a:ext cx="5153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Toxic comment classification with an RNN</a:t>
            </a:r>
          </a:p>
        </p:txBody>
      </p:sp>
    </p:spTree>
    <p:extLst>
      <p:ext uri="{BB962C8B-B14F-4D97-AF65-F5344CB8AC3E}">
        <p14:creationId xmlns:p14="http://schemas.microsoft.com/office/powerpoint/2010/main" val="422657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f9dda1df-3fca-45c7-91be-5629a3733338}" enabled="1" method="Standard" siteId="{ec1ca250-c234-4d56-a76b-7dfb9eee0c4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529</Words>
  <Application>Microsoft Office PowerPoint</Application>
  <PresentationFormat>Breitbild</PresentationFormat>
  <Paragraphs>102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Barlow</vt:lpstr>
      <vt:lpstr>Barlow Bold</vt:lpstr>
      <vt:lpstr>Calibri</vt:lpstr>
      <vt:lpstr>Courier New</vt:lpstr>
      <vt:lpstr>Symbol</vt:lpstr>
      <vt:lpstr>Wingdings</vt:lpstr>
      <vt:lpstr>Wingdings 3</vt:lpstr>
      <vt:lpstr>Office-Design</vt:lpstr>
      <vt:lpstr>Toxic comment classification with an RNN Deep Learning KU, Course Project, WS 2024/2025</vt:lpstr>
      <vt:lpstr>Introduction</vt:lpstr>
      <vt:lpstr>Baseline model and RNN Architectures</vt:lpstr>
      <vt:lpstr>Finetuning &amp; Results</vt:lpstr>
      <vt:lpstr>LIME and conclusions</vt:lpstr>
    </vt:vector>
  </TitlesOfParts>
  <Company>TUG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Christina</dc:creator>
  <cp:lastModifiedBy>Áron Karsai</cp:lastModifiedBy>
  <cp:revision>219</cp:revision>
  <dcterms:created xsi:type="dcterms:W3CDTF">2012-12-13T06:37:50Z</dcterms:created>
  <dcterms:modified xsi:type="dcterms:W3CDTF">2025-01-27T17:45:56Z</dcterms:modified>
</cp:coreProperties>
</file>