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57" r:id="rId3"/>
    <p:sldId id="270" r:id="rId4"/>
    <p:sldId id="271" r:id="rId5"/>
    <p:sldId id="268" r:id="rId6"/>
    <p:sldId id="269" r:id="rId7"/>
    <p:sldId id="278" r:id="rId8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9E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0774" autoAdjust="0"/>
  </p:normalViewPr>
  <p:slideViewPr>
    <p:cSldViewPr snapToGrid="0" snapToObjects="1">
      <p:cViewPr varScale="1">
        <p:scale>
          <a:sx n="120" d="100"/>
          <a:sy n="120" d="100"/>
        </p:scale>
        <p:origin x="1518" y="114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6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 off we looked at hard facts about the data, # of missing values, # of unique values, min, max, mean, etc.</a:t>
            </a:r>
          </a:p>
          <a:p>
            <a:endParaRPr lang="en-GB" dirty="0"/>
          </a:p>
          <a:p>
            <a:r>
              <a:rPr lang="en-GB" dirty="0"/>
              <a:t>Then we checked for correlations and looked at those visually.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endParaRPr lang="en-GB" dirty="0"/>
          </a:p>
          <a:p>
            <a:r>
              <a:rPr lang="en-GB" dirty="0"/>
              <a:t>X: Heating Cost - Y: </a:t>
            </a:r>
            <a:r>
              <a:rPr lang="en-GB" dirty="0" err="1"/>
              <a:t>SquareFootageHouse</a:t>
            </a:r>
            <a:r>
              <a:rPr lang="en-GB" dirty="0"/>
              <a:t> – 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HeatingType</a:t>
            </a:r>
            <a:endParaRPr lang="en-GB" dirty="0"/>
          </a:p>
          <a:p>
            <a:endParaRPr lang="en-GB" dirty="0"/>
          </a:p>
          <a:p>
            <a:r>
              <a:rPr lang="en-GB" dirty="0"/>
              <a:t>X: </a:t>
            </a:r>
            <a:r>
              <a:rPr lang="en-GB" dirty="0" err="1"/>
              <a:t>PoolQuality</a:t>
            </a:r>
            <a:r>
              <a:rPr lang="en-GB" dirty="0"/>
              <a:t> – Y: </a:t>
            </a:r>
            <a:r>
              <a:rPr lang="en-GB" dirty="0" err="1"/>
              <a:t>SquareFootageGarden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22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2a. Square Footage House can be used to impute bedrooms and bathrooms</a:t>
            </a:r>
          </a:p>
          <a:p>
            <a:endParaRPr lang="en-GB" dirty="0"/>
          </a:p>
          <a:p>
            <a:r>
              <a:rPr lang="en-GB" dirty="0"/>
              <a:t>2b. Price can be used to impute the location</a:t>
            </a:r>
          </a:p>
          <a:p>
            <a:endParaRPr lang="en-GB" dirty="0"/>
          </a:p>
          <a:p>
            <a:r>
              <a:rPr lang="en-GB" dirty="0"/>
              <a:t>2c. And many more imputations, two are mentioned on the previous slide</a:t>
            </a:r>
          </a:p>
          <a:p>
            <a:endParaRPr lang="de-AT" dirty="0"/>
          </a:p>
          <a:p>
            <a:endParaRPr lang="de-AT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8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8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0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Houses &lt; 100k: A house in good quality with around 25-75 m², with 1 bedroom and 1 bathroom.  Most likely in the Suburbs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Savings: </a:t>
            </a:r>
            <a:r>
              <a:rPr lang="en-US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You are expected to save ~33.000€ by buying a house without a pool in contrast to houses with a pool of any quality.</a:t>
            </a:r>
            <a:br>
              <a:rPr lang="en-US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endParaRPr lang="en-US" dirty="0">
              <a:solidFill>
                <a:srgbClr val="A9B7C6"/>
              </a:solidFill>
              <a:effectLst/>
              <a:highlight>
                <a:srgbClr val="2B2B2B"/>
              </a:highlight>
            </a:endParaRPr>
          </a:p>
          <a:p>
            <a:endParaRPr lang="en-GB" dirty="0"/>
          </a:p>
          <a:p>
            <a:r>
              <a:rPr lang="en-GB" dirty="0"/>
              <a:t>Typos:  </a:t>
            </a:r>
            <a:r>
              <a:rPr lang="en-GB" dirty="0" err="1"/>
              <a:t>Suburbann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Suburban</a:t>
            </a:r>
          </a:p>
          <a:p>
            <a:r>
              <a:rPr lang="en-GB" dirty="0">
                <a:sym typeface="Wingdings" panose="05000000000000000000" pitchFamily="2" charset="2"/>
              </a:rPr>
              <a:t>Previous Owner: 11 people will not own everything, most likely duplicate names</a:t>
            </a:r>
          </a:p>
          <a:p>
            <a:r>
              <a:rPr lang="en-GB" dirty="0">
                <a:sym typeface="Wingdings" panose="05000000000000000000" pitchFamily="2" charset="2"/>
              </a:rPr>
              <a:t>Prices: Once we removed the outliers (houses well above 1M€, the model worked)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/>
              <a:t>Age &lt;-&gt; </a:t>
            </a:r>
            <a:r>
              <a:rPr lang="en-GB" sz="1800" dirty="0" err="1"/>
              <a:t>DateSinceForSale</a:t>
            </a:r>
            <a:r>
              <a:rPr lang="en-GB" sz="1800" dirty="0"/>
              <a:t>: The age could be younger then the date since for sale because houses might be sold before they are build (</a:t>
            </a:r>
            <a:r>
              <a:rPr lang="en-GB" sz="1800" dirty="0" err="1"/>
              <a:t>Kohlbacher</a:t>
            </a:r>
            <a:r>
              <a:rPr lang="en-GB" sz="1800" dirty="0"/>
              <a:t>)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 err="1"/>
              <a:t>HeatingType</a:t>
            </a:r>
            <a:r>
              <a:rPr lang="en-GB" sz="1800" dirty="0"/>
              <a:t> &lt;-&gt; </a:t>
            </a:r>
            <a:r>
              <a:rPr lang="en-GB" sz="1800" dirty="0" err="1"/>
              <a:t>HasPhotovoltaic</a:t>
            </a:r>
            <a:r>
              <a:rPr lang="en-GB" sz="1800" dirty="0"/>
              <a:t> &lt;-&gt; </a:t>
            </a:r>
            <a:r>
              <a:rPr lang="en-GB" sz="1800" dirty="0" err="1"/>
              <a:t>HeatingCost</a:t>
            </a:r>
            <a:r>
              <a:rPr lang="en-GB" sz="1800" dirty="0"/>
              <a:t> </a:t>
            </a:r>
            <a:r>
              <a:rPr lang="en-GB" sz="1800" dirty="0">
                <a:sym typeface="Wingdings" panose="05000000000000000000" pitchFamily="2" charset="2"/>
              </a:rPr>
              <a:t>: We discussed whether it would be ok to have reduced </a:t>
            </a:r>
            <a:r>
              <a:rPr lang="en-GB" sz="1800" dirty="0" err="1">
                <a:sym typeface="Wingdings" panose="05000000000000000000" pitchFamily="2" charset="2"/>
              </a:rPr>
              <a:t>HeatingCost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iff</a:t>
            </a:r>
            <a:r>
              <a:rPr lang="en-GB" sz="1800" dirty="0">
                <a:sym typeface="Wingdings" panose="05000000000000000000" pitchFamily="2" charset="2"/>
              </a:rPr>
              <a:t> one has good working </a:t>
            </a:r>
            <a:r>
              <a:rPr lang="en-GB" sz="1800" dirty="0" err="1">
                <a:sym typeface="Wingdings" panose="05000000000000000000" pitchFamily="2" charset="2"/>
              </a:rPr>
              <a:t>PhotoVoltaic</a:t>
            </a:r>
            <a:r>
              <a:rPr lang="en-GB" sz="1800" dirty="0">
                <a:sym typeface="Wingdings" panose="05000000000000000000" pitchFamily="2" charset="2"/>
              </a:rPr>
              <a:t> and an electric heating, dismissed this because the cost would be just as high (kWh wise, just not form the public grid)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sym typeface="Wingdings" panose="05000000000000000000" pitchFamily="2" charset="2"/>
              </a:rPr>
              <a:t>Windows: The windows where all unique, but the material was in there product name, so we only used this to get a useful feature</a:t>
            </a: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Institutskürz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10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00699E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 dirty="0"/>
              <a:t>Fußzeilentext im Menüpunkt „Kopf- und Fußzeile“ eingeben und für alle Folien übernehmen   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21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nstitute shortc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00699E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1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16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fi-FI" dirty="0"/>
              <a:t>36 x 9,7</a:t>
            </a:r>
            <a:r>
              <a:rPr lang="de-DE" dirty="0"/>
              <a:t> cm, optimal 200 dpi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rgbClr val="00699E"/>
          </a:solidFill>
        </p:spPr>
        <p:txBody>
          <a:bodyPr bIns="76545" anchor="ctr" anchorCtr="0">
            <a:normAutofit/>
          </a:bodyPr>
          <a:lstStyle>
            <a:lvl1pPr marL="882819"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20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1" y="6035161"/>
            <a:ext cx="2633156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17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House Price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2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2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 dirty="0"/>
              <a:t>Fußzeilentext im Menüpunkt „Kopf- und Fußzeile“ eingeben und für alle Folien übernehmen   </a:t>
            </a:r>
          </a:p>
        </p:txBody>
      </p:sp>
      <p:sp>
        <p:nvSpPr>
          <p:cNvPr id="26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3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" y="1905"/>
            <a:ext cx="610967" cy="287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6802" y="136325"/>
            <a:ext cx="1242439" cy="4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Gerade Verbindung 8"/>
          <p:cNvCxnSpPr/>
          <p:nvPr userDrawn="1"/>
        </p:nvCxnSpPr>
        <p:spPr>
          <a:xfrm>
            <a:off x="880588" y="715716"/>
            <a:ext cx="11708722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881219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20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00699E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4501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80589" y="301336"/>
            <a:ext cx="9863611" cy="351818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g sans"/>
              </a:rPr>
              <a:t>House Price Prediction</a:t>
            </a:r>
            <a:br>
              <a:rPr lang="en-US" b="0" i="0" dirty="0">
                <a:effectLst/>
                <a:latin typeface="gg sans"/>
              </a:rPr>
            </a:br>
            <a:r>
              <a:rPr lang="en-US" sz="3200" b="0" i="0" dirty="0">
                <a:effectLst/>
                <a:latin typeface="gg sans"/>
              </a:rPr>
              <a:t>Knowledge Discovery and Data Mining 1 Project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880589" y="5575180"/>
            <a:ext cx="8659375" cy="358400"/>
          </a:xfrm>
        </p:spPr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880589" y="4267519"/>
            <a:ext cx="8659375" cy="803840"/>
          </a:xfrm>
        </p:spPr>
        <p:txBody>
          <a:bodyPr/>
          <a:lstStyle/>
          <a:p>
            <a:r>
              <a:rPr lang="de-DE" dirty="0"/>
              <a:t>Markus Watko, Naida Nožić, Manuel Nicolas Wiesner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716841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idx="1"/>
          </p:nvPr>
        </p:nvSpPr>
        <p:spPr>
          <a:xfrm>
            <a:off x="880588" y="1603332"/>
            <a:ext cx="11877840" cy="50365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Exploritory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Data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House Price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Evaluation of the Machine Learning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Question answers:</a:t>
            </a:r>
          </a:p>
          <a:p>
            <a:pPr marL="919401" lvl="1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1D2125"/>
                </a:solidFill>
                <a:effectLst/>
              </a:rPr>
              <a:t>If I have a budget of €100,000, what kind of houses will I be able to buy?</a:t>
            </a:r>
          </a:p>
          <a:p>
            <a:pPr marL="919401" lvl="1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1D2125"/>
                </a:solidFill>
                <a:effectLst/>
              </a:rPr>
              <a:t>How much money can I save if I decide not to get a house with a pool?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6B9481-2435-476A-8F12-668DBF695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3021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5B45-124D-781F-8567-C69E547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data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F903-AD78-3D88-796B-6043F0A0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6C97-885B-BAED-F950-994EEF6D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926D-E94A-929D-C2BA-E29E60A3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E2E9C9-6353-DFC3-011D-0B30CAD58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8CAF-00B9-2EBF-815C-5406B5EAF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Bring data into shape</a:t>
            </a:r>
          </a:p>
          <a:p>
            <a:pPr marL="919401" lvl="1" indent="-514350"/>
            <a:r>
              <a:rPr lang="en-GB" dirty="0"/>
              <a:t>Drop completely empty rows or useless columns</a:t>
            </a:r>
          </a:p>
          <a:p>
            <a:pPr marL="919401" lvl="1" indent="-514350"/>
            <a:r>
              <a:rPr lang="en-GB" dirty="0"/>
              <a:t>Convert categorical values into </a:t>
            </a:r>
            <a:r>
              <a:rPr lang="en-GB" dirty="0" err="1"/>
              <a:t>enums</a:t>
            </a:r>
            <a:endParaRPr lang="en-GB" dirty="0"/>
          </a:p>
          <a:p>
            <a:pPr marL="919401" lvl="1" indent="-514350"/>
            <a:r>
              <a:rPr lang="en-GB" dirty="0"/>
              <a:t>Convert numerical values to integers if possible</a:t>
            </a:r>
          </a:p>
          <a:p>
            <a:pPr marL="919401" lvl="1" indent="-514350"/>
            <a:r>
              <a:rPr lang="en-GB" dirty="0"/>
              <a:t>Simplify redundant values</a:t>
            </a:r>
          </a:p>
          <a:p>
            <a:pPr marL="919401" lvl="1" indent="-514350"/>
            <a:r>
              <a:rPr lang="en-GB" dirty="0"/>
              <a:t>Coerce some invalid values to null</a:t>
            </a:r>
            <a:endParaRPr lang="en-AT" dirty="0"/>
          </a:p>
        </p:txBody>
      </p:sp>
      <p:pic>
        <p:nvPicPr>
          <p:cNvPr id="14" name="Content Placeholder 13" descr="A line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4EE3B07F-3B4B-73B7-309C-5B531D3C5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2463" y="2813928"/>
            <a:ext cx="5756275" cy="3317707"/>
          </a:xfrm>
        </p:spPr>
      </p:pic>
    </p:spTree>
    <p:extLst>
      <p:ext uri="{BB962C8B-B14F-4D97-AF65-F5344CB8AC3E}">
        <p14:creationId xmlns:p14="http://schemas.microsoft.com/office/powerpoint/2010/main" val="172410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D247-FAE0-D364-2580-BA190A60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Preprocessing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9EB1-BA59-A807-FDCB-C97916C9E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/>
              <a:t>Impute missing values</a:t>
            </a:r>
          </a:p>
          <a:p>
            <a:pPr marL="919401" lvl="1" indent="-514350"/>
            <a:r>
              <a:rPr lang="en-GB" dirty="0"/>
              <a:t>SFH =&gt; Bed-/Bathrooms</a:t>
            </a:r>
          </a:p>
          <a:p>
            <a:pPr marL="919401" lvl="1" indent="-514350"/>
            <a:r>
              <a:rPr lang="en-GB" dirty="0"/>
              <a:t>Price =&gt; Location</a:t>
            </a:r>
          </a:p>
          <a:p>
            <a:pPr marL="919401" lvl="1" indent="-514350"/>
            <a:r>
              <a:rPr lang="en-GB" dirty="0"/>
              <a:t>…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0AC6-7E95-5EEF-B9B8-647B509A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49B4-66BB-3555-F88D-5BFBCCB1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F35B-70F2-9219-C629-C0E9BEDD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5D9724-FFA4-3462-7707-85A391450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Exploritory Data Analysis</a:t>
            </a:r>
          </a:p>
        </p:txBody>
      </p:sp>
      <p:pic>
        <p:nvPicPr>
          <p:cNvPr id="12" name="Content Placeholder 11" descr="A grid with a green dot&#10;&#10;Description automatically generated">
            <a:extLst>
              <a:ext uri="{FF2B5EF4-FFF2-40B4-BE49-F238E27FC236}">
                <a16:creationId xmlns:a16="http://schemas.microsoft.com/office/drawing/2014/main" id="{799AC98A-E818-8185-A453-9ADB5CA1F2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1063" y="2777765"/>
            <a:ext cx="5754687" cy="3390033"/>
          </a:xfrm>
        </p:spPr>
      </p:pic>
    </p:spTree>
    <p:extLst>
      <p:ext uri="{BB962C8B-B14F-4D97-AF65-F5344CB8AC3E}">
        <p14:creationId xmlns:p14="http://schemas.microsoft.com/office/powerpoint/2010/main" val="40043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FD5C-38AD-4B22-99A7-205D8BE5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995294"/>
          </a:xfrm>
        </p:spPr>
        <p:txBody>
          <a:bodyPr/>
          <a:lstStyle/>
          <a:p>
            <a:r>
              <a:rPr lang="en-GB" dirty="0"/>
              <a:t>Machine Learning Models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D932-8E4C-410C-9732-2B153CF8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88" y="1749435"/>
            <a:ext cx="11877840" cy="47580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Linear Regression (LR)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baseline model to asses performance against</a:t>
            </a:r>
            <a:endParaRPr lang="en-US" sz="24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Gradient Boosting Regression (GBR)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Best hyperparameters: '</a:t>
            </a:r>
            <a:r>
              <a:rPr lang="en-US" sz="2400" dirty="0" err="1"/>
              <a:t>learning_rate</a:t>
            </a:r>
            <a:r>
              <a:rPr lang="en-US" sz="2400" dirty="0"/>
              <a:t>': 0.1, '</a:t>
            </a:r>
            <a:r>
              <a:rPr lang="en-US" sz="2400" dirty="0" err="1"/>
              <a:t>max_depth</a:t>
            </a:r>
            <a:r>
              <a:rPr lang="en-US" sz="2400" dirty="0"/>
              <a:t>': 3, </a:t>
            </a:r>
          </a:p>
          <a:p>
            <a:pPr lvl="1" indent="0">
              <a:buNone/>
            </a:pPr>
            <a:r>
              <a:rPr lang="en-US" sz="2400" dirty="0"/>
              <a:t>      '</a:t>
            </a:r>
            <a:r>
              <a:rPr lang="en-US" sz="2400" dirty="0" err="1"/>
              <a:t>min_samples_split</a:t>
            </a:r>
            <a:r>
              <a:rPr lang="en-US" sz="2400" dirty="0"/>
              <a:t>': 2, '</a:t>
            </a:r>
            <a:r>
              <a:rPr lang="en-US" sz="2400" dirty="0" err="1"/>
              <a:t>n_estimators</a:t>
            </a:r>
            <a:r>
              <a:rPr lang="en-US" sz="2400" dirty="0"/>
              <a:t>': 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Random Forest (RF)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Best hyperparameters: '</a:t>
            </a:r>
            <a:r>
              <a:rPr lang="en-US" sz="2400" dirty="0" err="1"/>
              <a:t>max_depth</a:t>
            </a:r>
            <a:r>
              <a:rPr lang="en-US" sz="2400" dirty="0"/>
              <a:t>': None, '</a:t>
            </a:r>
            <a:r>
              <a:rPr lang="en-US" sz="2400" dirty="0" err="1"/>
              <a:t>max_features</a:t>
            </a:r>
            <a:r>
              <a:rPr lang="en-US" sz="2400" dirty="0"/>
              <a:t>': None, '</a:t>
            </a:r>
            <a:r>
              <a:rPr lang="en-US" sz="2400" dirty="0" err="1"/>
              <a:t>min_samples_leaf</a:t>
            </a:r>
            <a:r>
              <a:rPr lang="en-US" sz="2400" dirty="0"/>
              <a:t>': 1, '</a:t>
            </a:r>
            <a:r>
              <a:rPr lang="en-US" sz="2400" dirty="0" err="1"/>
              <a:t>min_samples_split</a:t>
            </a:r>
            <a:r>
              <a:rPr lang="en-US" sz="2400" dirty="0"/>
              <a:t>': 2, '</a:t>
            </a:r>
            <a:r>
              <a:rPr lang="en-US" sz="2400" dirty="0" err="1"/>
              <a:t>n_estimators</a:t>
            </a:r>
            <a:r>
              <a:rPr lang="en-US" sz="2400" dirty="0"/>
              <a:t>': 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Support Vector Regression (SVR)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best hyperparameters: 'C': 0.1, 'gamma': 0.1, 'kernel': 'linear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A8C6-2A69-441B-BBEE-D8727257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C7C9-BFF9-4AEF-83EB-079D7F9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81DD-AE9E-4AEC-8862-AE091F11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AEE46D7-BBFE-4873-9D6A-C785356B0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/>
          <a:lstStyle/>
          <a:p>
            <a:r>
              <a:rPr lang="de-DE" sz="1800" dirty="0"/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41215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98D3-A7EB-46BE-A52A-34F5953C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2F58-5BAC-44E1-96EA-A5F0659B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9" y="1685736"/>
            <a:ext cx="11877840" cy="43886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80/20 dataset split to train and evaluate all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 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evaluation metrics: MSE, MEA, R2 score, RMSE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LR</a:t>
            </a:r>
            <a:r>
              <a:rPr lang="en-US" dirty="0"/>
              <a:t>: MSE: 2393, MAE: 39, RMSE: 48, R2 score: 0.77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SVR</a:t>
            </a:r>
            <a:r>
              <a:rPr lang="en-US" dirty="0"/>
              <a:t>: </a:t>
            </a:r>
            <a:r>
              <a:rPr lang="pt-BR" dirty="0"/>
              <a:t>MSE: 3966, MAE: 49, RMSE: 63, R2 score : 0.61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/>
              <a:t>RF</a:t>
            </a:r>
            <a:r>
              <a:rPr lang="pt-BR" dirty="0"/>
              <a:t>: MSE: 1052, RMSE: 34, MAE: 25, R2 score: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/>
              <a:t>GBR</a:t>
            </a:r>
            <a:r>
              <a:rPr lang="pt-BR" dirty="0"/>
              <a:t>: MSE: 856, MAE: 20, RMSE: 31, R2 score 0.90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4788-9FBB-4CA6-A8DF-72853E13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9B76-092F-4378-9719-0F3E15D6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FDC2-0197-4CF4-8B0F-627323D5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948AB-80EE-494C-9F5D-F14CFC9DE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Evaluation of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40300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FE1D-D431-A51F-BDE9-282AE61E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73171-DD54-AA69-D8F1-90B07AE8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523A1-22B2-27B5-C30F-6BF47BA7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House Price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F8521-9AA5-310B-6A04-0AC65B4F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2BFD33-D6C6-70DD-4EC5-344EA0385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Discussion of findings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D9923D-EF9E-FBB5-A3C6-2D7027E9628B}"/>
              </a:ext>
            </a:extLst>
          </p:cNvPr>
          <p:cNvSpPr txBox="1"/>
          <p:nvPr/>
        </p:nvSpPr>
        <p:spPr>
          <a:xfrm>
            <a:off x="5066915" y="4082698"/>
            <a:ext cx="2155398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Houses &lt; 100k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C6256F-A7F6-F629-FDE4-337A2E81207C}"/>
              </a:ext>
            </a:extLst>
          </p:cNvPr>
          <p:cNvSpPr txBox="1"/>
          <p:nvPr/>
        </p:nvSpPr>
        <p:spPr>
          <a:xfrm>
            <a:off x="7483246" y="2490225"/>
            <a:ext cx="777072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Typos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001AC6-C38D-13AA-77E4-5BE70B596DBE}"/>
              </a:ext>
            </a:extLst>
          </p:cNvPr>
          <p:cNvSpPr txBox="1"/>
          <p:nvPr/>
        </p:nvSpPr>
        <p:spPr>
          <a:xfrm rot="1370549">
            <a:off x="8784773" y="2724238"/>
            <a:ext cx="805670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Prices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0BE177-D1A6-768C-F152-87218CFF9E86}"/>
              </a:ext>
            </a:extLst>
          </p:cNvPr>
          <p:cNvSpPr txBox="1"/>
          <p:nvPr/>
        </p:nvSpPr>
        <p:spPr>
          <a:xfrm rot="778491">
            <a:off x="2646192" y="3789797"/>
            <a:ext cx="1551066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Previous Owner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01CF97-D032-6299-6C8E-241266AB2806}"/>
              </a:ext>
            </a:extLst>
          </p:cNvPr>
          <p:cNvSpPr txBox="1"/>
          <p:nvPr/>
        </p:nvSpPr>
        <p:spPr>
          <a:xfrm rot="19650579">
            <a:off x="2317910" y="2752398"/>
            <a:ext cx="1188787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Savings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16F98C-1DE8-670F-5E9D-D240EA9AF52A}"/>
              </a:ext>
            </a:extLst>
          </p:cNvPr>
          <p:cNvSpPr txBox="1"/>
          <p:nvPr/>
        </p:nvSpPr>
        <p:spPr>
          <a:xfrm>
            <a:off x="3975518" y="2427655"/>
            <a:ext cx="3157275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Age &lt;-&gt; </a:t>
            </a:r>
            <a:r>
              <a:rPr lang="en-GB" sz="2000" dirty="0" err="1">
                <a:solidFill>
                  <a:schemeClr val="tx2"/>
                </a:solidFill>
              </a:rPr>
              <a:t>DateSinceForSale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2F1133-8BF4-30CB-AC9B-90A78BA8B42A}"/>
              </a:ext>
            </a:extLst>
          </p:cNvPr>
          <p:cNvSpPr txBox="1"/>
          <p:nvPr/>
        </p:nvSpPr>
        <p:spPr>
          <a:xfrm>
            <a:off x="3653082" y="3277593"/>
            <a:ext cx="4755341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</a:rPr>
              <a:t>HeatingType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&lt;-&gt;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</a:rPr>
              <a:t>HasPhotovoltaic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&lt;-&gt;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</a:rPr>
              <a:t>HeatingCost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76E6E87-BE4A-8C8F-4B3A-4C4493323E19}"/>
              </a:ext>
            </a:extLst>
          </p:cNvPr>
          <p:cNvSpPr txBox="1"/>
          <p:nvPr/>
        </p:nvSpPr>
        <p:spPr>
          <a:xfrm rot="20443867">
            <a:off x="8108010" y="3756143"/>
            <a:ext cx="1134285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rgbClr val="FFC000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721968607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mit Institutskürzel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706</Words>
  <Application>Microsoft Office PowerPoint</Application>
  <PresentationFormat>Custom</PresentationFormat>
  <Paragraphs>105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gg sans</vt:lpstr>
      <vt:lpstr>Lucida Grande</vt:lpstr>
      <vt:lpstr>Wingdings</vt:lpstr>
      <vt:lpstr>TU Graz mit Institutskürzel</vt:lpstr>
      <vt:lpstr>House Price Prediction Knowledge Discovery and Data Mining 1 Project</vt:lpstr>
      <vt:lpstr>Motivation</vt:lpstr>
      <vt:lpstr>Exploring the data</vt:lpstr>
      <vt:lpstr>Preprocessing</vt:lpstr>
      <vt:lpstr>Machine Learning Models</vt:lpstr>
      <vt:lpstr>Training and Evaluation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mit integriertem Institutskürzel 16:9</dc:title>
  <dc:subject/>
  <dc:creator>cd@tugraz.at</dc:creator>
  <cp:keywords/>
  <dc:description/>
  <cp:lastModifiedBy>Manuel Wiesner</cp:lastModifiedBy>
  <cp:revision>139</cp:revision>
  <dcterms:created xsi:type="dcterms:W3CDTF">2015-08-27T14:41:22Z</dcterms:created>
  <dcterms:modified xsi:type="dcterms:W3CDTF">2024-06-23T18:35:31Z</dcterms:modified>
  <cp:category/>
</cp:coreProperties>
</file>