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57" r:id="rId3"/>
    <p:sldId id="270" r:id="rId4"/>
    <p:sldId id="271" r:id="rId5"/>
    <p:sldId id="268" r:id="rId6"/>
    <p:sldId id="269" r:id="rId7"/>
    <p:sldId id="278" r:id="rId8"/>
  </p:sldIdLst>
  <p:sldSz cx="12938125" cy="7315200"/>
  <p:notesSz cx="6858000" cy="9144000"/>
  <p:defaultTextStyle>
    <a:defPPr>
      <a:defRPr lang="de-DE"/>
    </a:defPPr>
    <a:lvl1pPr marL="0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04">
          <p15:clr>
            <a:srgbClr val="A4A3A4"/>
          </p15:clr>
        </p15:guide>
        <p15:guide id="4" pos="40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9E"/>
    <a:srgbClr val="F70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80774" autoAdjust="0"/>
  </p:normalViewPr>
  <p:slideViewPr>
    <p:cSldViewPr snapToGrid="0" snapToObjects="1">
      <p:cViewPr varScale="1">
        <p:scale>
          <a:sx n="120" d="100"/>
          <a:sy n="120" d="100"/>
        </p:scale>
        <p:origin x="3738" y="114"/>
      </p:cViewPr>
      <p:guideLst>
        <p:guide orient="horz" pos="1620"/>
        <p:guide pos="2880"/>
        <p:guide orient="horz" pos="2304"/>
        <p:guide pos="40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DD7C8-0372-D144-BA93-141549E19476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C9E9C-1806-3D45-8625-F0002340C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726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8FD1B-4624-A54C-89F3-AAE25A789C02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85800"/>
            <a:ext cx="6064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CABA8-235B-9747-A3D2-12573A6AF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068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460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start off we looked at hard facts about the data, # of missing values, # of unique values, min, max, mean, etc.</a:t>
            </a:r>
          </a:p>
          <a:p>
            <a:endParaRPr lang="en-GB" dirty="0"/>
          </a:p>
          <a:p>
            <a:r>
              <a:rPr lang="en-GB" dirty="0"/>
              <a:t>Then we checked for correlations and looked at those visually.</a:t>
            </a:r>
          </a:p>
          <a:p>
            <a:endParaRPr lang="en-GB" dirty="0"/>
          </a:p>
          <a:p>
            <a:r>
              <a:rPr lang="en-GB" dirty="0"/>
              <a:t>Examples:</a:t>
            </a:r>
          </a:p>
          <a:p>
            <a:endParaRPr lang="en-GB" dirty="0"/>
          </a:p>
          <a:p>
            <a:r>
              <a:rPr lang="en-GB" dirty="0"/>
              <a:t>X: Heating Cost - Y: </a:t>
            </a:r>
            <a:r>
              <a:rPr lang="en-GB" dirty="0" err="1"/>
              <a:t>SquareFootageHouse</a:t>
            </a:r>
            <a:r>
              <a:rPr lang="en-GB" dirty="0"/>
              <a:t> – </a:t>
            </a:r>
            <a:r>
              <a:rPr lang="en-GB" dirty="0" err="1"/>
              <a:t>Color</a:t>
            </a:r>
            <a:r>
              <a:rPr lang="en-GB" dirty="0"/>
              <a:t>: </a:t>
            </a:r>
            <a:r>
              <a:rPr lang="en-GB" dirty="0" err="1"/>
              <a:t>HeatingType</a:t>
            </a:r>
            <a:endParaRPr lang="en-GB" dirty="0"/>
          </a:p>
          <a:p>
            <a:endParaRPr lang="en-GB" dirty="0"/>
          </a:p>
          <a:p>
            <a:r>
              <a:rPr lang="en-GB" dirty="0"/>
              <a:t>X: </a:t>
            </a:r>
            <a:r>
              <a:rPr lang="en-GB" dirty="0" err="1"/>
              <a:t>PoolQuality</a:t>
            </a:r>
            <a:r>
              <a:rPr lang="en-GB" dirty="0"/>
              <a:t> – Y: </a:t>
            </a:r>
            <a:r>
              <a:rPr lang="en-GB" dirty="0" err="1"/>
              <a:t>SquareFootageGarden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22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2a. Square Footage House can be used to impute bedrooms and bathrooms</a:t>
            </a:r>
          </a:p>
          <a:p>
            <a:endParaRPr lang="en-GB" dirty="0"/>
          </a:p>
          <a:p>
            <a:r>
              <a:rPr lang="en-GB" dirty="0"/>
              <a:t>2b. Price can be used to impute the location</a:t>
            </a:r>
          </a:p>
          <a:p>
            <a:endParaRPr lang="en-GB" dirty="0"/>
          </a:p>
          <a:p>
            <a:r>
              <a:rPr lang="en-GB" dirty="0"/>
              <a:t>2c. And many more imputations, two are mentioned on the previous slide</a:t>
            </a:r>
          </a:p>
          <a:p>
            <a:endParaRPr lang="de-AT" dirty="0"/>
          </a:p>
          <a:p>
            <a:endParaRPr lang="de-AT" dirty="0"/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865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282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044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480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Houses &lt; 100k: A house in good quality with around 25-75 m², with 1 bedroom and 1 bathroom.  Most likely in the Suburbs</a:t>
            </a:r>
          </a:p>
          <a:p>
            <a:pPr marL="0" marR="0" lvl="0" indent="0" algn="l" defTabSz="6480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Savings: </a:t>
            </a:r>
            <a:r>
              <a:rPr lang="en-US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You are expected to save ~33.000€ by buying a house without a pool in contrast to houses with a pool of any quality.</a:t>
            </a:r>
            <a:br>
              <a:rPr lang="en-US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endParaRPr lang="en-US" dirty="0">
              <a:solidFill>
                <a:srgbClr val="A9B7C6"/>
              </a:solidFill>
              <a:effectLst/>
              <a:highlight>
                <a:srgbClr val="2B2B2B"/>
              </a:highlight>
            </a:endParaRPr>
          </a:p>
          <a:p>
            <a:endParaRPr lang="en-GB" dirty="0"/>
          </a:p>
          <a:p>
            <a:r>
              <a:rPr lang="en-GB" dirty="0"/>
              <a:t>Typos:  </a:t>
            </a:r>
            <a:r>
              <a:rPr lang="en-GB" dirty="0" err="1"/>
              <a:t>Suburbann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Suburban</a:t>
            </a:r>
          </a:p>
          <a:p>
            <a:r>
              <a:rPr lang="en-GB" dirty="0">
                <a:sym typeface="Wingdings" panose="05000000000000000000" pitchFamily="2" charset="2"/>
              </a:rPr>
              <a:t>Previous Owner: 11 people will not own everything, most likely duplicate names</a:t>
            </a:r>
          </a:p>
          <a:p>
            <a:r>
              <a:rPr lang="en-GB" dirty="0">
                <a:sym typeface="Wingdings" panose="05000000000000000000" pitchFamily="2" charset="2"/>
              </a:rPr>
              <a:t>Prices: Once we removed the outliers (houses well above 1M€, the model worked)</a:t>
            </a:r>
          </a:p>
          <a:p>
            <a:pPr marL="0" marR="0" lvl="0" indent="0" algn="l" defTabSz="6480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/>
              <a:t>Age &lt;-&gt; </a:t>
            </a:r>
            <a:r>
              <a:rPr lang="en-GB" sz="1800" dirty="0" err="1"/>
              <a:t>DateSinceForSale</a:t>
            </a:r>
            <a:r>
              <a:rPr lang="en-GB" sz="1800" dirty="0"/>
              <a:t>: The age could be younger then the date since for sale because houses might be sold before they are build (</a:t>
            </a:r>
            <a:r>
              <a:rPr lang="en-GB" sz="1800" dirty="0" err="1"/>
              <a:t>Kohlbacher</a:t>
            </a:r>
            <a:r>
              <a:rPr lang="en-GB" sz="1800" dirty="0"/>
              <a:t>)</a:t>
            </a:r>
          </a:p>
          <a:p>
            <a:pPr marL="0" marR="0" lvl="0" indent="0" algn="l" defTabSz="6480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 err="1"/>
              <a:t>HeatingType</a:t>
            </a:r>
            <a:r>
              <a:rPr lang="en-GB" sz="1800" dirty="0"/>
              <a:t> &lt;-&gt; </a:t>
            </a:r>
            <a:r>
              <a:rPr lang="en-GB" sz="1800" dirty="0" err="1"/>
              <a:t>HasPhotovoltaic</a:t>
            </a:r>
            <a:r>
              <a:rPr lang="en-GB" sz="1800" dirty="0"/>
              <a:t> &lt;-&gt; </a:t>
            </a:r>
            <a:r>
              <a:rPr lang="en-GB" sz="1800" dirty="0" err="1"/>
              <a:t>HeatingCost</a:t>
            </a:r>
            <a:r>
              <a:rPr lang="en-GB" sz="1800" dirty="0"/>
              <a:t> </a:t>
            </a:r>
            <a:r>
              <a:rPr lang="en-GB" sz="1800" dirty="0">
                <a:sym typeface="Wingdings" panose="05000000000000000000" pitchFamily="2" charset="2"/>
              </a:rPr>
              <a:t>: We discussed whether it would be ok to have reduced </a:t>
            </a:r>
            <a:r>
              <a:rPr lang="en-GB" sz="1800" dirty="0" err="1">
                <a:sym typeface="Wingdings" panose="05000000000000000000" pitchFamily="2" charset="2"/>
              </a:rPr>
              <a:t>HeatingCost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iff</a:t>
            </a:r>
            <a:r>
              <a:rPr lang="en-GB" sz="1800" dirty="0">
                <a:sym typeface="Wingdings" panose="05000000000000000000" pitchFamily="2" charset="2"/>
              </a:rPr>
              <a:t> one has good working </a:t>
            </a:r>
            <a:r>
              <a:rPr lang="en-GB" sz="1800" dirty="0" err="1">
                <a:sym typeface="Wingdings" panose="05000000000000000000" pitchFamily="2" charset="2"/>
              </a:rPr>
              <a:t>PhotoVoltaic</a:t>
            </a:r>
            <a:r>
              <a:rPr lang="en-GB" sz="1800" dirty="0">
                <a:sym typeface="Wingdings" panose="05000000000000000000" pitchFamily="2" charset="2"/>
              </a:rPr>
              <a:t> and an electric heating, dismissed this because the cost would be just as high (kWh wise, just not form the public grid)</a:t>
            </a:r>
          </a:p>
          <a:p>
            <a:pPr marL="0" marR="0" lvl="0" indent="0" algn="l" defTabSz="6480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sym typeface="Wingdings" panose="05000000000000000000" pitchFamily="2" charset="2"/>
              </a:rPr>
              <a:t>Windows: The windows where all unique, but the material was in there product name, so we only used this to get a useful feature</a:t>
            </a:r>
            <a:endParaRPr lang="en-GB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45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Institutskürz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0" y="1"/>
            <a:ext cx="12938125" cy="6706140"/>
            <a:chOff x="0" y="0"/>
            <a:chExt cx="9144000" cy="4715255"/>
          </a:xfrm>
        </p:grpSpPr>
        <p:pic>
          <p:nvPicPr>
            <p:cNvPr id="11" name="Bild 1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825"/>
            <a:stretch/>
          </p:blipFill>
          <p:spPr>
            <a:xfrm>
              <a:off x="0" y="2207941"/>
              <a:ext cx="9144000" cy="2507314"/>
            </a:xfrm>
            <a:prstGeom prst="rect">
              <a:avLst/>
            </a:prstGeom>
          </p:spPr>
        </p:pic>
        <p:pic>
          <p:nvPicPr>
            <p:cNvPr id="9" name="Bild 1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5"/>
            <a:stretch/>
          </p:blipFill>
          <p:spPr>
            <a:xfrm>
              <a:off x="483220" y="0"/>
              <a:ext cx="8660780" cy="4715255"/>
            </a:xfrm>
            <a:prstGeom prst="rect">
              <a:avLst/>
            </a:prstGeom>
          </p:spPr>
        </p:pic>
      </p:grpSp>
      <p:sp>
        <p:nvSpPr>
          <p:cNvPr id="10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28" baseline="0" dirty="0">
                <a:cs typeface="Arial" charset="0"/>
              </a:rPr>
              <a:t>WISSEN</a:t>
            </a:r>
          </a:p>
          <a:p>
            <a:pPr algn="r" eaLnBrk="1" hangingPunct="1"/>
            <a:r>
              <a:rPr lang="de-DE" sz="1700" spc="28" baseline="0" dirty="0">
                <a:cs typeface="Arial" charset="0"/>
              </a:rPr>
              <a:t>TECHNIK</a:t>
            </a:r>
          </a:p>
          <a:p>
            <a:pPr algn="r" eaLnBrk="1" hangingPunct="1"/>
            <a:r>
              <a:rPr lang="de-DE" sz="1700" spc="28" baseline="0" dirty="0">
                <a:cs typeface="Arial" charset="0"/>
              </a:rPr>
              <a:t>LEIDENSCHAFT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80589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00699E"/>
                </a:solidFill>
              </a:defRPr>
            </a:lvl1pPr>
          </a:lstStyle>
          <a:p>
            <a:r>
              <a:rPr lang="de-DE" dirty="0"/>
              <a:t>Klicken und eine </a:t>
            </a:r>
            <a:br>
              <a:rPr lang="de-DE" dirty="0"/>
            </a:br>
            <a:r>
              <a:rPr lang="de-DE" dirty="0"/>
              <a:t>Überschrift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80583" y="4802560"/>
            <a:ext cx="8659375" cy="35840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AT"/>
              <a:t>Datum wie Fußzeilentext zentral eingeben   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880585" y="3865600"/>
            <a:ext cx="8659375" cy="80384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DE" dirty="0"/>
              <a:t>Fußzeilentext im Menüpunkt „Kopf- und Fußzeile“ eingeben und für alle Folien übernehmen   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Klicken und Webadresse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669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938125" cy="6706140"/>
          </a:xfrm>
          <a:prstGeom prst="rect">
            <a:avLst/>
          </a:prstGeom>
        </p:spPr>
      </p:pic>
      <p:sp>
        <p:nvSpPr>
          <p:cNvPr id="17" name="Rechteck 16"/>
          <p:cNvSpPr/>
          <p:nvPr userDrawn="1"/>
        </p:nvSpPr>
        <p:spPr>
          <a:xfrm>
            <a:off x="1" y="6701084"/>
            <a:ext cx="761591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8" name="Titel 1"/>
          <p:cNvSpPr>
            <a:spLocks noGrp="1"/>
          </p:cNvSpPr>
          <p:nvPr>
            <p:ph type="ctrTitle" hasCustomPrompt="1"/>
          </p:nvPr>
        </p:nvSpPr>
        <p:spPr>
          <a:xfrm>
            <a:off x="880589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F70146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20" name="Datumsplatzhalter 16"/>
          <p:cNvSpPr>
            <a:spLocks noGrp="1"/>
          </p:cNvSpPr>
          <p:nvPr>
            <p:ph type="dt" sz="half" idx="10"/>
          </p:nvPr>
        </p:nvSpPr>
        <p:spPr>
          <a:xfrm>
            <a:off x="880591" y="4802560"/>
            <a:ext cx="8659375" cy="360155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GB" dirty="0"/>
              <a:t>Enter date also using menu item “Header and Footer” </a:t>
            </a:r>
            <a:endParaRPr lang="de-AT" dirty="0"/>
          </a:p>
        </p:txBody>
      </p:sp>
      <p:sp>
        <p:nvSpPr>
          <p:cNvPr id="21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880589" y="3865600"/>
            <a:ext cx="8659375" cy="80384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GB" dirty="0"/>
              <a:t>Enter footer text using menu item “Header and Footer” </a:t>
            </a:r>
            <a:br>
              <a:rPr lang="en-GB" dirty="0"/>
            </a:br>
            <a:r>
              <a:rPr lang="en-GB" dirty="0"/>
              <a:t>and accept for all slides.</a:t>
            </a:r>
            <a:endParaRPr lang="de-AT" dirty="0"/>
          </a:p>
        </p:txBody>
      </p:sp>
      <p:sp>
        <p:nvSpPr>
          <p:cNvPr id="22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128" baseline="0" dirty="0">
                <a:cs typeface="Arial" charset="0"/>
              </a:rPr>
              <a:t>SCIENCE</a:t>
            </a:r>
          </a:p>
          <a:p>
            <a:pPr algn="r" eaLnBrk="1" hangingPunct="1"/>
            <a:r>
              <a:rPr lang="de-DE" sz="1700" spc="128" baseline="0" dirty="0">
                <a:cs typeface="Arial" charset="0"/>
              </a:rPr>
              <a:t>PASSION</a:t>
            </a:r>
            <a:br>
              <a:rPr lang="de-DE" sz="1700" spc="128" baseline="0" dirty="0">
                <a:cs typeface="Arial" charset="0"/>
              </a:rPr>
            </a:br>
            <a:r>
              <a:rPr lang="de-DE" sz="1700" spc="128" baseline="0" dirty="0">
                <a:cs typeface="Arial" charset="0"/>
              </a:rPr>
              <a:t>TECHNOLOGY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a web </a:t>
            </a:r>
            <a:r>
              <a:rPr lang="de-AT" dirty="0" err="1"/>
              <a:t>adress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10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institute shortc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0" y="1"/>
            <a:ext cx="12938125" cy="6706140"/>
            <a:chOff x="0" y="0"/>
            <a:chExt cx="9144000" cy="4715255"/>
          </a:xfrm>
        </p:grpSpPr>
        <p:pic>
          <p:nvPicPr>
            <p:cNvPr id="11" name="Bild 1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825"/>
            <a:stretch/>
          </p:blipFill>
          <p:spPr>
            <a:xfrm>
              <a:off x="0" y="2207941"/>
              <a:ext cx="9144000" cy="2507314"/>
            </a:xfrm>
            <a:prstGeom prst="rect">
              <a:avLst/>
            </a:prstGeom>
          </p:spPr>
        </p:pic>
        <p:pic>
          <p:nvPicPr>
            <p:cNvPr id="9" name="Bild 1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5"/>
            <a:stretch/>
          </p:blipFill>
          <p:spPr>
            <a:xfrm>
              <a:off x="483220" y="0"/>
              <a:ext cx="8660780" cy="471525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80589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00699E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80583" y="4802560"/>
            <a:ext cx="8659375" cy="35840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GB" dirty="0"/>
              <a:t>Enter date also using menu item “Header and Footer” </a:t>
            </a:r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880585" y="3865600"/>
            <a:ext cx="8659375" cy="80384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GB" dirty="0"/>
              <a:t>Enter footer text using menu item “Header and Footer” </a:t>
            </a:r>
            <a:br>
              <a:rPr lang="en-GB" dirty="0"/>
            </a:br>
            <a:r>
              <a:rPr lang="en-GB" dirty="0"/>
              <a:t>and accept for all slides.</a:t>
            </a:r>
            <a:endParaRPr lang="de-AT" dirty="0"/>
          </a:p>
        </p:txBody>
      </p:sp>
      <p:sp>
        <p:nvSpPr>
          <p:cNvPr id="12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128" baseline="0" dirty="0">
                <a:cs typeface="Arial" charset="0"/>
              </a:rPr>
              <a:t>SCIENCE</a:t>
            </a:r>
          </a:p>
          <a:p>
            <a:pPr algn="r" eaLnBrk="1" hangingPunct="1"/>
            <a:r>
              <a:rPr lang="de-DE" sz="1700" spc="128" baseline="0" dirty="0">
                <a:cs typeface="Arial" charset="0"/>
              </a:rPr>
              <a:t>PASSION</a:t>
            </a:r>
            <a:br>
              <a:rPr lang="de-DE" sz="1700" spc="128" baseline="0" dirty="0">
                <a:cs typeface="Arial" charset="0"/>
              </a:rPr>
            </a:br>
            <a:r>
              <a:rPr lang="de-DE" sz="1700" spc="128" baseline="0" dirty="0">
                <a:cs typeface="Arial" charset="0"/>
              </a:rPr>
              <a:t>TECHNOLOGY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a web </a:t>
            </a:r>
            <a:r>
              <a:rPr lang="de-AT" dirty="0" err="1"/>
              <a:t>adress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16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llkommen/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38125" cy="3485286"/>
          </a:xfrm>
          <a:prstGeom prst="rect">
            <a:avLst/>
          </a:prstGeom>
        </p:spPr>
      </p:pic>
      <p:sp>
        <p:nvSpPr>
          <p:cNvPr id="16" name="Bildplatzhalter 20"/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12938124" cy="3481600"/>
          </a:xfrm>
        </p:spPr>
        <p:txBody>
          <a:bodyPr/>
          <a:lstStyle>
            <a:lvl1pPr marL="0" marR="0" indent="0" algn="l" defTabSz="6480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r>
              <a:rPr lang="de-DE" dirty="0"/>
              <a:t>Klicken und Bild einfügen/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br>
              <a:rPr lang="de-DE" dirty="0"/>
            </a:br>
            <a:r>
              <a:rPr lang="fi-FI" dirty="0"/>
              <a:t>36 x 9,7</a:t>
            </a:r>
            <a:r>
              <a:rPr lang="de-DE" dirty="0"/>
              <a:t> cm, optimal 200 dpi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7" name="Bildplatzhalter 18"/>
          <p:cNvSpPr>
            <a:spLocks noGrp="1"/>
          </p:cNvSpPr>
          <p:nvPr>
            <p:ph type="pic" sz="quarter" idx="15" hasCustomPrompt="1"/>
          </p:nvPr>
        </p:nvSpPr>
        <p:spPr>
          <a:xfrm>
            <a:off x="11206304" y="307059"/>
            <a:ext cx="1361199" cy="503485"/>
          </a:xfrm>
        </p:spPr>
        <p:txBody>
          <a:bodyPr/>
          <a:lstStyle/>
          <a:p>
            <a:r>
              <a:rPr lang="de-DE" dirty="0"/>
              <a:t>Logo TU Graz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0" y="3430400"/>
            <a:ext cx="12938125" cy="768000"/>
          </a:xfrm>
          <a:solidFill>
            <a:srgbClr val="00699E"/>
          </a:solidFill>
        </p:spPr>
        <p:txBody>
          <a:bodyPr bIns="76545" anchor="ctr" anchorCtr="0">
            <a:normAutofit/>
          </a:bodyPr>
          <a:lstStyle>
            <a:lvl1pPr marL="882819">
              <a:defRPr sz="4300">
                <a:solidFill>
                  <a:schemeClr val="bg1"/>
                </a:solidFill>
              </a:defRPr>
            </a:lvl1pPr>
          </a:lstStyle>
          <a:p>
            <a:r>
              <a:rPr lang="de-AT" dirty="0"/>
              <a:t>Titel hinzufügen/</a:t>
            </a:r>
            <a:r>
              <a:rPr lang="de-AT" dirty="0" err="1"/>
              <a:t>add</a:t>
            </a:r>
            <a:r>
              <a:rPr lang="de-AT" dirty="0"/>
              <a:t> a title</a:t>
            </a:r>
            <a:endParaRPr lang="de-DE" dirty="0"/>
          </a:p>
        </p:txBody>
      </p:sp>
      <p:sp>
        <p:nvSpPr>
          <p:cNvPr id="19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80512" y="4285442"/>
            <a:ext cx="11686991" cy="1749720"/>
          </a:xfrm>
        </p:spPr>
        <p:txBody>
          <a:bodyPr/>
          <a:lstStyle>
            <a:lvl1pPr>
              <a:spcBef>
                <a:spcPts val="0"/>
              </a:spcBef>
              <a:spcAft>
                <a:spcPts val="851"/>
              </a:spcAft>
              <a:defRPr/>
            </a:lvl1pPr>
          </a:lstStyle>
          <a:p>
            <a:pPr lvl="0"/>
            <a:r>
              <a:rPr lang="de-AT" dirty="0"/>
              <a:t>Klicken und hinzufügen: Eventname, Datum, Ort, ... </a:t>
            </a:r>
            <a:br>
              <a:rPr lang="de-AT" dirty="0"/>
            </a:br>
            <a:r>
              <a:rPr lang="de-AT" dirty="0"/>
              <a:t>Click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: </a:t>
            </a:r>
            <a:r>
              <a:rPr lang="de-AT" dirty="0" err="1"/>
              <a:t>event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, </a:t>
            </a:r>
            <a:r>
              <a:rPr lang="de-AT" dirty="0" err="1"/>
              <a:t>date</a:t>
            </a:r>
            <a:r>
              <a:rPr lang="de-AT" dirty="0"/>
              <a:t>, </a:t>
            </a:r>
            <a:r>
              <a:rPr lang="de-AT" dirty="0" err="1"/>
              <a:t>location</a:t>
            </a:r>
            <a:r>
              <a:rPr lang="de-AT" dirty="0"/>
              <a:t>, ...</a:t>
            </a:r>
          </a:p>
        </p:txBody>
      </p:sp>
      <p:sp>
        <p:nvSpPr>
          <p:cNvPr id="20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7639335" y="2981153"/>
            <a:ext cx="4928169" cy="327377"/>
          </a:xfrm>
        </p:spPr>
        <p:txBody>
          <a:bodyPr anchor="b" anchorCtr="0">
            <a:noAutofit/>
          </a:bodyPr>
          <a:lstStyle>
            <a:lvl1pPr algn="r">
              <a:defRPr sz="1100"/>
            </a:lvl1pPr>
          </a:lstStyle>
          <a:p>
            <a:pPr lvl="0"/>
            <a:r>
              <a:rPr lang="de-AT" dirty="0"/>
              <a:t>Platzhalter Bildquelle/</a:t>
            </a:r>
            <a:r>
              <a:rPr lang="de-AT" dirty="0" err="1"/>
              <a:t>place</a:t>
            </a:r>
            <a:r>
              <a:rPr lang="de-AT" dirty="0"/>
              <a:t> holder </a:t>
            </a:r>
            <a:r>
              <a:rPr lang="de-AT" dirty="0" err="1"/>
              <a:t>image</a:t>
            </a:r>
            <a:r>
              <a:rPr lang="de-AT" dirty="0"/>
              <a:t> </a:t>
            </a:r>
            <a:r>
              <a:rPr lang="de-AT" dirty="0" err="1"/>
              <a:t>source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Klicken und Webadresse hinzufügen/</a:t>
            </a:r>
            <a:r>
              <a:rPr lang="de-AT" dirty="0" err="1"/>
              <a:t>click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a web </a:t>
            </a:r>
            <a:r>
              <a:rPr lang="de-AT" dirty="0" err="1"/>
              <a:t>adress</a:t>
            </a:r>
            <a:endParaRPr lang="de-DE" dirty="0"/>
          </a:p>
        </p:txBody>
      </p:sp>
      <p:sp>
        <p:nvSpPr>
          <p:cNvPr id="22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880511" y="6035161"/>
            <a:ext cx="2633156" cy="498763"/>
          </a:xfrm>
        </p:spPr>
        <p:txBody>
          <a:bodyPr anchor="b" anchorCtr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AT" dirty="0"/>
              <a:t>Platzhalter/</a:t>
            </a:r>
            <a:r>
              <a:rPr lang="de-AT" dirty="0" err="1"/>
              <a:t>place</a:t>
            </a:r>
            <a:r>
              <a:rPr lang="de-AT" dirty="0"/>
              <a:t> holder</a:t>
            </a:r>
            <a:br>
              <a:rPr lang="de-AT" dirty="0"/>
            </a:br>
            <a:r>
              <a:rPr lang="de-AT" dirty="0"/>
              <a:t>Unterstützt durch/</a:t>
            </a:r>
            <a:r>
              <a:rPr lang="de-AT" dirty="0" err="1"/>
              <a:t>supported</a:t>
            </a:r>
            <a:r>
              <a:rPr lang="de-AT" dirty="0"/>
              <a:t> by:</a:t>
            </a:r>
          </a:p>
        </p:txBody>
      </p:sp>
      <p:sp>
        <p:nvSpPr>
          <p:cNvPr id="23" name="Rechteck 22"/>
          <p:cNvSpPr/>
          <p:nvPr userDrawn="1"/>
        </p:nvSpPr>
        <p:spPr>
          <a:xfrm>
            <a:off x="1" y="6707200"/>
            <a:ext cx="761591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917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24.06.2024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House Price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448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2023" y="2080860"/>
            <a:ext cx="10997406" cy="1452880"/>
          </a:xfrm>
        </p:spPr>
        <p:txBody>
          <a:bodyPr anchor="b"/>
          <a:lstStyle>
            <a:lvl1pPr algn="ctr">
              <a:defRPr sz="5700" b="0" cap="none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2023" y="3842183"/>
            <a:ext cx="10997406" cy="1600199"/>
          </a:xfrm>
        </p:spPr>
        <p:txBody>
          <a:bodyPr anchor="t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64808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1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2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32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4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84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65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46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  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 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80586" y="2252801"/>
            <a:ext cx="5755935" cy="443991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002493" y="2252801"/>
            <a:ext cx="5755935" cy="443991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  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  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62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  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  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4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  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 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8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938125" cy="6706140"/>
          </a:xfrm>
          <a:prstGeom prst="rect">
            <a:avLst/>
          </a:prstGeom>
        </p:spPr>
      </p:pic>
      <p:sp>
        <p:nvSpPr>
          <p:cNvPr id="21" name="Rechteck 20"/>
          <p:cNvSpPr/>
          <p:nvPr userDrawn="1"/>
        </p:nvSpPr>
        <p:spPr>
          <a:xfrm>
            <a:off x="1" y="6701084"/>
            <a:ext cx="761591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2" name="Titel 1"/>
          <p:cNvSpPr>
            <a:spLocks noGrp="1"/>
          </p:cNvSpPr>
          <p:nvPr>
            <p:ph type="ctrTitle" hasCustomPrompt="1"/>
          </p:nvPr>
        </p:nvSpPr>
        <p:spPr>
          <a:xfrm>
            <a:off x="880588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F70146"/>
                </a:solidFill>
              </a:defRPr>
            </a:lvl1pPr>
          </a:lstStyle>
          <a:p>
            <a:r>
              <a:rPr lang="de-DE" dirty="0"/>
              <a:t>Klicken und eine </a:t>
            </a:r>
            <a:br>
              <a:rPr lang="de-DE" dirty="0"/>
            </a:br>
            <a:r>
              <a:rPr lang="de-DE" dirty="0"/>
              <a:t>Überschrift hinzufügen</a:t>
            </a:r>
          </a:p>
        </p:txBody>
      </p:sp>
      <p:sp>
        <p:nvSpPr>
          <p:cNvPr id="24" name="Datumsplatzhalter 16"/>
          <p:cNvSpPr>
            <a:spLocks noGrp="1"/>
          </p:cNvSpPr>
          <p:nvPr>
            <p:ph type="dt" sz="half" idx="10"/>
          </p:nvPr>
        </p:nvSpPr>
        <p:spPr>
          <a:xfrm>
            <a:off x="880591" y="4802560"/>
            <a:ext cx="8659375" cy="360155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AT"/>
              <a:t>Datum wie Fußzeilentext zentral eingeben   </a:t>
            </a:r>
            <a:endParaRPr lang="de-DE" dirty="0"/>
          </a:p>
        </p:txBody>
      </p:sp>
      <p:sp>
        <p:nvSpPr>
          <p:cNvPr id="25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880588" y="3865600"/>
            <a:ext cx="8659375" cy="80384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DE" dirty="0"/>
              <a:t>Fußzeilentext im Menüpunkt „Kopf- und Fußzeile“ eingeben und für alle Folien übernehmen   </a:t>
            </a:r>
          </a:p>
        </p:txBody>
      </p:sp>
      <p:sp>
        <p:nvSpPr>
          <p:cNvPr id="26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28" baseline="0" dirty="0">
                <a:cs typeface="Arial" charset="0"/>
              </a:rPr>
              <a:t>WISSEN</a:t>
            </a:r>
          </a:p>
          <a:p>
            <a:pPr algn="r" eaLnBrk="1" hangingPunct="1"/>
            <a:r>
              <a:rPr lang="de-DE" sz="1700" spc="28" baseline="0" dirty="0">
                <a:cs typeface="Arial" charset="0"/>
              </a:rPr>
              <a:t>TECHNIK</a:t>
            </a:r>
          </a:p>
          <a:p>
            <a:pPr algn="r" eaLnBrk="1" hangingPunct="1"/>
            <a:r>
              <a:rPr lang="de-DE" sz="1700" spc="28" baseline="0" dirty="0">
                <a:cs typeface="Arial" charset="0"/>
              </a:rPr>
              <a:t>LEIDENSCHAFT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Klicken und Webadresse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233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 bwMode="auto">
          <a:xfrm>
            <a:off x="1" y="1905"/>
            <a:ext cx="610967" cy="287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6707200"/>
            <a:ext cx="12938125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80588" y="886491"/>
            <a:ext cx="11877840" cy="1219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0588" y="2251220"/>
            <a:ext cx="11877840" cy="43886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" y="855040"/>
            <a:ext cx="610968" cy="460800"/>
          </a:xfrm>
          <a:prstGeom prst="rect">
            <a:avLst/>
          </a:prstGeom>
        </p:spPr>
        <p:txBody>
          <a:bodyPr vert="horz" lIns="0" tIns="64808" rIns="0" bIns="64808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4B64EC4D-37E3-EF42-B9AB-6337577588CB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6802" y="136325"/>
            <a:ext cx="1242439" cy="45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Gerade Verbindung 8"/>
          <p:cNvCxnSpPr/>
          <p:nvPr userDrawn="1"/>
        </p:nvCxnSpPr>
        <p:spPr>
          <a:xfrm>
            <a:off x="880588" y="715716"/>
            <a:ext cx="11708722" cy="0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Datumsplatzhalter 3"/>
          <p:cNvSpPr>
            <a:spLocks noGrp="1"/>
          </p:cNvSpPr>
          <p:nvPr>
            <p:ph type="dt" sz="half" idx="2"/>
          </p:nvPr>
        </p:nvSpPr>
        <p:spPr>
          <a:xfrm>
            <a:off x="881219" y="7009280"/>
            <a:ext cx="11715625" cy="2188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de-AT"/>
              <a:t>Datum wie Fußzeilentext zentral eingeben   </a:t>
            </a:r>
            <a:endParaRPr lang="de-DE" dirty="0"/>
          </a:p>
        </p:txBody>
      </p:sp>
      <p:sp>
        <p:nvSpPr>
          <p:cNvPr id="2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80588" y="6784000"/>
            <a:ext cx="11715625" cy="220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r>
              <a:rPr lang="de-DE"/>
              <a:t>Fußzeilentext im Menüpunkt „Kopf- und Fußzeile“ eingeben und für alle Folien übernehmen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82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7" r:id="rId10"/>
  </p:sldLayoutIdLst>
  <p:hf hdr="0"/>
  <p:txStyles>
    <p:titleStyle>
      <a:lvl1pPr algn="l" defTabSz="648081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48081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51" indent="-405051" algn="l" defTabSz="648081" rtl="0" eaLnBrk="1" latinLnBrk="0" hangingPunct="1">
        <a:spcBef>
          <a:spcPct val="20000"/>
        </a:spcBef>
        <a:buClr>
          <a:srgbClr val="00699E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893" indent="-380298" algn="l" defTabSz="648081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3738" indent="-382548" algn="l" defTabSz="648081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Wingdings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4501" indent="0" algn="l" defTabSz="648081" rtl="0" eaLnBrk="1" latinLnBrk="0" hangingPunct="1">
        <a:spcBef>
          <a:spcPct val="20000"/>
        </a:spcBef>
        <a:buFont typeface="Lucida Grande"/>
        <a:buNone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3564446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2527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0608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8689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162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243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405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8486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6567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4648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80589" y="301336"/>
            <a:ext cx="9863611" cy="3518184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gg sans"/>
              </a:rPr>
              <a:t>House Price Prediction</a:t>
            </a:r>
            <a:br>
              <a:rPr lang="en-US" b="0" i="0" dirty="0">
                <a:effectLst/>
                <a:latin typeface="gg sans"/>
              </a:rPr>
            </a:br>
            <a:r>
              <a:rPr lang="en-US" sz="3200" b="0" i="0" dirty="0">
                <a:effectLst/>
                <a:latin typeface="gg sans"/>
              </a:rPr>
              <a:t>Knowledge Discovery and Data Mining 1 Project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>
          <a:xfrm>
            <a:off x="880589" y="5575180"/>
            <a:ext cx="8659375" cy="358400"/>
          </a:xfrm>
        </p:spPr>
        <p:txBody>
          <a:bodyPr/>
          <a:lstStyle/>
          <a:p>
            <a:r>
              <a:rPr lang="de-AT" dirty="0"/>
              <a:t>24.06.2024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880589" y="4267519"/>
            <a:ext cx="8659375" cy="803840"/>
          </a:xfrm>
        </p:spPr>
        <p:txBody>
          <a:bodyPr/>
          <a:lstStyle/>
          <a:p>
            <a:r>
              <a:rPr lang="de-DE" dirty="0"/>
              <a:t>Markus Watko, Naida Nožić, Manuel Nicolas Wiesner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60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880588" y="886491"/>
            <a:ext cx="11877840" cy="716841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21" name="Inhaltsplatzhalter 20"/>
          <p:cNvSpPr>
            <a:spLocks noGrp="1"/>
          </p:cNvSpPr>
          <p:nvPr>
            <p:ph idx="1"/>
          </p:nvPr>
        </p:nvSpPr>
        <p:spPr>
          <a:xfrm>
            <a:off x="880588" y="1603332"/>
            <a:ext cx="11877840" cy="50365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Exploritory 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Data Preprocessing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House Price Prediction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Evaluation of the Machine Learning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Question answers:</a:t>
            </a:r>
          </a:p>
          <a:p>
            <a:pPr marL="919401" lvl="1" indent="-514350">
              <a:buFont typeface="+mj-lt"/>
              <a:buAutoNum type="arabicPeriod"/>
            </a:pPr>
            <a:r>
              <a:rPr lang="en-US" sz="2000" b="0" i="0" dirty="0">
                <a:solidFill>
                  <a:srgbClr val="1D2125"/>
                </a:solidFill>
                <a:effectLst/>
              </a:rPr>
              <a:t>If I have a budget of €100,000, what kind of houses will I be able to buy?</a:t>
            </a:r>
          </a:p>
          <a:p>
            <a:pPr marL="919401" lvl="1" indent="-514350">
              <a:buFont typeface="+mj-lt"/>
              <a:buAutoNum type="arabicPeriod"/>
            </a:pPr>
            <a:r>
              <a:rPr lang="en-US" sz="2000" b="0" i="0" dirty="0">
                <a:solidFill>
                  <a:srgbClr val="1D2125"/>
                </a:solidFill>
                <a:effectLst/>
              </a:rPr>
              <a:t>How much money can I save if I decide not to get a house with a pool?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24.06.2024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gg sans"/>
              </a:rPr>
              <a:t>House Price Prediction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6B9481-2435-476A-8F12-668DBF6955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/>
          <a:lstStyle/>
          <a:p>
            <a:r>
              <a:rPr lang="en-US" dirty="0"/>
              <a:t>House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130215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5B45-124D-781F-8567-C69E5473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the data</a:t>
            </a:r>
            <a:endParaRPr lang="en-AT" dirty="0"/>
          </a:p>
        </p:txBody>
      </p:sp>
      <p:pic>
        <p:nvPicPr>
          <p:cNvPr id="10" name="Content Placeholder 9" descr="A line of colored lines&#10;&#10;Description automatically generated with medium confidence">
            <a:extLst>
              <a:ext uri="{FF2B5EF4-FFF2-40B4-BE49-F238E27FC236}">
                <a16:creationId xmlns:a16="http://schemas.microsoft.com/office/drawing/2014/main" id="{4E744E44-36AD-1D7A-AEA5-5F136DD112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81063" y="2814385"/>
            <a:ext cx="5754687" cy="3316792"/>
          </a:xfrm>
        </p:spPr>
      </p:pic>
      <p:pic>
        <p:nvPicPr>
          <p:cNvPr id="12" name="Content Placeholder 11" descr="A grid with a green dot&#10;&#10;Description automatically generated">
            <a:extLst>
              <a:ext uri="{FF2B5EF4-FFF2-40B4-BE49-F238E27FC236}">
                <a16:creationId xmlns:a16="http://schemas.microsoft.com/office/drawing/2014/main" id="{799AC98A-E818-8185-A453-9ADB5CA1F2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002463" y="2777297"/>
            <a:ext cx="5756275" cy="3390969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FF903-AD78-3D88-796B-6043F0A0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24.06.2024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96C97-885B-BAED-F950-994EEF6D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gg sans"/>
              </a:rPr>
              <a:t>House Price Prediction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926D-E94A-929D-C2BA-E29E60A3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E2E9C9-6353-DFC3-011D-0B30CAD581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/>
              <a:t>Exploritory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72410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D247-FAE0-D364-2580-BA190A60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Preprocessing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52D7-141E-8573-367A-F491A8EC4D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Bring data into shape</a:t>
            </a:r>
          </a:p>
          <a:p>
            <a:pPr marL="919401" lvl="1" indent="-514350"/>
            <a:r>
              <a:rPr lang="en-GB" dirty="0"/>
              <a:t>Drop completely empty rows or useless columns</a:t>
            </a:r>
          </a:p>
          <a:p>
            <a:pPr marL="919401" lvl="1" indent="-514350"/>
            <a:r>
              <a:rPr lang="en-GB" dirty="0"/>
              <a:t>Convert categorical values into </a:t>
            </a:r>
            <a:r>
              <a:rPr lang="en-GB" dirty="0" err="1"/>
              <a:t>enums</a:t>
            </a:r>
            <a:endParaRPr lang="en-GB" dirty="0"/>
          </a:p>
          <a:p>
            <a:pPr marL="919401" lvl="1" indent="-514350"/>
            <a:r>
              <a:rPr lang="en-GB" dirty="0"/>
              <a:t>Convert numerical values to integers if possible</a:t>
            </a:r>
          </a:p>
          <a:p>
            <a:pPr marL="919401" lvl="1" indent="-514350"/>
            <a:r>
              <a:rPr lang="en-GB" dirty="0"/>
              <a:t>Simplify redundant values</a:t>
            </a:r>
          </a:p>
          <a:p>
            <a:pPr marL="919401" lvl="1" indent="-514350"/>
            <a:r>
              <a:rPr lang="en-GB" dirty="0"/>
              <a:t>Coerce some invalid values to null</a:t>
            </a:r>
            <a:endParaRPr lang="en-A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49EB1-BA59-A807-FDCB-C97916C9E0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GB" dirty="0"/>
              <a:t>Impute missing values</a:t>
            </a:r>
          </a:p>
          <a:p>
            <a:pPr marL="919401" lvl="1" indent="-514350"/>
            <a:r>
              <a:rPr lang="en-GB" dirty="0"/>
              <a:t>SFH =&gt; Bed-/Bathrooms</a:t>
            </a:r>
          </a:p>
          <a:p>
            <a:pPr marL="919401" lvl="1" indent="-514350"/>
            <a:r>
              <a:rPr lang="en-GB" dirty="0"/>
              <a:t>Price =&gt; Location</a:t>
            </a:r>
          </a:p>
          <a:p>
            <a:pPr marL="919401" lvl="1" indent="-514350"/>
            <a:r>
              <a:rPr lang="en-GB" dirty="0"/>
              <a:t>…</a:t>
            </a:r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C0AC6-7E95-5EEF-B9B8-647B509A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24.06.2024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349B4-66BB-3555-F88D-5BFBCCB1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gg sans"/>
              </a:rPr>
              <a:t>House Price Prediction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AF35B-70F2-9219-C629-C0E9BEDD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5D9724-FFA4-3462-7707-85A391450D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/>
              <a:t>Exploritory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0435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FD5C-38AD-4B22-99A7-205D8BE5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88" y="886491"/>
            <a:ext cx="11877840" cy="995294"/>
          </a:xfrm>
        </p:spPr>
        <p:txBody>
          <a:bodyPr/>
          <a:lstStyle/>
          <a:p>
            <a:r>
              <a:rPr lang="en-GB" dirty="0"/>
              <a:t>Machine Learning Models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D932-8E4C-410C-9732-2B153CF85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88" y="1749435"/>
            <a:ext cx="11877840" cy="475806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/>
              <a:t>Linear Regression (LR)</a:t>
            </a:r>
          </a:p>
          <a:p>
            <a:pPr marL="862251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baseline model to asses performance against</a:t>
            </a:r>
            <a:endParaRPr lang="en-US" sz="2400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/>
              <a:t>Gradient Boosting Regression (GBR)</a:t>
            </a:r>
          </a:p>
          <a:p>
            <a:pPr marL="862251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Best hyperparameters: '</a:t>
            </a:r>
            <a:r>
              <a:rPr lang="en-US" sz="2400" dirty="0" err="1"/>
              <a:t>learning_rate</a:t>
            </a:r>
            <a:r>
              <a:rPr lang="en-US" sz="2400" dirty="0"/>
              <a:t>': 0.1, '</a:t>
            </a:r>
            <a:r>
              <a:rPr lang="en-US" sz="2400" dirty="0" err="1"/>
              <a:t>max_depth</a:t>
            </a:r>
            <a:r>
              <a:rPr lang="en-US" sz="2400" dirty="0"/>
              <a:t>': 3, </a:t>
            </a:r>
          </a:p>
          <a:p>
            <a:pPr lvl="1" indent="0">
              <a:buNone/>
            </a:pPr>
            <a:r>
              <a:rPr lang="en-US" sz="2400" dirty="0"/>
              <a:t>      '</a:t>
            </a:r>
            <a:r>
              <a:rPr lang="en-US" sz="2400" dirty="0" err="1"/>
              <a:t>min_samples_split</a:t>
            </a:r>
            <a:r>
              <a:rPr lang="en-US" sz="2400" dirty="0"/>
              <a:t>': 2, '</a:t>
            </a:r>
            <a:r>
              <a:rPr lang="en-US" sz="2400" dirty="0" err="1"/>
              <a:t>n_estimators</a:t>
            </a:r>
            <a:r>
              <a:rPr lang="en-US" sz="2400" dirty="0"/>
              <a:t>': 200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/>
              <a:t>Random Forest (RF)</a:t>
            </a:r>
          </a:p>
          <a:p>
            <a:pPr marL="862251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Best hyperparameters: '</a:t>
            </a:r>
            <a:r>
              <a:rPr lang="en-US" sz="2400" dirty="0" err="1"/>
              <a:t>max_depth</a:t>
            </a:r>
            <a:r>
              <a:rPr lang="en-US" sz="2400" dirty="0"/>
              <a:t>': None, '</a:t>
            </a:r>
            <a:r>
              <a:rPr lang="en-US" sz="2400" dirty="0" err="1"/>
              <a:t>max_features</a:t>
            </a:r>
            <a:r>
              <a:rPr lang="en-US" sz="2400" dirty="0"/>
              <a:t>': None, '</a:t>
            </a:r>
            <a:r>
              <a:rPr lang="en-US" sz="2400" dirty="0" err="1"/>
              <a:t>min_samples_leaf</a:t>
            </a:r>
            <a:r>
              <a:rPr lang="en-US" sz="2400" dirty="0"/>
              <a:t>': 1, '</a:t>
            </a:r>
            <a:r>
              <a:rPr lang="en-US" sz="2400" dirty="0" err="1"/>
              <a:t>min_samples_split</a:t>
            </a:r>
            <a:r>
              <a:rPr lang="en-US" sz="2400" dirty="0"/>
              <a:t>': 2, '</a:t>
            </a:r>
            <a:r>
              <a:rPr lang="en-US" sz="2400" dirty="0" err="1"/>
              <a:t>n_estimators</a:t>
            </a:r>
            <a:r>
              <a:rPr lang="en-US" sz="2400" dirty="0"/>
              <a:t>': 500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/>
              <a:t>Support Vector Regression (SVR)</a:t>
            </a:r>
          </a:p>
          <a:p>
            <a:pPr marL="862251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best hyperparameters: 'C': 0.1, 'gamma': 0.1, 'kernel': 'linear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BA8C6-2A69-441B-BBEE-D8727257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24.06.2024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0C7C9-BFF9-4AEF-83EB-079D7F9A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gg sans"/>
              </a:rPr>
              <a:t>House Price Prediction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81DD-AE9E-4AEC-8862-AE091F11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AEE46D7-BBFE-4873-9D6A-C785356B00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/>
          <a:lstStyle/>
          <a:p>
            <a:r>
              <a:rPr lang="de-DE" sz="1800" dirty="0"/>
              <a:t>House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412159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98D3-A7EB-46BE-A52A-34F5953C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F2F58-5BAC-44E1-96EA-A5F0659B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219" y="1685736"/>
            <a:ext cx="11877840" cy="438862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80/20 dataset split to train and evaluate all models.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5 fold cross 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Performance evaluation metrics: MSE, MEA, R2 score, RMSE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Results: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LR</a:t>
            </a:r>
            <a:r>
              <a:rPr lang="en-US" dirty="0"/>
              <a:t>: MSE: 2393, MAE: 39, RMSE: 48, R2 score: 0.77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SVR</a:t>
            </a:r>
            <a:r>
              <a:rPr lang="en-US" dirty="0"/>
              <a:t>: </a:t>
            </a:r>
            <a:r>
              <a:rPr lang="pt-BR" dirty="0"/>
              <a:t>MSE: 3966, MAE: 49, RMSE: 63, R2 score : 0.61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 dirty="0"/>
              <a:t>RF</a:t>
            </a:r>
            <a:r>
              <a:rPr lang="pt-BR" dirty="0"/>
              <a:t>: MSE: 1052, RMSE: 34, MAE: 25, R2 score: 0.87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 dirty="0"/>
              <a:t>GBR</a:t>
            </a:r>
            <a:r>
              <a:rPr lang="pt-BR" dirty="0"/>
              <a:t>: MSE: 856, MAE: 20, RMSE: 31, R2 score 0.90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C4788-9FBB-4CA6-A8DF-72853E13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24.06.2024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F9B76-092F-4378-9719-0F3E15D6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House Price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9FDC2-0197-4CF4-8B0F-627323D5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5948AB-80EE-494C-9F5D-F14CFC9DE9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/>
              <a:t>Evaluation of the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340300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3FE1D-D431-A51F-BDE9-282AE61E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073171-DD54-AA69-D8F1-90B07AE8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24.06.2024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3523A1-22B2-27B5-C30F-6BF47BA7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House Price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1F8521-9AA5-310B-6A04-0AC65B4F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F2BFD33-D6C6-70DD-4EC5-344EA0385A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Discussion of findings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5D9923D-EF9E-FBB5-A3C6-2D7027E9628B}"/>
              </a:ext>
            </a:extLst>
          </p:cNvPr>
          <p:cNvSpPr txBox="1"/>
          <p:nvPr/>
        </p:nvSpPr>
        <p:spPr>
          <a:xfrm>
            <a:off x="5066915" y="4082698"/>
            <a:ext cx="2155398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Houses &lt; 100k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0C6256F-A7F6-F629-FDE4-337A2E81207C}"/>
              </a:ext>
            </a:extLst>
          </p:cNvPr>
          <p:cNvSpPr txBox="1"/>
          <p:nvPr/>
        </p:nvSpPr>
        <p:spPr>
          <a:xfrm>
            <a:off x="7483246" y="2490225"/>
            <a:ext cx="777072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Typos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B001AC6-C38D-13AA-77E4-5BE70B596DBE}"/>
              </a:ext>
            </a:extLst>
          </p:cNvPr>
          <p:cNvSpPr txBox="1"/>
          <p:nvPr/>
        </p:nvSpPr>
        <p:spPr>
          <a:xfrm rot="1370549">
            <a:off x="8784773" y="2724238"/>
            <a:ext cx="805670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Prices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50BE177-D1A6-768C-F152-87218CFF9E86}"/>
              </a:ext>
            </a:extLst>
          </p:cNvPr>
          <p:cNvSpPr txBox="1"/>
          <p:nvPr/>
        </p:nvSpPr>
        <p:spPr>
          <a:xfrm rot="778491">
            <a:off x="2646192" y="3789797"/>
            <a:ext cx="1551066" cy="33855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Previous Owner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901CF97-D032-6299-6C8E-241266AB2806}"/>
              </a:ext>
            </a:extLst>
          </p:cNvPr>
          <p:cNvSpPr txBox="1"/>
          <p:nvPr/>
        </p:nvSpPr>
        <p:spPr>
          <a:xfrm rot="19650579">
            <a:off x="2317910" y="2752398"/>
            <a:ext cx="1188787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Savings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216F98C-1DE8-670F-5E9D-D240EA9AF52A}"/>
              </a:ext>
            </a:extLst>
          </p:cNvPr>
          <p:cNvSpPr txBox="1"/>
          <p:nvPr/>
        </p:nvSpPr>
        <p:spPr>
          <a:xfrm>
            <a:off x="3975518" y="2427655"/>
            <a:ext cx="3157275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Age &lt;-&gt; </a:t>
            </a:r>
            <a:r>
              <a:rPr lang="en-GB" sz="2000" dirty="0" err="1">
                <a:solidFill>
                  <a:schemeClr val="tx2"/>
                </a:solidFill>
              </a:rPr>
              <a:t>DateSinceForSale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2F1133-8BF4-30CB-AC9B-90A78BA8B42A}"/>
              </a:ext>
            </a:extLst>
          </p:cNvPr>
          <p:cNvSpPr txBox="1"/>
          <p:nvPr/>
        </p:nvSpPr>
        <p:spPr>
          <a:xfrm>
            <a:off x="3653082" y="3277593"/>
            <a:ext cx="4755341" cy="33855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</a:rPr>
              <a:t>HeatingType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</a:rPr>
              <a:t> &lt;-&gt; </a:t>
            </a:r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</a:rPr>
              <a:t>HasPhotovoltaic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</a:rPr>
              <a:t> &lt;-&gt; </a:t>
            </a:r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</a:rPr>
              <a:t>HeatingCost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76E6E87-BE4A-8C8F-4B3A-4C4493323E19}"/>
              </a:ext>
            </a:extLst>
          </p:cNvPr>
          <p:cNvSpPr txBox="1"/>
          <p:nvPr/>
        </p:nvSpPr>
        <p:spPr>
          <a:xfrm rot="20443867">
            <a:off x="8108010" y="3756143"/>
            <a:ext cx="1134285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dirty="0">
                <a:solidFill>
                  <a:srgbClr val="FFC000"/>
                </a:solidFill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721968607"/>
      </p:ext>
    </p:extLst>
  </p:cSld>
  <p:clrMapOvr>
    <a:masterClrMapping/>
  </p:clrMapOvr>
</p:sld>
</file>

<file path=ppt/theme/theme1.xml><?xml version="1.0" encoding="utf-8"?>
<a:theme xmlns:a="http://schemas.openxmlformats.org/drawingml/2006/main" name="TU Graz mit Institutskürzel">
  <a:themeElements>
    <a:clrScheme name="Benutzerdefiniert 3">
      <a:dk1>
        <a:srgbClr val="0F0F0F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Microsoft Office PowerPoint</Application>
  <PresentationFormat>Benutzerdefiniert</PresentationFormat>
  <Paragraphs>105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Courier New</vt:lpstr>
      <vt:lpstr>gg sans</vt:lpstr>
      <vt:lpstr>Lucida Grande</vt:lpstr>
      <vt:lpstr>Wingdings</vt:lpstr>
      <vt:lpstr>TU Graz mit Institutskürzel</vt:lpstr>
      <vt:lpstr>House Price Prediction Knowledge Discovery and Data Mining 1 Project</vt:lpstr>
      <vt:lpstr>Motivation</vt:lpstr>
      <vt:lpstr>Exploring the data</vt:lpstr>
      <vt:lpstr>Preprocessing</vt:lpstr>
      <vt:lpstr>Machine Learning Models</vt:lpstr>
      <vt:lpstr>Training and Evaluation</vt:lpstr>
      <vt:lpstr>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mit integriertem Institutskürzel 16:9</dc:title>
  <dc:subject/>
  <dc:creator>cd@tugraz.at</dc:creator>
  <cp:keywords/>
  <dc:description/>
  <cp:lastModifiedBy>Markus Watko</cp:lastModifiedBy>
  <cp:revision>138</cp:revision>
  <dcterms:created xsi:type="dcterms:W3CDTF">2015-08-27T14:41:22Z</dcterms:created>
  <dcterms:modified xsi:type="dcterms:W3CDTF">2024-06-23T18:28:52Z</dcterms:modified>
  <cp:category/>
</cp:coreProperties>
</file>