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20239297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381243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189329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126694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15905801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411127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72727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55809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78131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CCAAB576-28A3-8846-A173-0A785728ABD4}" type="datetimeFigureOut">
              <a:rPr kumimoji="1" lang="zh-CN" altLang="en-US" smtClean="0"/>
              <a:t>2020/9/22</a:t>
            </a:fld>
            <a:endParaRPr kumimoji="1"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1" name="Slide Number Placeholder 10"/>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140732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CAAB576-28A3-8846-A173-0A785728ABD4}" type="datetimeFigureOut">
              <a:rPr kumimoji="1" lang="zh-CN" altLang="en-US" smtClean="0"/>
              <a:t>2020/9/22</a:t>
            </a:fld>
            <a:endParaRPr kumimoji="1"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322887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AAB576-28A3-8846-A173-0A785728ABD4}" type="datetimeFigureOut">
              <a:rPr kumimoji="1" lang="zh-CN" altLang="en-US" smtClean="0"/>
              <a:t>2020/9/22</a:t>
            </a:fld>
            <a:endParaRPr kumimoji="1"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109877-4BB7-974B-B5E0-7C65C5B0C605}" type="slidenum">
              <a:rPr kumimoji="1" lang="zh-CN" altLang="en-US" smtClean="0"/>
              <a:t>‹#›</a:t>
            </a:fld>
            <a:endParaRPr kumimoji="1" lang="zh-CN" altLang="en-US"/>
          </a:p>
        </p:txBody>
      </p:sp>
    </p:spTree>
    <p:extLst>
      <p:ext uri="{BB962C8B-B14F-4D97-AF65-F5344CB8AC3E}">
        <p14:creationId xmlns:p14="http://schemas.microsoft.com/office/powerpoint/2010/main" val="36175685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D8298-3ED2-1C49-8664-6E6755007177}"/>
              </a:ext>
            </a:extLst>
          </p:cNvPr>
          <p:cNvSpPr>
            <a:spLocks noGrp="1"/>
          </p:cNvSpPr>
          <p:nvPr>
            <p:ph type="ctrTitle"/>
          </p:nvPr>
        </p:nvSpPr>
        <p:spPr/>
        <p:txBody>
          <a:bodyPr/>
          <a:lstStyle/>
          <a:p>
            <a:r>
              <a:rPr kumimoji="1" lang="en-US" altLang="zh-CN" dirty="0"/>
              <a:t>Cigarettes and Birth weight</a:t>
            </a:r>
            <a:endParaRPr kumimoji="1" lang="zh-CN" altLang="en-US" dirty="0"/>
          </a:p>
        </p:txBody>
      </p:sp>
      <p:sp>
        <p:nvSpPr>
          <p:cNvPr id="3" name="副标题 2">
            <a:extLst>
              <a:ext uri="{FF2B5EF4-FFF2-40B4-BE49-F238E27FC236}">
                <a16:creationId xmlns:a16="http://schemas.microsoft.com/office/drawing/2014/main" id="{962B1F95-D85E-6741-BD70-39B0C94DD270}"/>
              </a:ext>
            </a:extLst>
          </p:cNvPr>
          <p:cNvSpPr>
            <a:spLocks noGrp="1"/>
          </p:cNvSpPr>
          <p:nvPr>
            <p:ph type="subTitle" idx="1"/>
          </p:nvPr>
        </p:nvSpPr>
        <p:spPr/>
        <p:txBody>
          <a:bodyPr/>
          <a:lstStyle/>
          <a:p>
            <a:r>
              <a:rPr kumimoji="1" lang="en-US" altLang="zh-CN" dirty="0" err="1"/>
              <a:t>Naidan</a:t>
            </a:r>
            <a:r>
              <a:rPr kumimoji="1" lang="en-US" altLang="zh-CN" dirty="0"/>
              <a:t> Zheng</a:t>
            </a:r>
            <a:endParaRPr kumimoji="1" lang="zh-CN" altLang="en-US" dirty="0"/>
          </a:p>
        </p:txBody>
      </p:sp>
    </p:spTree>
    <p:extLst>
      <p:ext uri="{BB962C8B-B14F-4D97-AF65-F5344CB8AC3E}">
        <p14:creationId xmlns:p14="http://schemas.microsoft.com/office/powerpoint/2010/main" val="93500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A07F940-E610-0843-9EBF-BC053E52A98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kumimoji="1" lang="en-US" altLang="zh-CN" sz="2300">
                <a:solidFill>
                  <a:srgbClr val="FFFFFF"/>
                </a:solidFill>
              </a:rPr>
              <a:t>Conclusion</a:t>
            </a:r>
            <a:endParaRPr kumimoji="1" lang="zh-CN" altLang="en-US" sz="2300">
              <a:solidFill>
                <a:srgbClr val="FFFFFF"/>
              </a:solidFill>
            </a:endParaRPr>
          </a:p>
        </p:txBody>
      </p:sp>
      <p:sp>
        <p:nvSpPr>
          <p:cNvPr id="3" name="内容占位符 2">
            <a:extLst>
              <a:ext uri="{FF2B5EF4-FFF2-40B4-BE49-F238E27FC236}">
                <a16:creationId xmlns:a16="http://schemas.microsoft.com/office/drawing/2014/main" id="{F9A65167-99A3-AA4D-8121-E95CF6CDF7BB}"/>
              </a:ext>
            </a:extLst>
          </p:cNvPr>
          <p:cNvSpPr>
            <a:spLocks noGrp="1"/>
          </p:cNvSpPr>
          <p:nvPr>
            <p:ph idx="1"/>
          </p:nvPr>
        </p:nvSpPr>
        <p:spPr>
          <a:xfrm>
            <a:off x="5591695" y="1402080"/>
            <a:ext cx="5320696" cy="4053840"/>
          </a:xfrm>
        </p:spPr>
        <p:txBody>
          <a:bodyPr anchor="ctr">
            <a:normAutofit/>
          </a:bodyPr>
          <a:lstStyle/>
          <a:p>
            <a:r>
              <a:rPr lang="en-US" altLang="zh-CN" dirty="0"/>
              <a:t>Mother smoking affects child's birth weight, but it is not the only factor. It is necessary to consider more determinations which will help us to get more accurate data. </a:t>
            </a:r>
          </a:p>
          <a:p>
            <a:r>
              <a:rPr lang="en-US" altLang="zh-CN" dirty="0"/>
              <a:t>The multiple linear regression model will help health scientists to analyze child's birth weight,</a:t>
            </a:r>
            <a:endParaRPr kumimoji="1" lang="zh-CN" altLang="en-US" dirty="0"/>
          </a:p>
        </p:txBody>
      </p:sp>
    </p:spTree>
    <p:extLst>
      <p:ext uri="{BB962C8B-B14F-4D97-AF65-F5344CB8AC3E}">
        <p14:creationId xmlns:p14="http://schemas.microsoft.com/office/powerpoint/2010/main" val="2842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FA6C784-D756-824D-A72F-E5936F70902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kumimoji="1" lang="en-US" altLang="zh-CN" sz="3000">
                <a:solidFill>
                  <a:srgbClr val="FFFFFF"/>
                </a:solidFill>
              </a:rPr>
              <a:t>Futures</a:t>
            </a:r>
            <a:endParaRPr kumimoji="1" lang="zh-CN" altLang="en-US" sz="3000">
              <a:solidFill>
                <a:srgbClr val="FFFFFF"/>
              </a:solidFill>
            </a:endParaRPr>
          </a:p>
        </p:txBody>
      </p:sp>
      <p:sp>
        <p:nvSpPr>
          <p:cNvPr id="3" name="内容占位符 2">
            <a:extLst>
              <a:ext uri="{FF2B5EF4-FFF2-40B4-BE49-F238E27FC236}">
                <a16:creationId xmlns:a16="http://schemas.microsoft.com/office/drawing/2014/main" id="{3BDB766C-DECF-6346-8200-0E4F58785F5C}"/>
              </a:ext>
            </a:extLst>
          </p:cNvPr>
          <p:cNvSpPr>
            <a:spLocks noGrp="1"/>
          </p:cNvSpPr>
          <p:nvPr>
            <p:ph idx="1"/>
          </p:nvPr>
        </p:nvSpPr>
        <p:spPr>
          <a:xfrm>
            <a:off x="5591695" y="1402080"/>
            <a:ext cx="5320696" cy="4053840"/>
          </a:xfrm>
        </p:spPr>
        <p:txBody>
          <a:bodyPr anchor="ctr">
            <a:normAutofit/>
          </a:bodyPr>
          <a:lstStyle/>
          <a:p>
            <a:r>
              <a:rPr kumimoji="1" lang="en-US" altLang="zh-CN" dirty="0"/>
              <a:t>Improve modeling</a:t>
            </a:r>
          </a:p>
          <a:p>
            <a:r>
              <a:rPr kumimoji="1" lang="en-US" altLang="zh-CN" dirty="0"/>
              <a:t>Get more data.</a:t>
            </a:r>
          </a:p>
          <a:p>
            <a:r>
              <a:rPr kumimoji="1" lang="en-US" altLang="zh-CN" dirty="0"/>
              <a:t>Find other factors that not present in this dataset</a:t>
            </a:r>
          </a:p>
          <a:p>
            <a:pPr marL="0" indent="0">
              <a:buNone/>
            </a:pPr>
            <a:r>
              <a:rPr kumimoji="1" lang="en-US" altLang="zh-CN" dirty="0"/>
              <a:t>   (Example: father smoking, </a:t>
            </a:r>
          </a:p>
          <a:p>
            <a:pPr marL="0" indent="0">
              <a:buNone/>
            </a:pPr>
            <a:r>
              <a:rPr kumimoji="1" lang="en-US" altLang="zh-CN" dirty="0"/>
              <a:t>                  mother weight, </a:t>
            </a:r>
          </a:p>
          <a:p>
            <a:pPr marL="0" indent="0">
              <a:buNone/>
            </a:pPr>
            <a:r>
              <a:rPr kumimoji="1" lang="en-US" altLang="zh-CN" dirty="0"/>
              <a:t>                  mother height)</a:t>
            </a:r>
          </a:p>
          <a:p>
            <a:pPr marL="0" indent="0">
              <a:buNone/>
            </a:pPr>
            <a:endParaRPr kumimoji="1" lang="en-US" altLang="zh-CN" dirty="0"/>
          </a:p>
        </p:txBody>
      </p:sp>
    </p:spTree>
    <p:extLst>
      <p:ext uri="{BB962C8B-B14F-4D97-AF65-F5344CB8AC3E}">
        <p14:creationId xmlns:p14="http://schemas.microsoft.com/office/powerpoint/2010/main" val="222914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8C60C-DEC0-0242-9FE7-1201D11EAADA}"/>
              </a:ext>
            </a:extLst>
          </p:cNvPr>
          <p:cNvSpPr>
            <a:spLocks noGrp="1"/>
          </p:cNvSpPr>
          <p:nvPr>
            <p:ph type="title"/>
          </p:nvPr>
        </p:nvSpPr>
        <p:spPr>
          <a:xfrm>
            <a:off x="642158" y="2850675"/>
            <a:ext cx="2758027" cy="830997"/>
          </a:xfrm>
          <a:prstGeom prst="ellipse">
            <a:avLst/>
          </a:prstGeom>
        </p:spPr>
        <p:txBody>
          <a:bodyPr vert="horz" lIns="182880" tIns="182880" rIns="182880" bIns="182880" rtlCol="0" anchor="ctr">
            <a:normAutofit/>
          </a:bodyPr>
          <a:lstStyle/>
          <a:p>
            <a:r>
              <a:rPr kumimoji="1" lang="en-US" altLang="zh-CN" sz="1600" kern="1200" cap="all" spc="200" baseline="0">
                <a:solidFill>
                  <a:srgbClr val="262626"/>
                </a:solidFill>
                <a:latin typeface="+mj-lt"/>
                <a:ea typeface="+mj-ea"/>
                <a:cs typeface="+mj-cs"/>
              </a:rPr>
              <a:t>Question? </a:t>
            </a:r>
          </a:p>
        </p:txBody>
      </p:sp>
      <p:pic>
        <p:nvPicPr>
          <p:cNvPr id="5" name="内容占位符 4" descr="图片包含 轮子, 桌子, 看着, 汽车&#10;&#10;描述已自动生成">
            <a:extLst>
              <a:ext uri="{FF2B5EF4-FFF2-40B4-BE49-F238E27FC236}">
                <a16:creationId xmlns:a16="http://schemas.microsoft.com/office/drawing/2014/main" id="{23C99C63-5B26-F646-8B01-7C02194D4921}"/>
              </a:ext>
            </a:extLst>
          </p:cNvPr>
          <p:cNvPicPr>
            <a:picLocks noGrp="1" noChangeAspect="1"/>
          </p:cNvPicPr>
          <p:nvPr>
            <p:ph idx="1"/>
          </p:nvPr>
        </p:nvPicPr>
        <p:blipFill rotWithShape="1">
          <a:blip r:embed="rId2"/>
          <a:srcRect l="10718" r="606" b="-2"/>
          <a:stretch/>
        </p:blipFill>
        <p:spPr>
          <a:xfrm>
            <a:off x="4056576" y="10"/>
            <a:ext cx="8135424" cy="6857990"/>
          </a:xfrm>
          <a:prstGeom prst="rect">
            <a:avLst/>
          </a:prstGeom>
        </p:spPr>
      </p:pic>
    </p:spTree>
    <p:extLst>
      <p:ext uri="{BB962C8B-B14F-4D97-AF65-F5344CB8AC3E}">
        <p14:creationId xmlns:p14="http://schemas.microsoft.com/office/powerpoint/2010/main" val="364061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E5BBAF0-78F1-454F-87D1-ECDDA4218ED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kumimoji="1" lang="en-US" altLang="zh-CN" sz="3000" dirty="0">
                <a:solidFill>
                  <a:srgbClr val="FFFFFF"/>
                </a:solidFill>
              </a:rPr>
              <a:t>Overview</a:t>
            </a:r>
            <a:endParaRPr kumimoji="1" lang="zh-CN" altLang="en-US" sz="3000" dirty="0">
              <a:solidFill>
                <a:srgbClr val="FFFFFF"/>
              </a:solidFill>
            </a:endParaRPr>
          </a:p>
        </p:txBody>
      </p:sp>
      <p:sp>
        <p:nvSpPr>
          <p:cNvPr id="3" name="内容占位符 2">
            <a:extLst>
              <a:ext uri="{FF2B5EF4-FFF2-40B4-BE49-F238E27FC236}">
                <a16:creationId xmlns:a16="http://schemas.microsoft.com/office/drawing/2014/main" id="{27CA8F3A-BBCC-1E40-8580-BF5D8AC4D228}"/>
              </a:ext>
            </a:extLst>
          </p:cNvPr>
          <p:cNvSpPr>
            <a:spLocks noGrp="1"/>
          </p:cNvSpPr>
          <p:nvPr>
            <p:ph idx="1"/>
          </p:nvPr>
        </p:nvSpPr>
        <p:spPr>
          <a:xfrm>
            <a:off x="5591695" y="1402080"/>
            <a:ext cx="5320696" cy="4053840"/>
          </a:xfrm>
        </p:spPr>
        <p:txBody>
          <a:bodyPr anchor="ctr">
            <a:normAutofit/>
          </a:bodyPr>
          <a:lstStyle/>
          <a:p>
            <a:r>
              <a:rPr lang="en-US" altLang="zh-CN" dirty="0"/>
              <a:t>The health scientists are challenging to find the relationship between cigarettes and child's birth weight. We used the data on births to women in the United States to see how cigarettes would affect child's birth weight, and what the determinations of child's birth weight are.</a:t>
            </a:r>
          </a:p>
          <a:p>
            <a:endParaRPr kumimoji="1" lang="en-US" altLang="zh-CN" dirty="0"/>
          </a:p>
          <a:p>
            <a:r>
              <a:rPr kumimoji="1" lang="en-US" altLang="zh-CN" b="1" u="sng" dirty="0"/>
              <a:t>STEP:</a:t>
            </a:r>
          </a:p>
          <a:p>
            <a:r>
              <a:rPr kumimoji="1" lang="en-US" altLang="zh-CN" dirty="0"/>
              <a:t>1. </a:t>
            </a:r>
            <a:r>
              <a:rPr kumimoji="1" lang="en-US" altLang="zh-CN" dirty="0" err="1"/>
              <a:t>Eplore</a:t>
            </a:r>
            <a:r>
              <a:rPr kumimoji="1" lang="en-US" altLang="zh-CN" dirty="0"/>
              <a:t> the Birth weight dataset.</a:t>
            </a:r>
          </a:p>
          <a:p>
            <a:r>
              <a:rPr kumimoji="1" lang="en-US" altLang="zh-CN" dirty="0"/>
              <a:t>2. Selecting the significant features.</a:t>
            </a:r>
          </a:p>
          <a:p>
            <a:r>
              <a:rPr kumimoji="1" lang="en-US" altLang="zh-CN" dirty="0"/>
              <a:t>3. Train, test, validate the model.</a:t>
            </a:r>
            <a:endParaRPr lang="en-US" altLang="zh-CN" dirty="0"/>
          </a:p>
        </p:txBody>
      </p:sp>
    </p:spTree>
    <p:extLst>
      <p:ext uri="{BB962C8B-B14F-4D97-AF65-F5344CB8AC3E}">
        <p14:creationId xmlns:p14="http://schemas.microsoft.com/office/powerpoint/2010/main" val="52489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5E09F86-808F-8A4B-8D59-C5C012FB1E1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kumimoji="1" lang="en-US" altLang="zh-CN" sz="2300">
                <a:solidFill>
                  <a:srgbClr val="FFFFFF"/>
                </a:solidFill>
              </a:rPr>
              <a:t>Assumptions</a:t>
            </a:r>
            <a:endParaRPr kumimoji="1" lang="zh-CN" altLang="en-US" sz="2300">
              <a:solidFill>
                <a:srgbClr val="FFFFFF"/>
              </a:solidFill>
            </a:endParaRPr>
          </a:p>
        </p:txBody>
      </p:sp>
      <p:sp>
        <p:nvSpPr>
          <p:cNvPr id="3" name="内容占位符 2">
            <a:extLst>
              <a:ext uri="{FF2B5EF4-FFF2-40B4-BE49-F238E27FC236}">
                <a16:creationId xmlns:a16="http://schemas.microsoft.com/office/drawing/2014/main" id="{47225AC9-6A9C-664B-B696-5638240D6C20}"/>
              </a:ext>
            </a:extLst>
          </p:cNvPr>
          <p:cNvSpPr>
            <a:spLocks noGrp="1"/>
          </p:cNvSpPr>
          <p:nvPr>
            <p:ph idx="1"/>
          </p:nvPr>
        </p:nvSpPr>
        <p:spPr>
          <a:xfrm>
            <a:off x="5591695" y="1402080"/>
            <a:ext cx="5320696" cy="4053840"/>
          </a:xfrm>
        </p:spPr>
        <p:txBody>
          <a:bodyPr anchor="ctr">
            <a:normAutofit/>
          </a:bodyPr>
          <a:lstStyle/>
          <a:p>
            <a:r>
              <a:rPr kumimoji="1" lang="en-US" altLang="zh-CN" dirty="0"/>
              <a:t>Cigarettes and birth weight have negative linear relationship.</a:t>
            </a:r>
          </a:p>
          <a:p>
            <a:r>
              <a:rPr kumimoji="1" lang="en-US" altLang="zh-CN" dirty="0"/>
              <a:t>There are some other factors that affects birth weight.</a:t>
            </a:r>
            <a:endParaRPr kumimoji="1" lang="zh-CN" altLang="en-US" dirty="0"/>
          </a:p>
        </p:txBody>
      </p:sp>
    </p:spTree>
    <p:extLst>
      <p:ext uri="{BB962C8B-B14F-4D97-AF65-F5344CB8AC3E}">
        <p14:creationId xmlns:p14="http://schemas.microsoft.com/office/powerpoint/2010/main" val="10307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5BA5BF2-E995-334A-94E2-BABB072B869D}"/>
              </a:ext>
            </a:extLst>
          </p:cNvPr>
          <p:cNvSpPr>
            <a:spLocks noGrp="1"/>
          </p:cNvSpPr>
          <p:nvPr>
            <p:ph type="title"/>
          </p:nvPr>
        </p:nvSpPr>
        <p:spPr>
          <a:xfrm>
            <a:off x="8184559" y="643467"/>
            <a:ext cx="3363974" cy="1728044"/>
          </a:xfrm>
          <a:prstGeom prst="ellipse">
            <a:avLst/>
          </a:prstGeom>
          <a:noFill/>
          <a:ln>
            <a:solidFill>
              <a:schemeClr val="bg1"/>
            </a:solidFill>
          </a:ln>
        </p:spPr>
        <p:txBody>
          <a:bodyPr wrap="square">
            <a:normAutofit/>
          </a:bodyPr>
          <a:lstStyle/>
          <a:p>
            <a:r>
              <a:rPr kumimoji="1" lang="en-US" altLang="zh-CN">
                <a:solidFill>
                  <a:schemeClr val="bg1"/>
                </a:solidFill>
              </a:rPr>
              <a:t>Dataset</a:t>
            </a:r>
            <a:br>
              <a:rPr kumimoji="1" lang="en-US" altLang="zh-CN">
                <a:solidFill>
                  <a:schemeClr val="bg1"/>
                </a:solidFill>
              </a:rPr>
            </a:br>
            <a:r>
              <a:rPr kumimoji="1" lang="en-US" altLang="zh-CN">
                <a:solidFill>
                  <a:schemeClr val="bg1"/>
                </a:solidFill>
              </a:rPr>
              <a:t>Overview</a:t>
            </a:r>
            <a:endParaRPr kumimoji="1" lang="zh-CN" altLang="en-US">
              <a:solidFill>
                <a:schemeClr val="bg1"/>
              </a:solidFill>
            </a:endParaRPr>
          </a:p>
        </p:txBody>
      </p:sp>
      <p:pic>
        <p:nvPicPr>
          <p:cNvPr id="5" name="内容占位符 4" descr="图片包含 游戏机, 大&#10;&#10;描述已自动生成">
            <a:extLst>
              <a:ext uri="{FF2B5EF4-FFF2-40B4-BE49-F238E27FC236}">
                <a16:creationId xmlns:a16="http://schemas.microsoft.com/office/drawing/2014/main" id="{7532C481-2BD7-FD4E-A327-AC6DE223A758}"/>
              </a:ext>
            </a:extLst>
          </p:cNvPr>
          <p:cNvPicPr>
            <a:picLocks noChangeAspect="1"/>
          </p:cNvPicPr>
          <p:nvPr/>
        </p:nvPicPr>
        <p:blipFill>
          <a:blip r:embed="rId2"/>
          <a:stretch>
            <a:fillRect/>
          </a:stretch>
        </p:blipFill>
        <p:spPr>
          <a:xfrm>
            <a:off x="643468" y="1262373"/>
            <a:ext cx="6250769" cy="4172387"/>
          </a:xfrm>
          <a:prstGeom prst="rect">
            <a:avLst/>
          </a:prstGeom>
        </p:spPr>
      </p:pic>
      <p:sp>
        <p:nvSpPr>
          <p:cNvPr id="16" name="Content Placeholder 15">
            <a:extLst>
              <a:ext uri="{FF2B5EF4-FFF2-40B4-BE49-F238E27FC236}">
                <a16:creationId xmlns:a16="http://schemas.microsoft.com/office/drawing/2014/main" id="{7BAB5747-AEBE-42C7-BBB8-D251E47DCB20}"/>
              </a:ext>
            </a:extLst>
          </p:cNvPr>
          <p:cNvSpPr>
            <a:spLocks noGrp="1"/>
          </p:cNvSpPr>
          <p:nvPr>
            <p:ph idx="1"/>
          </p:nvPr>
        </p:nvSpPr>
        <p:spPr>
          <a:xfrm>
            <a:off x="8184558" y="2638044"/>
            <a:ext cx="3363974" cy="3415622"/>
          </a:xfrm>
        </p:spPr>
        <p:txBody>
          <a:bodyPr>
            <a:normAutofit/>
          </a:bodyPr>
          <a:lstStyle/>
          <a:p>
            <a:r>
              <a:rPr lang="en-US" altLang="zh-CN">
                <a:solidFill>
                  <a:schemeClr val="bg1"/>
                </a:solidFill>
              </a:rPr>
              <a:t>The data set bwght.csv contains data on births to women in the United States.</a:t>
            </a:r>
          </a:p>
          <a:p>
            <a:r>
              <a:rPr lang="en-US" altLang="zh-CN">
                <a:solidFill>
                  <a:schemeClr val="bg1"/>
                </a:solidFill>
              </a:rPr>
              <a:t>The data set includes 1,388 columns and 14 varialbes. </a:t>
            </a:r>
          </a:p>
          <a:p>
            <a:r>
              <a:rPr lang="en-US" altLang="zh-CN">
                <a:solidFill>
                  <a:schemeClr val="bg1"/>
                </a:solidFill>
              </a:rPr>
              <a:t>The average birth weight of the baby when the mother is not a smoker is 119.77 ounces.</a:t>
            </a:r>
            <a:endParaRPr lang="en-US" dirty="0">
              <a:solidFill>
                <a:schemeClr val="bg1"/>
              </a:solidFill>
            </a:endParaRPr>
          </a:p>
        </p:txBody>
      </p:sp>
    </p:spTree>
    <p:extLst>
      <p:ext uri="{BB962C8B-B14F-4D97-AF65-F5344CB8AC3E}">
        <p14:creationId xmlns:p14="http://schemas.microsoft.com/office/powerpoint/2010/main" val="411045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B51AED-81E5-8D43-BE64-70F293726C04}"/>
              </a:ext>
            </a:extLst>
          </p:cNvPr>
          <p:cNvSpPr>
            <a:spLocks noGrp="1"/>
          </p:cNvSpPr>
          <p:nvPr>
            <p:ph type="title"/>
          </p:nvPr>
        </p:nvSpPr>
        <p:spPr>
          <a:xfrm>
            <a:off x="8184559" y="643467"/>
            <a:ext cx="3363974" cy="1728044"/>
          </a:xfrm>
          <a:prstGeom prst="ellipse">
            <a:avLst/>
          </a:prstGeom>
          <a:noFill/>
          <a:ln>
            <a:solidFill>
              <a:schemeClr val="bg1"/>
            </a:solidFill>
          </a:ln>
        </p:spPr>
        <p:txBody>
          <a:bodyPr wrap="square">
            <a:normAutofit/>
          </a:bodyPr>
          <a:lstStyle/>
          <a:p>
            <a:r>
              <a:rPr kumimoji="1" lang="en-US" altLang="zh-CN" sz="2400">
                <a:solidFill>
                  <a:schemeClr val="bg1"/>
                </a:solidFill>
              </a:rPr>
              <a:t>Exploring the data</a:t>
            </a:r>
            <a:endParaRPr kumimoji="1" lang="zh-CN" altLang="en-US" sz="2400">
              <a:solidFill>
                <a:schemeClr val="bg1"/>
              </a:solidFill>
            </a:endParaRPr>
          </a:p>
        </p:txBody>
      </p:sp>
      <p:pic>
        <p:nvPicPr>
          <p:cNvPr id="5" name="内容占位符 4" descr="图片包含 游戏机&#10;&#10;描述已自动生成">
            <a:extLst>
              <a:ext uri="{FF2B5EF4-FFF2-40B4-BE49-F238E27FC236}">
                <a16:creationId xmlns:a16="http://schemas.microsoft.com/office/drawing/2014/main" id="{B2054D17-24D0-5F47-B750-E57A5286BAED}"/>
              </a:ext>
            </a:extLst>
          </p:cNvPr>
          <p:cNvPicPr>
            <a:picLocks noChangeAspect="1"/>
          </p:cNvPicPr>
          <p:nvPr/>
        </p:nvPicPr>
        <p:blipFill>
          <a:blip r:embed="rId2"/>
          <a:stretch>
            <a:fillRect/>
          </a:stretch>
        </p:blipFill>
        <p:spPr>
          <a:xfrm>
            <a:off x="643468" y="1184239"/>
            <a:ext cx="6250769" cy="4328655"/>
          </a:xfrm>
          <a:prstGeom prst="rect">
            <a:avLst/>
          </a:prstGeom>
        </p:spPr>
      </p:pic>
      <p:sp>
        <p:nvSpPr>
          <p:cNvPr id="25" name="Content Placeholder 24">
            <a:extLst>
              <a:ext uri="{FF2B5EF4-FFF2-40B4-BE49-F238E27FC236}">
                <a16:creationId xmlns:a16="http://schemas.microsoft.com/office/drawing/2014/main" id="{34112186-FEE9-49B6-A08C-226948C50070}"/>
              </a:ext>
            </a:extLst>
          </p:cNvPr>
          <p:cNvSpPr>
            <a:spLocks noGrp="1"/>
          </p:cNvSpPr>
          <p:nvPr>
            <p:ph idx="1"/>
          </p:nvPr>
        </p:nvSpPr>
        <p:spPr>
          <a:xfrm>
            <a:off x="8184558" y="2638044"/>
            <a:ext cx="3363974" cy="3415622"/>
          </a:xfrm>
        </p:spPr>
        <p:txBody>
          <a:bodyPr>
            <a:normAutofit/>
          </a:bodyPr>
          <a:lstStyle/>
          <a:p>
            <a:r>
              <a:rPr lang="en-US" altLang="zh-CN">
                <a:solidFill>
                  <a:schemeClr val="bg1"/>
                </a:solidFill>
              </a:rPr>
              <a:t>The line on the line graph moves from left to right, the line falls, which means the graph shows that cigarettes and birth weight have </a:t>
            </a:r>
            <a:r>
              <a:rPr lang="en-US" altLang="zh-CN" u="sng">
                <a:solidFill>
                  <a:schemeClr val="bg1"/>
                </a:solidFill>
              </a:rPr>
              <a:t>negative</a:t>
            </a:r>
            <a:r>
              <a:rPr lang="en-US" altLang="zh-CN">
                <a:solidFill>
                  <a:schemeClr val="bg1"/>
                </a:solidFill>
              </a:rPr>
              <a:t> linear relationship</a:t>
            </a:r>
            <a:endParaRPr lang="en-US" dirty="0">
              <a:solidFill>
                <a:schemeClr val="bg1"/>
              </a:solidFill>
            </a:endParaRPr>
          </a:p>
        </p:txBody>
      </p:sp>
    </p:spTree>
    <p:extLst>
      <p:ext uri="{BB962C8B-B14F-4D97-AF65-F5344CB8AC3E}">
        <p14:creationId xmlns:p14="http://schemas.microsoft.com/office/powerpoint/2010/main" val="426942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0E424D-9381-1C40-88F7-5A6A3BF106E0}"/>
              </a:ext>
            </a:extLst>
          </p:cNvPr>
          <p:cNvSpPr>
            <a:spLocks noGrp="1"/>
          </p:cNvSpPr>
          <p:nvPr>
            <p:ph type="title"/>
          </p:nvPr>
        </p:nvSpPr>
        <p:spPr>
          <a:xfrm>
            <a:off x="8184559" y="643467"/>
            <a:ext cx="3363974" cy="1728044"/>
          </a:xfrm>
          <a:prstGeom prst="ellipse">
            <a:avLst/>
          </a:prstGeom>
          <a:noFill/>
          <a:ln>
            <a:solidFill>
              <a:schemeClr val="bg1"/>
            </a:solidFill>
          </a:ln>
        </p:spPr>
        <p:txBody>
          <a:bodyPr wrap="square">
            <a:normAutofit/>
          </a:bodyPr>
          <a:lstStyle/>
          <a:p>
            <a:r>
              <a:rPr kumimoji="1" lang="en-US" altLang="zh-CN" sz="2400">
                <a:solidFill>
                  <a:schemeClr val="bg1"/>
                </a:solidFill>
              </a:rPr>
              <a:t>Exploring the data</a:t>
            </a:r>
            <a:endParaRPr kumimoji="1" lang="zh-CN" altLang="en-US" sz="2400">
              <a:solidFill>
                <a:schemeClr val="bg1"/>
              </a:solidFill>
            </a:endParaRPr>
          </a:p>
        </p:txBody>
      </p:sp>
      <p:pic>
        <p:nvPicPr>
          <p:cNvPr id="5" name="内容占位符 4" descr="手机屏幕截图&#10;&#10;描述已自动生成">
            <a:extLst>
              <a:ext uri="{FF2B5EF4-FFF2-40B4-BE49-F238E27FC236}">
                <a16:creationId xmlns:a16="http://schemas.microsoft.com/office/drawing/2014/main" id="{64B5C332-7E3D-6B44-B535-FA85B6DEA8DF}"/>
              </a:ext>
            </a:extLst>
          </p:cNvPr>
          <p:cNvPicPr>
            <a:picLocks noChangeAspect="1"/>
          </p:cNvPicPr>
          <p:nvPr/>
        </p:nvPicPr>
        <p:blipFill>
          <a:blip r:embed="rId2"/>
          <a:stretch>
            <a:fillRect/>
          </a:stretch>
        </p:blipFill>
        <p:spPr>
          <a:xfrm>
            <a:off x="643468" y="1637419"/>
            <a:ext cx="6250769" cy="3422294"/>
          </a:xfrm>
          <a:prstGeom prst="rect">
            <a:avLst/>
          </a:prstGeom>
        </p:spPr>
      </p:pic>
      <p:sp>
        <p:nvSpPr>
          <p:cNvPr id="16" name="Content Placeholder 15">
            <a:extLst>
              <a:ext uri="{FF2B5EF4-FFF2-40B4-BE49-F238E27FC236}">
                <a16:creationId xmlns:a16="http://schemas.microsoft.com/office/drawing/2014/main" id="{B6E4BC13-63BB-410F-97A9-F42FE7322CA0}"/>
              </a:ext>
            </a:extLst>
          </p:cNvPr>
          <p:cNvSpPr>
            <a:spLocks noGrp="1"/>
          </p:cNvSpPr>
          <p:nvPr>
            <p:ph idx="1"/>
          </p:nvPr>
        </p:nvSpPr>
        <p:spPr>
          <a:xfrm>
            <a:off x="8184558" y="2638044"/>
            <a:ext cx="3363974" cy="3415622"/>
          </a:xfrm>
        </p:spPr>
        <p:txBody>
          <a:bodyPr>
            <a:normAutofit/>
          </a:bodyPr>
          <a:lstStyle/>
          <a:p>
            <a:r>
              <a:rPr lang="en-US" altLang="zh-CN" dirty="0">
                <a:solidFill>
                  <a:schemeClr val="bg1"/>
                </a:solidFill>
              </a:rPr>
              <a:t>The simple linear regression model: :</a:t>
            </a:r>
          </a:p>
          <a:p>
            <a:pPr marL="0" indent="0">
              <a:buNone/>
            </a:pPr>
            <a:r>
              <a:rPr lang="en-US" altLang="zh-CN" dirty="0">
                <a:solidFill>
                  <a:schemeClr val="bg1"/>
                </a:solidFill>
              </a:rPr>
              <a:t>     </a:t>
            </a:r>
            <a:r>
              <a:rPr lang="en-US" altLang="zh-CN" dirty="0" err="1">
                <a:solidFill>
                  <a:schemeClr val="bg1"/>
                </a:solidFill>
              </a:rPr>
              <a:t>bwght</a:t>
            </a:r>
            <a:r>
              <a:rPr lang="en-US" altLang="zh-CN" dirty="0">
                <a:solidFill>
                  <a:schemeClr val="bg1"/>
                </a:solidFill>
              </a:rPr>
              <a:t>=120.2964-0.5758cigs,   </a:t>
            </a:r>
          </a:p>
          <a:p>
            <a:pPr marL="0" indent="0">
              <a:buNone/>
            </a:pPr>
            <a:r>
              <a:rPr lang="en-US" altLang="zh-CN" dirty="0">
                <a:solidFill>
                  <a:schemeClr val="bg1"/>
                </a:solidFill>
              </a:rPr>
              <a:t>    where n=1192,R^2=0.025. </a:t>
            </a:r>
          </a:p>
          <a:p>
            <a:r>
              <a:rPr lang="en-US" altLang="zh-CN" dirty="0">
                <a:solidFill>
                  <a:schemeClr val="bg1"/>
                </a:solidFill>
              </a:rPr>
              <a:t>As more cigarettes are smoked, the birth weight of the baby decreases at the rate of 0.5758 ounce for every additional cigarette smoked per day.</a:t>
            </a:r>
            <a:endParaRPr lang="en-US" dirty="0">
              <a:solidFill>
                <a:schemeClr val="bg1"/>
              </a:solidFill>
            </a:endParaRPr>
          </a:p>
        </p:txBody>
      </p:sp>
    </p:spTree>
    <p:extLst>
      <p:ext uri="{BB962C8B-B14F-4D97-AF65-F5344CB8AC3E}">
        <p14:creationId xmlns:p14="http://schemas.microsoft.com/office/powerpoint/2010/main" val="293239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79C1632-60E0-1B40-BEB4-8490231E17F0}"/>
              </a:ext>
            </a:extLst>
          </p:cNvPr>
          <p:cNvSpPr>
            <a:spLocks noGrp="1"/>
          </p:cNvSpPr>
          <p:nvPr>
            <p:ph type="title"/>
          </p:nvPr>
        </p:nvSpPr>
        <p:spPr>
          <a:xfrm>
            <a:off x="8184559" y="643467"/>
            <a:ext cx="3363974" cy="1728044"/>
          </a:xfrm>
          <a:prstGeom prst="ellipse">
            <a:avLst/>
          </a:prstGeom>
          <a:noFill/>
          <a:ln>
            <a:solidFill>
              <a:schemeClr val="bg1"/>
            </a:solidFill>
          </a:ln>
        </p:spPr>
        <p:txBody>
          <a:bodyPr wrap="square">
            <a:normAutofit/>
          </a:bodyPr>
          <a:lstStyle/>
          <a:p>
            <a:r>
              <a:rPr kumimoji="1" lang="en-US" altLang="zh-CN" sz="2400">
                <a:solidFill>
                  <a:schemeClr val="bg1"/>
                </a:solidFill>
              </a:rPr>
              <a:t>Predicting</a:t>
            </a:r>
            <a:endParaRPr kumimoji="1" lang="zh-CN" altLang="en-US" sz="2400">
              <a:solidFill>
                <a:schemeClr val="bg1"/>
              </a:solidFill>
            </a:endParaRPr>
          </a:p>
        </p:txBody>
      </p:sp>
      <p:pic>
        <p:nvPicPr>
          <p:cNvPr id="5" name="内容占位符 4" descr="图片包含 游戏机&#10;&#10;描述已自动生成">
            <a:extLst>
              <a:ext uri="{FF2B5EF4-FFF2-40B4-BE49-F238E27FC236}">
                <a16:creationId xmlns:a16="http://schemas.microsoft.com/office/drawing/2014/main" id="{6C847318-E145-6F4D-93C8-5182AACC2D2F}"/>
              </a:ext>
            </a:extLst>
          </p:cNvPr>
          <p:cNvPicPr>
            <a:picLocks noChangeAspect="1"/>
          </p:cNvPicPr>
          <p:nvPr/>
        </p:nvPicPr>
        <p:blipFill>
          <a:blip r:embed="rId2"/>
          <a:stretch>
            <a:fillRect/>
          </a:stretch>
        </p:blipFill>
        <p:spPr>
          <a:xfrm>
            <a:off x="643468" y="1270186"/>
            <a:ext cx="6250769" cy="4156761"/>
          </a:xfrm>
          <a:prstGeom prst="rect">
            <a:avLst/>
          </a:prstGeom>
        </p:spPr>
      </p:pic>
      <p:sp>
        <p:nvSpPr>
          <p:cNvPr id="16" name="Content Placeholder 15">
            <a:extLst>
              <a:ext uri="{FF2B5EF4-FFF2-40B4-BE49-F238E27FC236}">
                <a16:creationId xmlns:a16="http://schemas.microsoft.com/office/drawing/2014/main" id="{FBB47D57-9566-43B3-9243-BCC4257379F0}"/>
              </a:ext>
            </a:extLst>
          </p:cNvPr>
          <p:cNvSpPr>
            <a:spLocks noGrp="1"/>
          </p:cNvSpPr>
          <p:nvPr>
            <p:ph idx="1"/>
          </p:nvPr>
        </p:nvSpPr>
        <p:spPr>
          <a:xfrm>
            <a:off x="8184558" y="2638044"/>
            <a:ext cx="3363974" cy="3415622"/>
          </a:xfrm>
        </p:spPr>
        <p:txBody>
          <a:bodyPr>
            <a:normAutofit/>
          </a:bodyPr>
          <a:lstStyle/>
          <a:p>
            <a:r>
              <a:rPr lang="en-US" altLang="zh-CN" dirty="0">
                <a:solidFill>
                  <a:schemeClr val="bg1"/>
                </a:solidFill>
              </a:rPr>
              <a:t>The residual plot  is a good model when it only used to find the relationship between birth weight and cigarettes.</a:t>
            </a:r>
          </a:p>
          <a:p>
            <a:r>
              <a:rPr lang="en-US" dirty="0">
                <a:solidFill>
                  <a:schemeClr val="bg1"/>
                </a:solidFill>
              </a:rPr>
              <a:t>Good model.</a:t>
            </a:r>
          </a:p>
        </p:txBody>
      </p:sp>
    </p:spTree>
    <p:extLst>
      <p:ext uri="{BB962C8B-B14F-4D97-AF65-F5344CB8AC3E}">
        <p14:creationId xmlns:p14="http://schemas.microsoft.com/office/powerpoint/2010/main" val="272528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21298FD-374E-FA4C-A48A-1EBB2F81F9FF}"/>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kumimoji="1" lang="en-US" altLang="zh-CN">
                <a:solidFill>
                  <a:schemeClr val="bg1"/>
                </a:solidFill>
              </a:rPr>
              <a:t>Other factors</a:t>
            </a:r>
            <a:endParaRPr kumimoji="1" lang="zh-CN" altLang="en-US">
              <a:solidFill>
                <a:schemeClr val="bg1"/>
              </a:solidFill>
            </a:endParaRPr>
          </a:p>
        </p:txBody>
      </p:sp>
      <p:pic>
        <p:nvPicPr>
          <p:cNvPr id="5" name="内容占位符 4" descr="图片包含 游戏机, 游戏&#10;&#10;描述已自动生成">
            <a:extLst>
              <a:ext uri="{FF2B5EF4-FFF2-40B4-BE49-F238E27FC236}">
                <a16:creationId xmlns:a16="http://schemas.microsoft.com/office/drawing/2014/main" id="{C99F54AF-CF22-5B44-A0FA-36A2E23E2607}"/>
              </a:ext>
            </a:extLst>
          </p:cNvPr>
          <p:cNvPicPr>
            <a:picLocks noChangeAspect="1"/>
          </p:cNvPicPr>
          <p:nvPr/>
        </p:nvPicPr>
        <p:blipFill>
          <a:blip r:embed="rId2"/>
          <a:stretch>
            <a:fillRect/>
          </a:stretch>
        </p:blipFill>
        <p:spPr>
          <a:xfrm>
            <a:off x="860142" y="643467"/>
            <a:ext cx="5817420" cy="5410199"/>
          </a:xfrm>
          <a:prstGeom prst="rect">
            <a:avLst/>
          </a:prstGeom>
        </p:spPr>
      </p:pic>
      <p:sp>
        <p:nvSpPr>
          <p:cNvPr id="9" name="Content Placeholder 8">
            <a:extLst>
              <a:ext uri="{FF2B5EF4-FFF2-40B4-BE49-F238E27FC236}">
                <a16:creationId xmlns:a16="http://schemas.microsoft.com/office/drawing/2014/main" id="{78271D96-956C-462F-809F-90C7C2BC737E}"/>
              </a:ext>
            </a:extLst>
          </p:cNvPr>
          <p:cNvSpPr>
            <a:spLocks noGrp="1"/>
          </p:cNvSpPr>
          <p:nvPr>
            <p:ph idx="1"/>
          </p:nvPr>
        </p:nvSpPr>
        <p:spPr>
          <a:xfrm>
            <a:off x="8184558" y="2638044"/>
            <a:ext cx="3363974" cy="3415622"/>
          </a:xfrm>
        </p:spPr>
        <p:txBody>
          <a:bodyPr>
            <a:normAutofit/>
          </a:bodyPr>
          <a:lstStyle/>
          <a:p>
            <a:r>
              <a:rPr lang="en-US" altLang="zh-CN" dirty="0">
                <a:solidFill>
                  <a:schemeClr val="bg1"/>
                </a:solidFill>
              </a:rPr>
              <a:t>The graph shows the correlation between features.</a:t>
            </a:r>
          </a:p>
          <a:p>
            <a:r>
              <a:rPr lang="en-US" altLang="zh-CN" dirty="0">
                <a:solidFill>
                  <a:schemeClr val="bg1"/>
                </a:solidFill>
              </a:rPr>
              <a:t>Child's birth weights affects by the factors such as family income, birth order of the child, race, gender, and parent's education.</a:t>
            </a:r>
            <a:endParaRPr lang="en-US" dirty="0">
              <a:solidFill>
                <a:schemeClr val="bg1"/>
              </a:solidFill>
            </a:endParaRPr>
          </a:p>
        </p:txBody>
      </p:sp>
    </p:spTree>
    <p:extLst>
      <p:ext uri="{BB962C8B-B14F-4D97-AF65-F5344CB8AC3E}">
        <p14:creationId xmlns:p14="http://schemas.microsoft.com/office/powerpoint/2010/main" val="207311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89AE44-A3D4-A747-9882-2C8DF2DAE729}"/>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kumimoji="1" lang="en-US" altLang="zh-CN">
                <a:solidFill>
                  <a:schemeClr val="bg1"/>
                </a:solidFill>
              </a:rPr>
              <a:t>Modeling</a:t>
            </a:r>
            <a:endParaRPr kumimoji="1" lang="zh-CN" altLang="en-US">
              <a:solidFill>
                <a:schemeClr val="bg1"/>
              </a:solidFill>
            </a:endParaRPr>
          </a:p>
        </p:txBody>
      </p:sp>
      <p:pic>
        <p:nvPicPr>
          <p:cNvPr id="5" name="内容占位符 4" descr="图片包含 文字, 游戏机&#10;&#10;描述已自动生成">
            <a:extLst>
              <a:ext uri="{FF2B5EF4-FFF2-40B4-BE49-F238E27FC236}">
                <a16:creationId xmlns:a16="http://schemas.microsoft.com/office/drawing/2014/main" id="{12344E1E-A81F-3F41-B49B-4A7941E50E7D}"/>
              </a:ext>
            </a:extLst>
          </p:cNvPr>
          <p:cNvPicPr>
            <a:picLocks noChangeAspect="1"/>
          </p:cNvPicPr>
          <p:nvPr/>
        </p:nvPicPr>
        <p:blipFill>
          <a:blip r:embed="rId2"/>
          <a:stretch>
            <a:fillRect/>
          </a:stretch>
        </p:blipFill>
        <p:spPr>
          <a:xfrm>
            <a:off x="643468" y="699803"/>
            <a:ext cx="6250769" cy="5297526"/>
          </a:xfrm>
          <a:prstGeom prst="rect">
            <a:avLst/>
          </a:prstGeom>
        </p:spPr>
      </p:pic>
      <p:sp>
        <p:nvSpPr>
          <p:cNvPr id="9" name="Content Placeholder 8">
            <a:extLst>
              <a:ext uri="{FF2B5EF4-FFF2-40B4-BE49-F238E27FC236}">
                <a16:creationId xmlns:a16="http://schemas.microsoft.com/office/drawing/2014/main" id="{E8BEBFF0-6A20-421A-B46D-21515277DA30}"/>
              </a:ext>
            </a:extLst>
          </p:cNvPr>
          <p:cNvSpPr>
            <a:spLocks noGrp="1"/>
          </p:cNvSpPr>
          <p:nvPr>
            <p:ph idx="1"/>
          </p:nvPr>
        </p:nvSpPr>
        <p:spPr>
          <a:xfrm>
            <a:off x="8184558" y="2638044"/>
            <a:ext cx="3363974" cy="3415622"/>
          </a:xfrm>
        </p:spPr>
        <p:txBody>
          <a:bodyPr>
            <a:normAutofit/>
          </a:bodyPr>
          <a:lstStyle/>
          <a:p>
            <a:r>
              <a:rPr lang="en-US" altLang="zh-CN" dirty="0">
                <a:solidFill>
                  <a:schemeClr val="bg1"/>
                </a:solidFill>
              </a:rPr>
              <a:t>The multiple linear regression model:   </a:t>
            </a:r>
            <a:r>
              <a:rPr lang="en-US" altLang="zh-CN" dirty="0" err="1">
                <a:solidFill>
                  <a:schemeClr val="bg1"/>
                </a:solidFill>
              </a:rPr>
              <a:t>bwght</a:t>
            </a:r>
            <a:r>
              <a:rPr lang="en-US" altLang="zh-CN" dirty="0">
                <a:solidFill>
                  <a:schemeClr val="bg1"/>
                </a:solidFill>
              </a:rPr>
              <a:t>=-363.8539-3.906e+6cigs+101.4512lbwght+ ... + 7.813e+07packs - 0.0223cigprice,n=1192, R^2=0.947. </a:t>
            </a:r>
          </a:p>
          <a:p>
            <a:r>
              <a:rPr lang="en-US" altLang="zh-CN" dirty="0">
                <a:solidFill>
                  <a:schemeClr val="bg1"/>
                </a:solidFill>
              </a:rPr>
              <a:t>This model is more accurate than the simple linear regression model.</a:t>
            </a:r>
            <a:endParaRPr lang="en-US" dirty="0">
              <a:solidFill>
                <a:schemeClr val="bg1"/>
              </a:solidFill>
            </a:endParaRPr>
          </a:p>
        </p:txBody>
      </p:sp>
    </p:spTree>
    <p:extLst>
      <p:ext uri="{BB962C8B-B14F-4D97-AF65-F5344CB8AC3E}">
        <p14:creationId xmlns:p14="http://schemas.microsoft.com/office/powerpoint/2010/main" val="1618831634"/>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Macintosh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Gill Sans MT</vt:lpstr>
      <vt:lpstr>包裹</vt:lpstr>
      <vt:lpstr>Cigarettes and Birth weight</vt:lpstr>
      <vt:lpstr>Overview</vt:lpstr>
      <vt:lpstr>Assumptions</vt:lpstr>
      <vt:lpstr>Dataset Overview</vt:lpstr>
      <vt:lpstr>Exploring the data</vt:lpstr>
      <vt:lpstr>Exploring the data</vt:lpstr>
      <vt:lpstr>Predicting</vt:lpstr>
      <vt:lpstr>Other factors</vt:lpstr>
      <vt:lpstr>Modeling</vt:lpstr>
      <vt:lpstr>Conclusion</vt:lpstr>
      <vt:lpstr>Futures</vt:lpstr>
      <vt:lpstr>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Cigarettes and Birth weight</dc:title>
  <dc:creator>Naidan Zheng</dc:creator>
  <cp:lastModifiedBy>Naidan Zheng</cp:lastModifiedBy>
  <cp:revision>1</cp:revision>
  <dcterms:created xsi:type="dcterms:W3CDTF">2020-09-22T17:24:32Z</dcterms:created>
  <dcterms:modified xsi:type="dcterms:W3CDTF">2020-09-22T17:24:55Z</dcterms:modified>
</cp:coreProperties>
</file>