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68" r:id="rId3"/>
    <p:sldId id="259" r:id="rId4"/>
    <p:sldId id="260" r:id="rId5"/>
    <p:sldId id="269" r:id="rId6"/>
    <p:sldId id="261" r:id="rId7"/>
    <p:sldId id="263" r:id="rId8"/>
    <p:sldId id="264" r:id="rId9"/>
    <p:sldId id="266" r:id="rId10"/>
    <p:sldId id="271" r:id="rId11"/>
    <p:sldId id="270" r:id="rId12"/>
    <p:sldId id="267" r:id="rId13"/>
  </p:sldIdLst>
  <p:sldSz cx="18288000" cy="10287000"/>
  <p:notesSz cx="6858000" cy="9144000"/>
  <p:embeddedFontLst>
    <p:embeddedFont>
      <p:font typeface="Cormorant Garamond Bold Italics" panose="020B0604020202020204" charset="0"/>
      <p:regular r:id="rId15"/>
      <p:bold r:id="rId16"/>
      <p:italic r:id="rId17"/>
      <p:boldItalic r:id="rId18"/>
    </p:embeddedFont>
    <p:embeddedFont>
      <p:font typeface="Quicksan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662"/>
    <a:srgbClr val="184D68"/>
    <a:srgbClr val="688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03" autoAdjust="0"/>
    <p:restoredTop sz="94650" autoAdjust="0"/>
  </p:normalViewPr>
  <p:slideViewPr>
    <p:cSldViewPr>
      <p:cViewPr varScale="1">
        <p:scale>
          <a:sx n="58" d="100"/>
          <a:sy n="58" d="100"/>
        </p:scale>
        <p:origin x="115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2A1D5-C9BE-C340-BCD5-C76C987102B8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6A1AB-D21D-9745-8F54-D1E446CA2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0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6A1AB-D21D-9745-8F54-D1E446CA26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3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8760" y="1562575"/>
            <a:ext cx="16229942" cy="9519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 dirty="0">
                <a:solidFill>
                  <a:srgbClr val="0F4662"/>
                </a:solidFill>
                <a:latin typeface="Cormorant Garamond Bold Italics" panose="020B0604020202020204" charset="0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  <a:r>
              <a:rPr lang="en-US" sz="9600" dirty="0">
                <a:solidFill>
                  <a:srgbClr val="0F4662"/>
                </a:solidFill>
                <a:latin typeface="Cormorant Garamond Bold Italics" panose="020B0604020202020204" charset="0"/>
                <a:ea typeface="Quicksand"/>
                <a:cs typeface="Quicksand"/>
                <a:sym typeface="Quicksand"/>
              </a:rPr>
              <a:t>Facial Emotion Detection using Deep Learning</a:t>
            </a:r>
          </a:p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endParaRPr lang="en-US" sz="9600" b="1" i="1" dirty="0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7954F8-CBBA-B5C8-799E-44957F606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C279D942-D131-F43C-FD62-CB08579D6F0E}"/>
              </a:ext>
            </a:extLst>
          </p:cNvPr>
          <p:cNvSpPr txBox="1"/>
          <p:nvPr/>
        </p:nvSpPr>
        <p:spPr>
          <a:xfrm>
            <a:off x="2819400" y="3425428"/>
            <a:ext cx="14173200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None/>
            </a:pPr>
            <a:r>
              <a:rPr lang="en-IN" sz="4000" b="1" dirty="0">
                <a:solidFill>
                  <a:srgbClr val="0E4662"/>
                </a:solidFill>
              </a:rPr>
              <a:t>Expanded Datasets</a:t>
            </a:r>
            <a:endParaRPr lang="en-IN" sz="4000" dirty="0">
              <a:solidFill>
                <a:srgbClr val="0E4662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0E4662"/>
                </a:solidFill>
              </a:rPr>
              <a:t>More emotion categories and varied demographics.</a:t>
            </a:r>
          </a:p>
          <a:p>
            <a:pPr algn="just">
              <a:buNone/>
            </a:pPr>
            <a:r>
              <a:rPr lang="en-IN" sz="4000" b="1" dirty="0">
                <a:solidFill>
                  <a:srgbClr val="0E4662"/>
                </a:solidFill>
              </a:rPr>
              <a:t>Multimodal Emotion Recognition</a:t>
            </a:r>
            <a:endParaRPr lang="en-IN" sz="4000" dirty="0">
              <a:solidFill>
                <a:srgbClr val="0E4662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0E4662"/>
                </a:solidFill>
              </a:rPr>
              <a:t>Combine facial expressions, voice, and text for holistic emotion analysis.</a:t>
            </a:r>
          </a:p>
          <a:p>
            <a:pPr algn="just">
              <a:buNone/>
            </a:pPr>
            <a:r>
              <a:rPr lang="en-IN" sz="4000" b="1" dirty="0">
                <a:solidFill>
                  <a:srgbClr val="0E4662"/>
                </a:solidFill>
              </a:rPr>
              <a:t>Edge Deployment</a:t>
            </a:r>
            <a:endParaRPr lang="en-IN" sz="4000" dirty="0">
              <a:solidFill>
                <a:srgbClr val="0E4662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0E4662"/>
                </a:solidFill>
              </a:rPr>
              <a:t>Optimize model for real-time predictions on mobile and embedded devices.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8635166-62A5-0CEB-993D-77DE6C22CDB8}"/>
              </a:ext>
            </a:extLst>
          </p:cNvPr>
          <p:cNvSpPr/>
          <p:nvPr/>
        </p:nvSpPr>
        <p:spPr>
          <a:xfrm>
            <a:off x="6172200" y="31623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27B4DBCE-29BC-0FCB-0377-6889F8864A0F}"/>
              </a:ext>
            </a:extLst>
          </p:cNvPr>
          <p:cNvSpPr/>
          <p:nvPr/>
        </p:nvSpPr>
        <p:spPr>
          <a:xfrm>
            <a:off x="6172200" y="8574741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40D10AA-CAFE-EAF4-E555-9F9CA47926E3}"/>
              </a:ext>
            </a:extLst>
          </p:cNvPr>
          <p:cNvSpPr/>
          <p:nvPr/>
        </p:nvSpPr>
        <p:spPr>
          <a:xfrm>
            <a:off x="8304001" y="247055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6918DA6-B895-3C98-4DAF-8658B3F4D2A1}"/>
              </a:ext>
            </a:extLst>
          </p:cNvPr>
          <p:cNvSpPr/>
          <p:nvPr/>
        </p:nvSpPr>
        <p:spPr>
          <a:xfrm>
            <a:off x="8304000" y="902559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FB109-2FD2-0428-9CB7-2243E834F760}"/>
              </a:ext>
            </a:extLst>
          </p:cNvPr>
          <p:cNvSpPr txBox="1"/>
          <p:nvPr/>
        </p:nvSpPr>
        <p:spPr>
          <a:xfrm>
            <a:off x="1600200" y="1261410"/>
            <a:ext cx="127191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4800" b="1" dirty="0">
                <a:solidFill>
                  <a:srgbClr val="0E4662"/>
                </a:solidFill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1149219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ED22BD-BEE9-A3C2-6B01-9C5C8C423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1E8085A6-AF76-89C9-DC68-4855EBA902F6}"/>
              </a:ext>
            </a:extLst>
          </p:cNvPr>
          <p:cNvSpPr txBox="1"/>
          <p:nvPr/>
        </p:nvSpPr>
        <p:spPr>
          <a:xfrm>
            <a:off x="1028700" y="599709"/>
            <a:ext cx="11537525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+mj-lt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19E15-B765-02EB-E1D0-10D134E0C30C}"/>
              </a:ext>
            </a:extLst>
          </p:cNvPr>
          <p:cNvSpPr txBox="1"/>
          <p:nvPr/>
        </p:nvSpPr>
        <p:spPr>
          <a:xfrm>
            <a:off x="2133600" y="2327344"/>
            <a:ext cx="148209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000" dirty="0">
                <a:solidFill>
                  <a:srgbClr val="0E466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work illustrates the effectiveness of deep learning for emotion recognition through a ResNet-50 model. By harnessing transfer learning, applying data augmentation, and utilizing advanced training methods, the system achieves reliable facial expression classification. The user-friendly web interface, combined with a Flask backend, makes it well-suited for real-world uses such as healthcare, education, and customer service.</a:t>
            </a:r>
          </a:p>
          <a:p>
            <a:endParaRPr lang="en-IN" sz="4000" dirty="0">
              <a:solidFill>
                <a:srgbClr val="0E4662"/>
              </a:solidFill>
            </a:endParaRPr>
          </a:p>
          <a:p>
            <a:endParaRPr lang="en-US" sz="4000" dirty="0">
              <a:solidFill>
                <a:srgbClr val="0E46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51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443919-9F69-7DAD-6174-53A75684E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88605C6-1E00-6AC6-B6C7-8A9301CEC6DF}"/>
              </a:ext>
            </a:extLst>
          </p:cNvPr>
          <p:cNvSpPr txBox="1"/>
          <p:nvPr/>
        </p:nvSpPr>
        <p:spPr>
          <a:xfrm>
            <a:off x="1600200" y="3390900"/>
            <a:ext cx="16230600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IN" sz="4000" b="1" dirty="0">
                <a:solidFill>
                  <a:srgbClr val="0E4662"/>
                </a:solidFill>
              </a:rPr>
              <a:t>Goal</a:t>
            </a:r>
            <a:r>
              <a:rPr lang="en-IN" sz="4000" dirty="0">
                <a:solidFill>
                  <a:srgbClr val="0E4662"/>
                </a:solidFill>
              </a:rPr>
              <a:t>: Recognize and classify human facial expressions into six categories—anger, disgust, fear, happiness, pain, and sadness.</a:t>
            </a:r>
          </a:p>
          <a:p>
            <a:pPr>
              <a:buNone/>
            </a:pPr>
            <a:r>
              <a:rPr lang="en-IN" sz="4000" b="1" dirty="0">
                <a:solidFill>
                  <a:srgbClr val="0E4662"/>
                </a:solidFill>
              </a:rPr>
              <a:t>Approach</a:t>
            </a:r>
            <a:r>
              <a:rPr lang="en-IN" sz="4000" dirty="0">
                <a:solidFill>
                  <a:srgbClr val="0E4662"/>
                </a:solidFill>
              </a:rPr>
              <a:t>: Fine-tune a ResNet-50 model (pretrained on ImageNet) to achieve efficient emotion recognition.</a:t>
            </a:r>
          </a:p>
          <a:p>
            <a:r>
              <a:rPr lang="en-IN" sz="4000" b="1" dirty="0">
                <a:solidFill>
                  <a:srgbClr val="0E4662"/>
                </a:solidFill>
              </a:rPr>
              <a:t>Applications</a:t>
            </a:r>
            <a:r>
              <a:rPr lang="en-IN" sz="4000" dirty="0">
                <a:solidFill>
                  <a:srgbClr val="0E4662"/>
                </a:solidFill>
              </a:rPr>
              <a:t>: Real-time emotion detection for healthcare, surveillance, and interactive AI systems.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EA1EB182-E205-54E5-D915-F37BD7C35A5C}"/>
              </a:ext>
            </a:extLst>
          </p:cNvPr>
          <p:cNvSpPr/>
          <p:nvPr/>
        </p:nvSpPr>
        <p:spPr>
          <a:xfrm>
            <a:off x="5897880" y="28575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6AD0AE0D-3160-F092-19E8-BEB36D3D8782}"/>
              </a:ext>
            </a:extLst>
          </p:cNvPr>
          <p:cNvSpPr/>
          <p:nvPr/>
        </p:nvSpPr>
        <p:spPr>
          <a:xfrm>
            <a:off x="6269355" y="75057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D374346-3494-8DAC-126D-BD24B39C8B41}"/>
              </a:ext>
            </a:extLst>
          </p:cNvPr>
          <p:cNvSpPr/>
          <p:nvPr/>
        </p:nvSpPr>
        <p:spPr>
          <a:xfrm>
            <a:off x="8304001" y="183565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49524AD-1C1C-4182-2870-3FA52FFBD7DB}"/>
              </a:ext>
            </a:extLst>
          </p:cNvPr>
          <p:cNvSpPr txBox="1"/>
          <p:nvPr/>
        </p:nvSpPr>
        <p:spPr>
          <a:xfrm>
            <a:off x="1028700" y="599709"/>
            <a:ext cx="804816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ABSTRACT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D74EA2A-A9EB-077F-66EF-7B94546EDDA5}"/>
              </a:ext>
            </a:extLst>
          </p:cNvPr>
          <p:cNvSpPr/>
          <p:nvPr/>
        </p:nvSpPr>
        <p:spPr>
          <a:xfrm>
            <a:off x="8304001" y="8326391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9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028700" y="8974931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599709"/>
            <a:ext cx="939024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324100"/>
            <a:ext cx="12534900" cy="5975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IN" sz="4000" b="1" dirty="0">
                <a:solidFill>
                  <a:srgbClr val="0E4662"/>
                </a:solidFill>
              </a:rPr>
              <a:t>Importance of Facial Expressions</a:t>
            </a:r>
            <a:endParaRPr lang="en-IN" sz="4000" dirty="0">
              <a:solidFill>
                <a:srgbClr val="0E466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0E4662"/>
                </a:solidFill>
              </a:rPr>
              <a:t>Primary channel for conveying emotions.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0E4662"/>
                </a:solidFill>
              </a:rPr>
              <a:t>Key for enhancing human-computer interaction, sentiment analysis, and affective computing.</a:t>
            </a:r>
          </a:p>
          <a:p>
            <a:pPr>
              <a:buNone/>
            </a:pPr>
            <a:r>
              <a:rPr lang="en-IN" sz="4000" b="1" dirty="0">
                <a:solidFill>
                  <a:srgbClr val="0E4662"/>
                </a:solidFill>
              </a:rPr>
              <a:t>Deep Learning for Emotion Recognition</a:t>
            </a:r>
            <a:endParaRPr lang="en-IN" sz="4000" dirty="0">
              <a:solidFill>
                <a:srgbClr val="0E466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0E4662"/>
                </a:solidFill>
              </a:rPr>
              <a:t>Convolutional Neural Networks (CNNs) excel in image classification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0E4662"/>
                </a:solidFill>
              </a:rPr>
              <a:t>ResNet-50’s depth and residual connections help it learn complex representations effectively.</a:t>
            </a:r>
          </a:p>
          <a:p>
            <a:pPr marL="0" lvl="0" indent="0" algn="l">
              <a:lnSpc>
                <a:spcPts val="4079"/>
              </a:lnSpc>
            </a:pPr>
            <a:endParaRPr lang="en-US" sz="40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" y="738"/>
            <a:ext cx="18287997" cy="236393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2193285" y="52"/>
            <a:ext cx="6094715" cy="2364618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61667" y="-7961666"/>
            <a:ext cx="2364669" cy="18288002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38151" y="1479"/>
            <a:ext cx="6455133" cy="236319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049571" y="529740"/>
            <a:ext cx="10636950" cy="1347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i="1" dirty="0">
                <a:solidFill>
                  <a:srgbClr val="FFFFFF"/>
                </a:solidFill>
                <a:latin typeface="+mj-lt"/>
                <a:ea typeface="+mj-ea"/>
                <a:cs typeface="+mj-cs"/>
                <a:sym typeface="Cormorant Garamond Bold Italics"/>
              </a:rPr>
              <a:t>MODEL ARCHITECTURE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93F500-2CC9-D5AE-EAE4-55F2DC808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84" y="3406214"/>
            <a:ext cx="8444122" cy="5873610"/>
          </a:xfrm>
          <a:prstGeom prst="rect">
            <a:avLst/>
          </a:prstGeom>
        </p:spPr>
      </p:pic>
      <p:pic>
        <p:nvPicPr>
          <p:cNvPr id="1026" name="Picture 2" descr="Structure diagram of ResNet-50 | Download Scientific Diagram">
            <a:extLst>
              <a:ext uri="{FF2B5EF4-FFF2-40B4-BE49-F238E27FC236}">
                <a16:creationId xmlns:a16="http://schemas.microsoft.com/office/drawing/2014/main" id="{D104DB79-0933-4D87-473B-BE3AB50E9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82200" y="3446216"/>
            <a:ext cx="7547721" cy="628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 13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7692C1-E64D-DC4D-3AEE-65F7C64EE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3DDB878-9937-48B9-3C18-0EFD32160806}"/>
              </a:ext>
            </a:extLst>
          </p:cNvPr>
          <p:cNvGrpSpPr/>
          <p:nvPr/>
        </p:nvGrpSpPr>
        <p:grpSpPr>
          <a:xfrm>
            <a:off x="14093893" y="18090"/>
            <a:ext cx="4194107" cy="10271151"/>
            <a:chOff x="0" y="0"/>
            <a:chExt cx="1104621" cy="270515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FF791CB-545E-0AC7-F36E-EC1BB3928F42}"/>
                </a:ext>
              </a:extLst>
            </p:cNvPr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750003E-8F3C-EFF7-1FF1-330A3FFDA7B8}"/>
                </a:ext>
              </a:extLst>
            </p:cNvPr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7" name="Freeform 7">
            <a:extLst>
              <a:ext uri="{FF2B5EF4-FFF2-40B4-BE49-F238E27FC236}">
                <a16:creationId xmlns:a16="http://schemas.microsoft.com/office/drawing/2014/main" id="{3CDDFF81-7456-CD25-B0C9-FD8AEE489A9C}"/>
              </a:ext>
            </a:extLst>
          </p:cNvPr>
          <p:cNvSpPr/>
          <p:nvPr/>
        </p:nvSpPr>
        <p:spPr>
          <a:xfrm>
            <a:off x="623047" y="9415128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62F33CEE-FB98-BF01-1E05-62DB578F1876}"/>
              </a:ext>
            </a:extLst>
          </p:cNvPr>
          <p:cNvSpPr txBox="1"/>
          <p:nvPr/>
        </p:nvSpPr>
        <p:spPr>
          <a:xfrm>
            <a:off x="1028700" y="599709"/>
            <a:ext cx="9390243" cy="2253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  <a:spcBef>
                <a:spcPct val="0"/>
              </a:spcBef>
            </a:pPr>
            <a:r>
              <a:rPr lang="en-US" sz="6600" b="1" i="1" dirty="0">
                <a:solidFill>
                  <a:srgbClr val="0E4662"/>
                </a:solidFill>
                <a:latin typeface="+mj-lt"/>
                <a:ea typeface="+mj-ea"/>
                <a:cs typeface="+mj-cs"/>
                <a:sym typeface="Cormorant Garamond Bold Italics"/>
              </a:rPr>
              <a:t>MODEL ARCHITECTURE</a:t>
            </a:r>
          </a:p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endParaRPr lang="en-US" sz="6399" b="1" i="1" dirty="0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F347E10-8EB0-827B-CD9A-98B9B842DDA0}"/>
              </a:ext>
            </a:extLst>
          </p:cNvPr>
          <p:cNvSpPr txBox="1"/>
          <p:nvPr/>
        </p:nvSpPr>
        <p:spPr>
          <a:xfrm>
            <a:off x="1001806" y="1984983"/>
            <a:ext cx="12839700" cy="73747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None/>
            </a:pPr>
            <a:r>
              <a:rPr lang="en-IN" sz="2800" b="1" dirty="0">
                <a:solidFill>
                  <a:srgbClr val="0E4662"/>
                </a:solidFill>
              </a:rPr>
              <a:t>ResNet-50</a:t>
            </a:r>
            <a:endParaRPr lang="en-IN" sz="2800" dirty="0">
              <a:solidFill>
                <a:srgbClr val="0E4662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E4662"/>
                </a:solidFill>
              </a:rPr>
              <a:t>50-layer deep CNN with skip/residual connections.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E4662"/>
                </a:solidFill>
              </a:rPr>
              <a:t>Pretrained on ImageNet for transfer learning.</a:t>
            </a:r>
          </a:p>
          <a:p>
            <a:pPr algn="just">
              <a:buNone/>
            </a:pPr>
            <a:r>
              <a:rPr lang="en-IN" sz="2800" b="1" dirty="0">
                <a:solidFill>
                  <a:srgbClr val="0E4662"/>
                </a:solidFill>
              </a:rPr>
              <a:t>Customization</a:t>
            </a:r>
            <a:endParaRPr lang="en-IN" sz="2800" dirty="0">
              <a:solidFill>
                <a:srgbClr val="0E4662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E4662"/>
                </a:solidFill>
              </a:rPr>
              <a:t>Final fully connected layer reconfigured for 6 emotion classes (anger, disgust, fear, happiness, pain, sadness).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E4662"/>
                </a:solidFill>
              </a:rPr>
              <a:t>Added a </a:t>
            </a:r>
            <a:r>
              <a:rPr lang="en-IN" sz="2800" b="1" dirty="0">
                <a:solidFill>
                  <a:srgbClr val="0E4662"/>
                </a:solidFill>
              </a:rPr>
              <a:t>Dropout</a:t>
            </a:r>
            <a:r>
              <a:rPr lang="en-IN" sz="2800" dirty="0">
                <a:solidFill>
                  <a:srgbClr val="0E4662"/>
                </a:solidFill>
              </a:rPr>
              <a:t> layer (50% rate) to reduce overfitting.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800" b="1" dirty="0" err="1">
                <a:solidFill>
                  <a:srgbClr val="0E4662"/>
                </a:solidFill>
              </a:rPr>
              <a:t>Softmax</a:t>
            </a:r>
            <a:r>
              <a:rPr lang="en-IN" sz="2800" dirty="0">
                <a:solidFill>
                  <a:srgbClr val="0E4662"/>
                </a:solidFill>
              </a:rPr>
              <a:t> activation for multi-class probability output.</a:t>
            </a:r>
          </a:p>
          <a:p>
            <a:pPr>
              <a:buNone/>
            </a:pPr>
            <a:endParaRPr lang="en-IN" sz="2800" b="1" dirty="0">
              <a:solidFill>
                <a:srgbClr val="0E4662"/>
              </a:solidFill>
            </a:endParaRPr>
          </a:p>
          <a:p>
            <a:pPr>
              <a:buNone/>
            </a:pPr>
            <a:r>
              <a:rPr lang="en-IN" sz="2800" b="1" dirty="0">
                <a:solidFill>
                  <a:srgbClr val="0E4662"/>
                </a:solidFill>
              </a:rPr>
              <a:t>Architecture Overview</a:t>
            </a:r>
          </a:p>
          <a:p>
            <a:pPr>
              <a:buFont typeface="+mj-lt"/>
              <a:buAutoNum type="arabicPeriod"/>
            </a:pPr>
            <a:r>
              <a:rPr lang="en-IN" sz="2800" b="1" dirty="0">
                <a:solidFill>
                  <a:srgbClr val="0E4662"/>
                </a:solidFill>
              </a:rPr>
              <a:t>Input: </a:t>
            </a:r>
            <a:r>
              <a:rPr lang="en-IN" sz="2800" dirty="0">
                <a:solidFill>
                  <a:srgbClr val="0E4662"/>
                </a:solidFill>
              </a:rPr>
              <a:t>RGB images, resized to 224×224.</a:t>
            </a:r>
          </a:p>
          <a:p>
            <a:pPr>
              <a:buFont typeface="+mj-lt"/>
              <a:buAutoNum type="arabicPeriod"/>
            </a:pPr>
            <a:r>
              <a:rPr lang="en-IN" sz="2800" b="1" dirty="0">
                <a:solidFill>
                  <a:srgbClr val="0E4662"/>
                </a:solidFill>
              </a:rPr>
              <a:t>Feature Extraction: </a:t>
            </a:r>
            <a:r>
              <a:rPr lang="en-IN" sz="2800" dirty="0">
                <a:solidFill>
                  <a:srgbClr val="0E4662"/>
                </a:solidFill>
              </a:rPr>
              <a:t>Sequential convolutional layers to learn hierarchical representations.</a:t>
            </a:r>
          </a:p>
          <a:p>
            <a:pPr>
              <a:buFont typeface="+mj-lt"/>
              <a:buAutoNum type="arabicPeriod"/>
            </a:pPr>
            <a:r>
              <a:rPr lang="en-IN" sz="2800" b="1" dirty="0">
                <a:solidFill>
                  <a:srgbClr val="0E4662"/>
                </a:solidFill>
              </a:rPr>
              <a:t>Classification Head: </a:t>
            </a:r>
            <a:r>
              <a:rPr lang="en-IN" sz="2800" dirty="0">
                <a:solidFill>
                  <a:srgbClr val="0E4662"/>
                </a:solidFill>
              </a:rPr>
              <a:t>Dense layer + Dropout + </a:t>
            </a:r>
            <a:r>
              <a:rPr lang="en-IN" sz="2800" dirty="0" err="1">
                <a:solidFill>
                  <a:srgbClr val="0E4662"/>
                </a:solidFill>
              </a:rPr>
              <a:t>Softmax</a:t>
            </a:r>
            <a:r>
              <a:rPr lang="en-IN" sz="2800" dirty="0">
                <a:solidFill>
                  <a:srgbClr val="0E4662"/>
                </a:solidFill>
              </a:rPr>
              <a:t> (outputs 6 emotion categories).</a:t>
            </a:r>
          </a:p>
          <a:p>
            <a:pPr>
              <a:buFont typeface="+mj-lt"/>
              <a:buAutoNum type="arabicPeriod"/>
            </a:pPr>
            <a:r>
              <a:rPr lang="en-IN" sz="2800" b="1" dirty="0">
                <a:solidFill>
                  <a:srgbClr val="0E4662"/>
                </a:solidFill>
              </a:rPr>
              <a:t>Residual Connections: </a:t>
            </a:r>
            <a:r>
              <a:rPr lang="en-IN" sz="2800" dirty="0">
                <a:solidFill>
                  <a:srgbClr val="0E4662"/>
                </a:solidFill>
              </a:rPr>
              <a:t>Alleviate vanishing gradient issues and improve training.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>
              <a:solidFill>
                <a:srgbClr val="0E4662"/>
              </a:solidFill>
            </a:endParaRPr>
          </a:p>
          <a:p>
            <a:pPr marL="0" lvl="0" indent="0" algn="l">
              <a:lnSpc>
                <a:spcPts val="4079"/>
              </a:lnSpc>
            </a:pPr>
            <a:endParaRPr lang="en-US" sz="28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177173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1028700" y="599709"/>
            <a:ext cx="8115300" cy="2253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  <a:spcBef>
                <a:spcPct val="0"/>
              </a:spcBef>
            </a:pPr>
            <a:r>
              <a:rPr lang="en-IN" sz="6600" b="1" i="1" dirty="0">
                <a:solidFill>
                  <a:srgbClr val="0E4662"/>
                </a:solidFill>
              </a:rPr>
              <a:t>Training Process</a:t>
            </a:r>
          </a:p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endParaRPr lang="en-US" sz="6399" b="1" i="1" dirty="0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21" name="AutoShape 21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A8170D-FB22-23A7-AE92-E70528C02FBD}"/>
              </a:ext>
            </a:extLst>
          </p:cNvPr>
          <p:cNvSpPr txBox="1"/>
          <p:nvPr/>
        </p:nvSpPr>
        <p:spPr>
          <a:xfrm>
            <a:off x="1028700" y="2019300"/>
            <a:ext cx="15697200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rgbClr val="0E4662"/>
                </a:solidFill>
              </a:rPr>
              <a:t>Dataset</a:t>
            </a:r>
            <a:endParaRPr lang="en-IN" sz="4000" dirty="0">
              <a:solidFill>
                <a:srgbClr val="0E466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0E4662"/>
                </a:solidFill>
              </a:rPr>
              <a:t>Specialized dataset with images </a:t>
            </a:r>
            <a:r>
              <a:rPr lang="en-IN" sz="4000" dirty="0" err="1">
                <a:solidFill>
                  <a:srgbClr val="0E4662"/>
                </a:solidFill>
              </a:rPr>
              <a:t>labeled</a:t>
            </a:r>
            <a:r>
              <a:rPr lang="en-IN" sz="4000" dirty="0">
                <a:solidFill>
                  <a:srgbClr val="0E4662"/>
                </a:solidFill>
              </a:rPr>
              <a:t> as anger, disgust, fear, happy, pain, sad.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rgbClr val="0E4662"/>
                </a:solidFill>
              </a:rPr>
              <a:t>Data Augmentation</a:t>
            </a:r>
            <a:endParaRPr lang="en-IN" sz="4000" dirty="0">
              <a:solidFill>
                <a:srgbClr val="0E466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0E4662"/>
                </a:solidFill>
              </a:rPr>
              <a:t>Random cropping, rotation, </a:t>
            </a:r>
            <a:r>
              <a:rPr lang="en-IN" sz="4000" dirty="0" err="1">
                <a:solidFill>
                  <a:srgbClr val="0E4662"/>
                </a:solidFill>
              </a:rPr>
              <a:t>color</a:t>
            </a:r>
            <a:r>
              <a:rPr lang="en-IN" sz="4000" dirty="0">
                <a:solidFill>
                  <a:srgbClr val="0E4662"/>
                </a:solidFill>
              </a:rPr>
              <a:t> jittering.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rgbClr val="0E4662"/>
                </a:solidFill>
              </a:rPr>
              <a:t>Loss Function &amp; Optimizer</a:t>
            </a:r>
            <a:endParaRPr lang="en-IN" sz="4000" dirty="0">
              <a:solidFill>
                <a:srgbClr val="0E466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rgbClr val="0E4662"/>
                </a:solidFill>
              </a:rPr>
              <a:t>Cross-Entropy</a:t>
            </a:r>
            <a:r>
              <a:rPr lang="en-IN" sz="4000" dirty="0">
                <a:solidFill>
                  <a:srgbClr val="0E4662"/>
                </a:solidFill>
              </a:rPr>
              <a:t> for multi-class classification.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rgbClr val="0E4662"/>
                </a:solidFill>
              </a:rPr>
              <a:t>Adam</a:t>
            </a:r>
            <a:r>
              <a:rPr lang="en-IN" sz="4000" dirty="0">
                <a:solidFill>
                  <a:srgbClr val="0E4662"/>
                </a:solidFill>
              </a:rPr>
              <a:t> Optimizer with adaptive learning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b="1" dirty="0">
                <a:solidFill>
                  <a:srgbClr val="0E4662"/>
                </a:solidFill>
              </a:rPr>
              <a:t>Learning Rate Scheduler</a:t>
            </a:r>
            <a:endParaRPr lang="en-IN" sz="4000" dirty="0">
              <a:solidFill>
                <a:srgbClr val="0E466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000" dirty="0" err="1">
                <a:solidFill>
                  <a:srgbClr val="0E4662"/>
                </a:solidFill>
              </a:rPr>
              <a:t>ReduceLROnPlateau</a:t>
            </a:r>
            <a:r>
              <a:rPr lang="en-IN" sz="4000" dirty="0">
                <a:solidFill>
                  <a:srgbClr val="0E4662"/>
                </a:solidFill>
              </a:rPr>
              <a:t>: decreases learning rate when validation loss plateaus.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99709"/>
            <a:ext cx="7581900" cy="11022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IN" sz="6600" b="1" i="1" dirty="0">
                <a:solidFill>
                  <a:srgbClr val="0E4662"/>
                </a:solidFill>
              </a:rPr>
              <a:t>Application Flow</a:t>
            </a:r>
            <a:endParaRPr lang="en-US" sz="6399" b="1" i="1" dirty="0">
              <a:solidFill>
                <a:srgbClr val="0E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2434248"/>
            <a:ext cx="12631951" cy="6008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IN" sz="4000" b="1" dirty="0">
                <a:solidFill>
                  <a:srgbClr val="0E4662"/>
                </a:solidFill>
              </a:rPr>
              <a:t>Image Preprocessing</a:t>
            </a:r>
            <a:endParaRPr lang="en-IN" sz="4000" dirty="0">
              <a:solidFill>
                <a:srgbClr val="0E466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0E4662"/>
                </a:solidFill>
              </a:rPr>
              <a:t>Resizing to 224×224.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0E4662"/>
                </a:solidFill>
              </a:rPr>
              <a:t>Normalization using ImageNet mean &amp; standard deviation.</a:t>
            </a:r>
          </a:p>
          <a:p>
            <a:pPr>
              <a:buNone/>
            </a:pPr>
            <a:r>
              <a:rPr lang="en-IN" sz="4000" b="1" dirty="0">
                <a:solidFill>
                  <a:srgbClr val="0E4662"/>
                </a:solidFill>
              </a:rPr>
              <a:t>Model Inference</a:t>
            </a:r>
            <a:endParaRPr lang="en-IN" sz="4000" dirty="0">
              <a:solidFill>
                <a:srgbClr val="0E466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0E4662"/>
                </a:solidFill>
              </a:rPr>
              <a:t>Processed image fed into the fine-tuned ResNet-50.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0E4662"/>
                </a:solidFill>
              </a:rPr>
              <a:t>Prediction with </a:t>
            </a:r>
            <a:r>
              <a:rPr lang="en-IN" sz="4000" dirty="0" err="1">
                <a:solidFill>
                  <a:srgbClr val="0E4662"/>
                </a:solidFill>
              </a:rPr>
              <a:t>Softmax</a:t>
            </a:r>
            <a:r>
              <a:rPr lang="en-IN" sz="4000" dirty="0">
                <a:solidFill>
                  <a:srgbClr val="0E4662"/>
                </a:solidFill>
              </a:rPr>
              <a:t> (class with highest probability selected).</a:t>
            </a:r>
          </a:p>
          <a:p>
            <a:pPr>
              <a:buNone/>
            </a:pPr>
            <a:r>
              <a:rPr lang="en-IN" sz="4000" b="1" dirty="0">
                <a:solidFill>
                  <a:srgbClr val="0E4662"/>
                </a:solidFill>
              </a:rPr>
              <a:t>Prediction</a:t>
            </a:r>
            <a:endParaRPr lang="en-IN" sz="4000" dirty="0">
              <a:solidFill>
                <a:srgbClr val="0E466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0E4662"/>
                </a:solidFill>
              </a:rPr>
              <a:t>Mapping of numeric label to emotion category (0–5)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30743" y="-138205"/>
            <a:ext cx="7664925" cy="1435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1" kern="1200" dirty="0">
                <a:solidFill>
                  <a:srgbClr val="0E4662"/>
                </a:solidFill>
                <a:latin typeface="+mj-lt"/>
                <a:ea typeface="+mj-ea"/>
                <a:cs typeface="+mj-cs"/>
                <a:sym typeface="Cormorant Garamond Bold Italics"/>
              </a:rPr>
              <a:t>RESULTS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0D36BCC-2E96-7DFA-7254-99F3E7BDA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373" y="1260273"/>
            <a:ext cx="3337666" cy="3858574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7BC0F8B1-F985-469B-8332-13DBC7665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687944" y="676566"/>
            <a:ext cx="3462875" cy="4111794"/>
          </a:xfrm>
          <a:custGeom>
            <a:avLst/>
            <a:gdLst>
              <a:gd name="connsiteX0" fmla="*/ 2308583 w 2308583"/>
              <a:gd name="connsiteY0" fmla="*/ 2741196 h 2741196"/>
              <a:gd name="connsiteX1" fmla="*/ 462 w 2308583"/>
              <a:gd name="connsiteY1" fmla="*/ 2741196 h 2741196"/>
              <a:gd name="connsiteX2" fmla="*/ 0 w 2308583"/>
              <a:gd name="connsiteY2" fmla="*/ 2469337 h 2741196"/>
              <a:gd name="connsiteX3" fmla="*/ 2022607 w 2308583"/>
              <a:gd name="connsiteY3" fmla="*/ 2470269 h 2741196"/>
              <a:gd name="connsiteX4" fmla="*/ 2022607 w 2308583"/>
              <a:gd name="connsiteY4" fmla="*/ 0 h 2741196"/>
              <a:gd name="connsiteX5" fmla="*/ 2308583 w 2308583"/>
              <a:gd name="connsiteY5" fmla="*/ 0 h 274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2741196">
                <a:moveTo>
                  <a:pt x="2308583" y="2741196"/>
                </a:moveTo>
                <a:lnTo>
                  <a:pt x="462" y="2741196"/>
                </a:lnTo>
                <a:cubicBezTo>
                  <a:pt x="-462" y="2647366"/>
                  <a:pt x="923" y="2563167"/>
                  <a:pt x="0" y="2469337"/>
                </a:cubicBezTo>
                <a:lnTo>
                  <a:pt x="2022607" y="2470269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37252CC-A4DE-E0EA-95EC-8D1193606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601" y="266709"/>
            <a:ext cx="3525863" cy="41117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1D5D627-4684-F253-0802-EEC0640FDE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801" y="1227887"/>
            <a:ext cx="2586650" cy="2906349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9D15953-1642-4DD6-AD9E-01AA19247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14200465" y="651000"/>
            <a:ext cx="3462875" cy="1671606"/>
          </a:xfrm>
          <a:custGeom>
            <a:avLst/>
            <a:gdLst>
              <a:gd name="connsiteX0" fmla="*/ 462 w 2308583"/>
              <a:gd name="connsiteY0" fmla="*/ 1114404 h 1114404"/>
              <a:gd name="connsiteX1" fmla="*/ 2308583 w 2308583"/>
              <a:gd name="connsiteY1" fmla="*/ 1114404 h 1114404"/>
              <a:gd name="connsiteX2" fmla="*/ 2308583 w 2308583"/>
              <a:gd name="connsiteY2" fmla="*/ 0 h 1114404"/>
              <a:gd name="connsiteX3" fmla="*/ 2022607 w 2308583"/>
              <a:gd name="connsiteY3" fmla="*/ 0 h 1114404"/>
              <a:gd name="connsiteX4" fmla="*/ 2022607 w 2308583"/>
              <a:gd name="connsiteY4" fmla="*/ 843477 h 1114404"/>
              <a:gd name="connsiteX5" fmla="*/ 0 w 2308583"/>
              <a:gd name="connsiteY5" fmla="*/ 842545 h 1114404"/>
              <a:gd name="connsiteX6" fmla="*/ 462 w 2308583"/>
              <a:gd name="connsiteY6" fmla="*/ 1114404 h 11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8583" h="1114404">
                <a:moveTo>
                  <a:pt x="462" y="1114404"/>
                </a:moveTo>
                <a:lnTo>
                  <a:pt x="2308583" y="1114404"/>
                </a:lnTo>
                <a:lnTo>
                  <a:pt x="2308583" y="0"/>
                </a:lnTo>
                <a:lnTo>
                  <a:pt x="2022607" y="0"/>
                </a:lnTo>
                <a:lnTo>
                  <a:pt x="2022607" y="843477"/>
                </a:lnTo>
                <a:lnTo>
                  <a:pt x="0" y="842545"/>
                </a:lnTo>
                <a:cubicBezTo>
                  <a:pt x="923" y="936375"/>
                  <a:pt x="-462" y="1020574"/>
                  <a:pt x="462" y="1114404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B0F72C-5E29-C882-4459-B43B349C3CA0}"/>
              </a:ext>
            </a:extLst>
          </p:cNvPr>
          <p:cNvSpPr txBox="1"/>
          <p:nvPr/>
        </p:nvSpPr>
        <p:spPr>
          <a:xfrm>
            <a:off x="327212" y="5375777"/>
            <a:ext cx="9200026" cy="3677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E4662"/>
                </a:solidFill>
              </a:rPr>
              <a:t>Accuracy</a:t>
            </a:r>
            <a:endParaRPr lang="en-US" sz="2800" dirty="0">
              <a:solidFill>
                <a:srgbClr val="0E466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E4662"/>
                </a:solidFill>
              </a:rPr>
              <a:t>Validation Set</a:t>
            </a:r>
            <a:r>
              <a:rPr lang="en-US" sz="2800" dirty="0">
                <a:solidFill>
                  <a:srgbClr val="0E4662"/>
                </a:solidFill>
              </a:rPr>
              <a:t>: ~72%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E4662"/>
                </a:solidFill>
              </a:rPr>
              <a:t>Test Set</a:t>
            </a:r>
            <a:r>
              <a:rPr lang="en-US" sz="2800" dirty="0">
                <a:solidFill>
                  <a:srgbClr val="0E4662"/>
                </a:solidFill>
              </a:rPr>
              <a:t>: ~74%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E466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E4662"/>
                </a:solidFill>
              </a:rPr>
              <a:t>Consistency</a:t>
            </a:r>
            <a:endParaRPr lang="en-US" sz="2800" dirty="0">
              <a:solidFill>
                <a:srgbClr val="0E466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E4662"/>
                </a:solidFill>
              </a:rPr>
              <a:t>Reliable classification across six targeted emotion categories.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E466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rgbClr val="0E4662"/>
                </a:solidFill>
              </a:rPr>
              <a:t>Example UI Output</a:t>
            </a:r>
            <a:endParaRPr lang="en-US" sz="2800" dirty="0">
              <a:solidFill>
                <a:srgbClr val="0E466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E4662"/>
                </a:solidFill>
              </a:rPr>
              <a:t>Predicted label displayed on the webpage once the system processes the image.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229E435-5B61-D698-6FFC-D3CC4D3679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492" y="5518608"/>
            <a:ext cx="3061248" cy="38653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2566F5A-C0EA-70A6-8F74-A9199EBE97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1216" y="4468652"/>
            <a:ext cx="3644626" cy="4250293"/>
          </a:xfrm>
          <a:prstGeom prst="rect">
            <a:avLst/>
          </a:prstGeom>
        </p:spPr>
      </p:pic>
      <p:sp>
        <p:nvSpPr>
          <p:cNvPr id="54" name="Freeform 6">
            <a:extLst>
              <a:ext uri="{FF2B5EF4-FFF2-40B4-BE49-F238E27FC236}">
                <a16:creationId xmlns:a16="http://schemas.microsoft.com/office/drawing/2014/main" id="{FBF3780C-749F-4B50-9E1D-F2B1F6DBB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2715249" y="4378503"/>
            <a:ext cx="3787608" cy="5098491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117245" y="2877824"/>
            <a:ext cx="15733503" cy="6155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N" sz="4000" b="1" dirty="0">
                <a:solidFill>
                  <a:srgbClr val="0E4662"/>
                </a:solidFill>
              </a:rPr>
              <a:t>Healthcare</a:t>
            </a:r>
            <a:endParaRPr lang="en-IN" sz="4000" dirty="0">
              <a:solidFill>
                <a:srgbClr val="0E4662"/>
              </a:solidFill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IN" sz="4000" dirty="0">
                <a:solidFill>
                  <a:srgbClr val="0E4662"/>
                </a:solidFill>
              </a:rPr>
              <a:t>Real-time emotion monitoring for mental health assessments.</a:t>
            </a:r>
          </a:p>
          <a:p>
            <a:pPr algn="just">
              <a:buFont typeface="+mj-lt"/>
              <a:buAutoNum type="arabicPeriod"/>
            </a:pPr>
            <a:r>
              <a:rPr lang="en-IN" sz="4000" b="1" dirty="0">
                <a:solidFill>
                  <a:srgbClr val="0E4662"/>
                </a:solidFill>
              </a:rPr>
              <a:t>Customer Interaction</a:t>
            </a:r>
            <a:endParaRPr lang="en-IN" sz="4000" dirty="0">
              <a:solidFill>
                <a:srgbClr val="0E4662"/>
              </a:solidFill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IN" sz="4000" dirty="0">
                <a:solidFill>
                  <a:srgbClr val="0E4662"/>
                </a:solidFill>
              </a:rPr>
              <a:t>Chatbots and virtual assistants that adapt to user emotions.</a:t>
            </a:r>
          </a:p>
          <a:p>
            <a:pPr algn="just">
              <a:buFont typeface="+mj-lt"/>
              <a:buAutoNum type="arabicPeriod"/>
            </a:pPr>
            <a:r>
              <a:rPr lang="en-IN" sz="4000" b="1" dirty="0">
                <a:solidFill>
                  <a:srgbClr val="0E4662"/>
                </a:solidFill>
              </a:rPr>
              <a:t>Surveillance</a:t>
            </a:r>
            <a:endParaRPr lang="en-IN" sz="4000" dirty="0">
              <a:solidFill>
                <a:srgbClr val="0E4662"/>
              </a:solidFill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IN" sz="4000" dirty="0">
                <a:solidFill>
                  <a:srgbClr val="0E4662"/>
                </a:solidFill>
              </a:rPr>
              <a:t>Monitoring emotional states to enhance safety and </a:t>
            </a:r>
            <a:r>
              <a:rPr lang="en-IN" sz="4000" dirty="0" err="1">
                <a:solidFill>
                  <a:srgbClr val="0E4662"/>
                </a:solidFill>
              </a:rPr>
              <a:t>behavior</a:t>
            </a:r>
            <a:r>
              <a:rPr lang="en-IN" sz="4000" dirty="0">
                <a:solidFill>
                  <a:srgbClr val="0E4662"/>
                </a:solidFill>
              </a:rPr>
              <a:t> analysis.</a:t>
            </a:r>
          </a:p>
          <a:p>
            <a:pPr algn="just">
              <a:buFont typeface="+mj-lt"/>
              <a:buAutoNum type="arabicPeriod"/>
            </a:pPr>
            <a:r>
              <a:rPr lang="en-IN" sz="4000" b="1" dirty="0">
                <a:solidFill>
                  <a:srgbClr val="0E4662"/>
                </a:solidFill>
              </a:rPr>
              <a:t>Education</a:t>
            </a:r>
            <a:endParaRPr lang="en-IN" sz="4000" dirty="0">
              <a:solidFill>
                <a:srgbClr val="0E4662"/>
              </a:solidFill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IN" sz="4000" dirty="0">
                <a:solidFill>
                  <a:srgbClr val="0E4662"/>
                </a:solidFill>
              </a:rPr>
              <a:t>Tracking student engagement and emotional responses in e-learning.</a:t>
            </a:r>
          </a:p>
          <a:p>
            <a:pPr algn="just">
              <a:buFont typeface="+mj-lt"/>
              <a:buAutoNum type="arabicPeriod"/>
            </a:pPr>
            <a:r>
              <a:rPr lang="en-IN" sz="4000" b="1" dirty="0">
                <a:solidFill>
                  <a:srgbClr val="0E4662"/>
                </a:solidFill>
              </a:rPr>
              <a:t>Gaming</a:t>
            </a:r>
            <a:endParaRPr lang="en-IN" sz="4000" dirty="0">
              <a:solidFill>
                <a:srgbClr val="0E4662"/>
              </a:solidFill>
            </a:endParaRPr>
          </a:p>
          <a:p>
            <a:pPr marL="742950" lvl="1" indent="-285750" algn="just">
              <a:buFont typeface="+mj-lt"/>
              <a:buAutoNum type="arabicPeriod"/>
            </a:pPr>
            <a:r>
              <a:rPr lang="en-IN" sz="4000" dirty="0">
                <a:solidFill>
                  <a:srgbClr val="0E4662"/>
                </a:solidFill>
              </a:rPr>
              <a:t>Adaptive gameplay that reacts to the player’s emotions.</a:t>
            </a:r>
          </a:p>
        </p:txBody>
      </p:sp>
      <p:sp>
        <p:nvSpPr>
          <p:cNvPr id="4" name="AutoShape 4"/>
          <p:cNvSpPr/>
          <p:nvPr/>
        </p:nvSpPr>
        <p:spPr>
          <a:xfrm>
            <a:off x="5897878" y="26289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6172200" y="93345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304001" y="201519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8304001" y="970158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7B8778-56CD-BDE0-80F6-58903455F61B}"/>
              </a:ext>
            </a:extLst>
          </p:cNvPr>
          <p:cNvSpPr txBox="1"/>
          <p:nvPr/>
        </p:nvSpPr>
        <p:spPr>
          <a:xfrm>
            <a:off x="1752600" y="1253645"/>
            <a:ext cx="127191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4800" b="1" dirty="0">
                <a:solidFill>
                  <a:srgbClr val="0E4662"/>
                </a:solidFill>
              </a:rPr>
              <a:t>Key 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540</Words>
  <Application>Microsoft Office PowerPoint</Application>
  <PresentationFormat>Custom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Quicksand</vt:lpstr>
      <vt:lpstr>Arial</vt:lpstr>
      <vt:lpstr>Times New Roman</vt:lpstr>
      <vt:lpstr>Calibri</vt:lpstr>
      <vt:lpstr>Cormorant Garamond Bold Italics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Enhancing Sales Strategy Presentation</dc:title>
  <dc:creator>ADMIN</dc:creator>
  <cp:lastModifiedBy>SIVVALA VINAY-19071a0553</cp:lastModifiedBy>
  <cp:revision>7</cp:revision>
  <dcterms:created xsi:type="dcterms:W3CDTF">2006-08-16T00:00:00Z</dcterms:created>
  <dcterms:modified xsi:type="dcterms:W3CDTF">2025-04-20T01:16:40Z</dcterms:modified>
  <dc:identifier>DAGkkjaVXe4</dc:identifier>
</cp:coreProperties>
</file>