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36576000"/>
  <p:notesSz cx="7019925" cy="9305925"/>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000096"/>
    <a:srgbClr val="32D4EA"/>
    <a:srgbClr val="61D2E1"/>
    <a:srgbClr val="246172"/>
    <a:srgbClr val="8F8F8C"/>
    <a:srgbClr val="998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2" autoAdjust="0"/>
    <p:restoredTop sz="96349" autoAdjust="0"/>
  </p:normalViewPr>
  <p:slideViewPr>
    <p:cSldViewPr>
      <p:cViewPr varScale="1">
        <p:scale>
          <a:sx n="21" d="100"/>
          <a:sy n="21" d="100"/>
        </p:scale>
        <p:origin x="1686" y="150"/>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0168542B-569F-4531-9EF3-74087CF14827}" type="datetimeFigureOut">
              <a:rPr lang="en-US" smtClean="0"/>
              <a:t>12/10/2018</a:t>
            </a:fld>
            <a:endParaRPr lang="en-US"/>
          </a:p>
        </p:txBody>
      </p:sp>
      <p:sp>
        <p:nvSpPr>
          <p:cNvPr id="4" name="Slide Image Placeholder 3"/>
          <p:cNvSpPr>
            <a:spLocks noGrp="1" noRot="1" noChangeAspect="1"/>
          </p:cNvSpPr>
          <p:nvPr>
            <p:ph type="sldImg" idx="2"/>
          </p:nvPr>
        </p:nvSpPr>
        <p:spPr>
          <a:xfrm>
            <a:off x="2201863" y="698500"/>
            <a:ext cx="2616200"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AE226B16-6F2C-43F4-8703-C0E716AAD8C5}" type="slidenum">
              <a:rPr lang="en-US" smtClean="0"/>
              <a:t>‹#›</a:t>
            </a:fld>
            <a:endParaRPr lang="en-US"/>
          </a:p>
        </p:txBody>
      </p:sp>
    </p:spTree>
    <p:extLst>
      <p:ext uri="{BB962C8B-B14F-4D97-AF65-F5344CB8AC3E}">
        <p14:creationId xmlns:p14="http://schemas.microsoft.com/office/powerpoint/2010/main" val="18094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26B16-6F2C-43F4-8703-C0E716AAD8C5}" type="slidenum">
              <a:rPr lang="en-US" smtClean="0"/>
              <a:t>1</a:t>
            </a:fld>
            <a:endParaRPr lang="en-US"/>
          </a:p>
        </p:txBody>
      </p:sp>
    </p:spTree>
    <p:extLst>
      <p:ext uri="{BB962C8B-B14F-4D97-AF65-F5344CB8AC3E}">
        <p14:creationId xmlns:p14="http://schemas.microsoft.com/office/powerpoint/2010/main" val="25343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1464739"/>
            <a:ext cx="617220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464739"/>
            <a:ext cx="1805940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944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371600" y="8534403"/>
            <a:ext cx="24688800" cy="24138469"/>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D8BD707-D9CF-40AE-B4C6-C98DA3205C09}" type="datetimeFigureOut">
              <a:rPr lang="en-US" smtClean="0"/>
              <a:pPr/>
              <a:t>12/10/2018</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60" tIns="182880" rIns="365760" bIns="182880" rtlCol="0" anchor="ctr"/>
          <a:lstStyle>
            <a:lvl1pPr algn="r">
              <a:defRPr sz="4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 name="Rectangle 437"/>
          <p:cNvSpPr/>
          <p:nvPr/>
        </p:nvSpPr>
        <p:spPr bwMode="auto">
          <a:xfrm>
            <a:off x="26709298" y="0"/>
            <a:ext cx="914400" cy="36576000"/>
          </a:xfrm>
          <a:prstGeom prst="rect">
            <a:avLst/>
          </a:prstGeom>
          <a:solidFill>
            <a:srgbClr val="500000"/>
          </a:solid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153" name="Rectangle 152"/>
          <p:cNvSpPr/>
          <p:nvPr/>
        </p:nvSpPr>
        <p:spPr bwMode="auto">
          <a:xfrm>
            <a:off x="1" y="0"/>
            <a:ext cx="914400" cy="36576000"/>
          </a:xfrm>
          <a:prstGeom prst="rect">
            <a:avLst/>
          </a:prstGeom>
          <a:solidFill>
            <a:srgbClr val="500000"/>
          </a:solid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4" name="Rectangle 3"/>
          <p:cNvSpPr/>
          <p:nvPr/>
        </p:nvSpPr>
        <p:spPr bwMode="auto">
          <a:xfrm>
            <a:off x="0" y="3"/>
            <a:ext cx="27353427" cy="2394570"/>
          </a:xfrm>
          <a:prstGeom prst="rect">
            <a:avLst/>
          </a:prstGeom>
          <a:solidFill>
            <a:srgbClr val="500000"/>
          </a:solidFill>
          <a:ln w="9525" cap="flat" cmpd="sng" algn="ctr">
            <a:noFill/>
            <a:prstDash val="solid"/>
            <a:round/>
            <a:headEnd type="none" w="med" len="med"/>
            <a:tailEnd type="none" w="med" len="med"/>
          </a:ln>
          <a:effectLst/>
        </p:spPr>
        <p:txBody>
          <a:bodyPr vert="horz" wrap="square" lIns="91440" tIns="274320" rIns="91440" bIns="274320" numCol="1" rtlCol="0" anchor="t" anchorCtr="0" compatLnSpc="1">
            <a:prstTxWarp prst="textNoShape">
              <a:avLst/>
            </a:prstTxWarp>
          </a:bodyPr>
          <a:lstStyle/>
          <a:p>
            <a:pPr algn="ctr">
              <a:spcBef>
                <a:spcPts val="2400"/>
              </a:spcBef>
              <a:spcAft>
                <a:spcPts val="600"/>
              </a:spcAft>
            </a:pPr>
            <a:r>
              <a:rPr lang="en-US" sz="5400" b="1" dirty="0">
                <a:solidFill>
                  <a:schemeClr val="bg1"/>
                </a:solidFill>
                <a:latin typeface="Arial" panose="020B0604020202020204" pitchFamily="34" charset="0"/>
                <a:cs typeface="Arial" panose="020B0604020202020204" pitchFamily="34" charset="0"/>
              </a:rPr>
              <a:t>CSCE 625 (Artificial Intelligence) Self-Evaluation Website</a:t>
            </a:r>
          </a:p>
          <a:p>
            <a:pPr algn="ctr"/>
            <a:r>
              <a:rPr lang="en-US" sz="3200" dirty="0">
                <a:solidFill>
                  <a:schemeClr val="bg1"/>
                </a:solidFill>
              </a:rPr>
              <a:t>Aditya Kumar</a:t>
            </a:r>
            <a:r>
              <a:rPr lang="en-US" sz="3200" dirty="0">
                <a:solidFill>
                  <a:schemeClr val="bg1"/>
                </a:solidFill>
                <a:cs typeface="Calibri"/>
              </a:rPr>
              <a:t>, Akhila </a:t>
            </a:r>
            <a:r>
              <a:rPr lang="en-US" sz="3200" dirty="0" err="1">
                <a:solidFill>
                  <a:schemeClr val="bg1"/>
                </a:solidFill>
                <a:cs typeface="Calibri"/>
              </a:rPr>
              <a:t>Mangipudi</a:t>
            </a:r>
            <a:r>
              <a:rPr lang="en-US" sz="3200" dirty="0">
                <a:solidFill>
                  <a:schemeClr val="bg1"/>
                </a:solidFill>
                <a:cs typeface="Calibri"/>
              </a:rPr>
              <a:t>, </a:t>
            </a:r>
            <a:r>
              <a:rPr lang="en-US" sz="3200" dirty="0" err="1">
                <a:solidFill>
                  <a:schemeClr val="bg1"/>
                </a:solidFill>
                <a:cs typeface="Calibri"/>
              </a:rPr>
              <a:t>Mayukh</a:t>
            </a:r>
            <a:r>
              <a:rPr lang="en-US" sz="3200" dirty="0">
                <a:solidFill>
                  <a:schemeClr val="bg1"/>
                </a:solidFill>
                <a:cs typeface="Calibri"/>
              </a:rPr>
              <a:t> </a:t>
            </a:r>
            <a:r>
              <a:rPr lang="en-US" sz="3200" dirty="0" err="1">
                <a:solidFill>
                  <a:schemeClr val="bg1"/>
                </a:solidFill>
                <a:cs typeface="Calibri"/>
              </a:rPr>
              <a:t>Roychowdhury</a:t>
            </a:r>
            <a:r>
              <a:rPr lang="en-US" sz="3200" dirty="0">
                <a:solidFill>
                  <a:schemeClr val="bg1"/>
                </a:solidFill>
                <a:cs typeface="Calibri"/>
              </a:rPr>
              <a:t>, </a:t>
            </a:r>
            <a:r>
              <a:rPr lang="en-US" sz="3200" dirty="0" err="1">
                <a:solidFill>
                  <a:schemeClr val="bg1"/>
                </a:solidFill>
                <a:cs typeface="Calibri"/>
              </a:rPr>
              <a:t>Sarwesh</a:t>
            </a:r>
            <a:r>
              <a:rPr lang="en-US" sz="3200" dirty="0">
                <a:solidFill>
                  <a:schemeClr val="bg1"/>
                </a:solidFill>
                <a:cs typeface="Calibri"/>
              </a:rPr>
              <a:t> Krishnan, </a:t>
            </a:r>
            <a:r>
              <a:rPr lang="en-US" sz="3200" dirty="0" err="1">
                <a:solidFill>
                  <a:schemeClr val="bg1"/>
                </a:solidFill>
                <a:cs typeface="Calibri"/>
              </a:rPr>
              <a:t>Vihang</a:t>
            </a:r>
            <a:r>
              <a:rPr lang="en-US" sz="3200" dirty="0">
                <a:solidFill>
                  <a:schemeClr val="bg1"/>
                </a:solidFill>
                <a:cs typeface="Calibri"/>
              </a:rPr>
              <a:t> Patel, </a:t>
            </a:r>
            <a:r>
              <a:rPr lang="en-US" sz="3200" dirty="0" err="1">
                <a:solidFill>
                  <a:schemeClr val="bg1"/>
                </a:solidFill>
                <a:cs typeface="Calibri"/>
              </a:rPr>
              <a:t>Yashwanth</a:t>
            </a:r>
            <a:r>
              <a:rPr lang="en-US" sz="3200" dirty="0">
                <a:solidFill>
                  <a:schemeClr val="bg1"/>
                </a:solidFill>
                <a:cs typeface="Calibri"/>
              </a:rPr>
              <a:t> Reddy</a:t>
            </a:r>
            <a:endParaRPr lang="en-US" dirty="0">
              <a:solidFill>
                <a:schemeClr val="bg1"/>
              </a:solidFill>
            </a:endParaRPr>
          </a:p>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5" name="Rectangle 162"/>
          <p:cNvSpPr>
            <a:spLocks noChangeArrowheads="1"/>
          </p:cNvSpPr>
          <p:nvPr/>
        </p:nvSpPr>
        <p:spPr bwMode="auto">
          <a:xfrm>
            <a:off x="0" y="12155"/>
            <a:ext cx="210766" cy="1167180"/>
          </a:xfrm>
          <a:prstGeom prst="rect">
            <a:avLst/>
          </a:prstGeom>
          <a:noFill/>
          <a:ln w="9525">
            <a:noFill/>
            <a:miter lim="800000"/>
            <a:headEnd/>
            <a:tailEnd/>
          </a:ln>
        </p:spPr>
        <p:txBody>
          <a:bodyPr wrap="none" lIns="104332" tIns="52166" rIns="104332" bIns="52166" anchor="ctr">
            <a:spAutoFit/>
          </a:bodyPr>
          <a:lstStyle/>
          <a:p>
            <a:endParaRPr lang="en-US"/>
          </a:p>
        </p:txBody>
      </p:sp>
      <p:sp>
        <p:nvSpPr>
          <p:cNvPr id="6" name="Rounded Rectangle 5"/>
          <p:cNvSpPr/>
          <p:nvPr/>
        </p:nvSpPr>
        <p:spPr>
          <a:xfrm>
            <a:off x="1059866" y="7390826"/>
            <a:ext cx="10058400" cy="651314"/>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Features</a:t>
            </a:r>
            <a:endParaRPr lang="en-US" sz="3200" b="1" dirty="0">
              <a:solidFill>
                <a:schemeClr val="bg1"/>
              </a:solidFill>
              <a:latin typeface="Arial" panose="020B0604020202020204" pitchFamily="34" charset="0"/>
              <a:cs typeface="Arial" panose="020B0604020202020204" pitchFamily="34" charset="0"/>
            </a:endParaRPr>
          </a:p>
        </p:txBody>
      </p:sp>
      <p:sp>
        <p:nvSpPr>
          <p:cNvPr id="74" name="Rectangle 73"/>
          <p:cNvSpPr/>
          <p:nvPr/>
        </p:nvSpPr>
        <p:spPr bwMode="auto">
          <a:xfrm>
            <a:off x="1" y="35867176"/>
            <a:ext cx="27433332" cy="696669"/>
          </a:xfrm>
          <a:prstGeom prst="rect">
            <a:avLst/>
          </a:prstGeom>
          <a:solidFill>
            <a:srgbClr val="500000"/>
          </a:solid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75" name="Text Box 1090"/>
          <p:cNvSpPr txBox="1">
            <a:spLocks noChangeArrowheads="1"/>
          </p:cNvSpPr>
          <p:nvPr/>
        </p:nvSpPr>
        <p:spPr bwMode="auto">
          <a:xfrm>
            <a:off x="1059866" y="8138994"/>
            <a:ext cx="9922434" cy="5957494"/>
          </a:xfrm>
          <a:prstGeom prst="rect">
            <a:avLst/>
          </a:prstGeom>
          <a:noFill/>
          <a:ln w="9525">
            <a:noFill/>
            <a:miter lim="800000"/>
            <a:headEnd/>
            <a:tailEnd/>
          </a:ln>
        </p:spPr>
        <p:txBody>
          <a:bodyPr wrap="square" lIns="93437" tIns="46719" rIns="93437" bIns="46719" anchor="t">
            <a:spAutoFit/>
          </a:bodyPr>
          <a:lstStyle/>
          <a:p>
            <a:pPr algn="just">
              <a:spcBef>
                <a:spcPts val="600"/>
              </a:spcBef>
            </a:pPr>
            <a:r>
              <a:rPr lang="en-US" sz="2800" b="1" dirty="0">
                <a:latin typeface="Arial" panose="020B0604020202020204" pitchFamily="34" charset="0"/>
                <a:ea typeface="宋体" pitchFamily="2" charset="-122"/>
                <a:cs typeface="Arial" panose="020B0604020202020204" pitchFamily="34" charset="0"/>
              </a:rPr>
              <a:t>Instructors:</a:t>
            </a:r>
          </a:p>
          <a:p>
            <a:pPr marL="457200" indent="-457200" algn="just">
              <a:spcBef>
                <a:spcPts val="600"/>
              </a:spcBef>
              <a:buFont typeface="Arial" pitchFamily="2" charset="2"/>
              <a:buChar char="•"/>
            </a:pPr>
            <a:r>
              <a:rPr lang="en-US" sz="2800" dirty="0">
                <a:latin typeface="Arial" panose="020B0604020202020204" pitchFamily="34" charset="0"/>
                <a:ea typeface="宋体" pitchFamily="2" charset="-122"/>
                <a:cs typeface="Arial" panose="020B0604020202020204" pitchFamily="34" charset="0"/>
              </a:rPr>
              <a:t>Can login and add/edit/update questions and topics</a:t>
            </a:r>
          </a:p>
          <a:p>
            <a:pPr marL="457200" indent="-457200" algn="just">
              <a:spcBef>
                <a:spcPts val="600"/>
              </a:spcBef>
              <a:buFont typeface="Arial" pitchFamily="2" charset="2"/>
              <a:buChar char="•"/>
            </a:pPr>
            <a:r>
              <a:rPr lang="en-US" sz="2800" dirty="0">
                <a:latin typeface="Arial" panose="020B0604020202020204" pitchFamily="34" charset="0"/>
                <a:ea typeface="宋体" pitchFamily="2" charset="-122"/>
                <a:cs typeface="Arial" panose="020B0604020202020204" pitchFamily="34" charset="0"/>
              </a:rPr>
              <a:t>Can choose between a multiple-choice question or short answer type question</a:t>
            </a:r>
          </a:p>
          <a:p>
            <a:pPr marL="457200" indent="-457200" algn="just">
              <a:spcBef>
                <a:spcPts val="600"/>
              </a:spcBef>
              <a:buFont typeface="Arial" pitchFamily="2" charset="2"/>
              <a:buChar char="•"/>
            </a:pPr>
            <a:r>
              <a:rPr lang="en-US" sz="2800" dirty="0">
                <a:latin typeface="Arial"/>
                <a:cs typeface="Arial"/>
              </a:rPr>
              <a:t>Can add math in the questions</a:t>
            </a:r>
          </a:p>
          <a:p>
            <a:pPr marL="457200" indent="-457200" algn="just">
              <a:spcBef>
                <a:spcPts val="600"/>
              </a:spcBef>
              <a:buFont typeface="Arial" pitchFamily="2" charset="2"/>
              <a:buChar char="•"/>
            </a:pPr>
            <a:r>
              <a:rPr lang="en-US" sz="2800" dirty="0">
                <a:latin typeface="Arial"/>
                <a:cs typeface="Arial"/>
              </a:rPr>
              <a:t>Can recover passwords</a:t>
            </a:r>
          </a:p>
          <a:p>
            <a:pPr algn="just">
              <a:spcBef>
                <a:spcPts val="600"/>
              </a:spcBef>
            </a:pPr>
            <a:r>
              <a:rPr lang="en-US" sz="2800" b="1" dirty="0">
                <a:latin typeface="Arial" panose="020B0604020202020204" pitchFamily="34" charset="0"/>
                <a:ea typeface="宋体" pitchFamily="2" charset="-122"/>
                <a:cs typeface="Arial" panose="020B0604020202020204" pitchFamily="34" charset="0"/>
              </a:rPr>
              <a:t>Students:</a:t>
            </a:r>
          </a:p>
          <a:p>
            <a:pPr marL="457200" indent="-457200" algn="just">
              <a:spcBef>
                <a:spcPts val="600"/>
              </a:spcBef>
              <a:buFont typeface="Arial" pitchFamily="2" charset="2"/>
              <a:buChar char="•"/>
            </a:pPr>
            <a:r>
              <a:rPr lang="en-US" sz="2800" dirty="0">
                <a:latin typeface="Arial" panose="020B0604020202020204" pitchFamily="34" charset="0"/>
                <a:ea typeface="宋体" pitchFamily="2" charset="-122"/>
                <a:cs typeface="Arial" panose="020B0604020202020204" pitchFamily="34" charset="0"/>
              </a:rPr>
              <a:t>Can take the quiz and evaluate their performance using the feedback and remarks generated at the end</a:t>
            </a:r>
          </a:p>
          <a:p>
            <a:pPr marL="457200" indent="-457200" algn="just">
              <a:spcBef>
                <a:spcPts val="600"/>
              </a:spcBef>
              <a:buFont typeface="Arial" pitchFamily="2" charset="2"/>
              <a:buChar char="•"/>
            </a:pPr>
            <a:r>
              <a:rPr lang="en-US" sz="2800" dirty="0">
                <a:latin typeface="Arial" panose="020B0604020202020204" pitchFamily="34" charset="0"/>
                <a:ea typeface="宋体" pitchFamily="2" charset="-122"/>
                <a:cs typeface="Arial" panose="020B0604020202020204" pitchFamily="34" charset="0"/>
              </a:rPr>
              <a:t>Can select the topics they want be tested on</a:t>
            </a:r>
          </a:p>
          <a:p>
            <a:pPr marL="457200" indent="-457200" algn="just">
              <a:spcBef>
                <a:spcPts val="600"/>
              </a:spcBef>
              <a:buFont typeface="Arial" pitchFamily="2" charset="2"/>
              <a:buChar char="•"/>
            </a:pPr>
            <a:r>
              <a:rPr lang="en-US" sz="2800" dirty="0">
                <a:latin typeface="Arial" panose="020B0604020202020204" pitchFamily="34" charset="0"/>
                <a:ea typeface="宋体" pitchFamily="2" charset="-122"/>
                <a:cs typeface="Arial" panose="020B0604020202020204" pitchFamily="34" charset="0"/>
              </a:rPr>
              <a:t>Can go through the questions like flashcards</a:t>
            </a:r>
          </a:p>
          <a:p>
            <a:pPr algn="just">
              <a:spcBef>
                <a:spcPts val="600"/>
              </a:spcBef>
            </a:pPr>
            <a:endParaRPr lang="en-US" sz="2800" dirty="0">
              <a:latin typeface="Arial" panose="020B0604020202020204" pitchFamily="34" charset="0"/>
              <a:ea typeface="宋体" pitchFamily="2" charset="-122"/>
              <a:cs typeface="Arial" panose="020B0604020202020204" pitchFamily="34" charset="0"/>
            </a:endParaRPr>
          </a:p>
        </p:txBody>
      </p:sp>
      <p:sp>
        <p:nvSpPr>
          <p:cNvPr id="343" name="Rounded Rectangle 342"/>
          <p:cNvSpPr/>
          <p:nvPr/>
        </p:nvSpPr>
        <p:spPr>
          <a:xfrm>
            <a:off x="1041668" y="2700528"/>
            <a:ext cx="10058400" cy="612974"/>
          </a:xfrm>
          <a:prstGeom prst="roundRect">
            <a:avLst/>
          </a:prstGeom>
          <a:solidFill>
            <a:srgbClr val="500000"/>
          </a:solidFill>
          <a:ln>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Introduction</a:t>
            </a:r>
            <a:r>
              <a:rPr lang="en-US" sz="3200" b="1" dirty="0">
                <a:solidFill>
                  <a:schemeClr val="bg1"/>
                </a:solidFill>
                <a:latin typeface="Arial" panose="020B0604020202020204" pitchFamily="34" charset="0"/>
                <a:cs typeface="Arial" panose="020B0604020202020204" pitchFamily="34" charset="0"/>
              </a:rPr>
              <a:t> </a:t>
            </a:r>
          </a:p>
        </p:txBody>
      </p:sp>
      <p:sp>
        <p:nvSpPr>
          <p:cNvPr id="344" name="Text Box 1090"/>
          <p:cNvSpPr txBox="1">
            <a:spLocks noChangeArrowheads="1"/>
          </p:cNvSpPr>
          <p:nvPr/>
        </p:nvSpPr>
        <p:spPr bwMode="auto">
          <a:xfrm>
            <a:off x="1034149" y="3394364"/>
            <a:ext cx="9958420" cy="3695336"/>
          </a:xfrm>
          <a:prstGeom prst="rect">
            <a:avLst/>
          </a:prstGeom>
          <a:noFill/>
          <a:ln w="9525">
            <a:noFill/>
            <a:miter lim="800000"/>
            <a:headEnd/>
            <a:tailEnd/>
          </a:ln>
        </p:spPr>
        <p:txBody>
          <a:bodyPr wrap="square" lIns="93437" tIns="46719" rIns="93437" bIns="46719" anchor="t">
            <a:spAutoFit/>
          </a:bodyPr>
          <a:lstStyle>
            <a:defPPr>
              <a:defRPr lang="en-US"/>
            </a:defPPr>
            <a:lvl1pPr marL="342900" indent="-342900" algn="just">
              <a:buFont typeface="Wingdings" pitchFamily="2" charset="2"/>
              <a:buChar char="Ø"/>
              <a:defRPr sz="2800">
                <a:latin typeface="Arial" panose="020B0604020202020204" pitchFamily="34" charset="0"/>
                <a:ea typeface="宋体" pitchFamily="2" charset="-122"/>
                <a:cs typeface="Arial" panose="020B0604020202020204" pitchFamily="34" charset="0"/>
              </a:defRPr>
            </a:lvl1pPr>
          </a:lstStyle>
          <a:p>
            <a:pPr>
              <a:spcBef>
                <a:spcPts val="600"/>
              </a:spcBef>
              <a:buFont typeface="Arial" pitchFamily="2" charset="2"/>
              <a:buChar char="•"/>
            </a:pPr>
            <a:r>
              <a:rPr lang="en-US" b="1" dirty="0"/>
              <a:t>Goal:</a:t>
            </a:r>
            <a:r>
              <a:rPr lang="en-US" dirty="0"/>
              <a:t> To help students interested in taking CSCE 625 evaluate their background.</a:t>
            </a:r>
          </a:p>
          <a:p>
            <a:pPr>
              <a:spcBef>
                <a:spcPts val="600"/>
              </a:spcBef>
              <a:buFont typeface="Arial" pitchFamily="2" charset="2"/>
              <a:buChar char="•"/>
            </a:pPr>
            <a:r>
              <a:rPr lang="en-US" b="1" dirty="0"/>
              <a:t>Stakeholders: </a:t>
            </a:r>
            <a:r>
              <a:rPr lang="en-US" dirty="0"/>
              <a:t>Instructors of CSCE 625, teaching assistants, and prospective students. </a:t>
            </a:r>
          </a:p>
          <a:p>
            <a:pPr>
              <a:spcBef>
                <a:spcPts val="600"/>
              </a:spcBef>
              <a:buFont typeface="Arial" pitchFamily="2" charset="2"/>
              <a:buChar char="•"/>
            </a:pPr>
            <a:r>
              <a:rPr lang="en-US" dirty="0"/>
              <a:t>Our website allows faculty to create questions that will be answered by the students to evaluate themselves. On finishing the quiz, students are provided with a feedback and explanations for answers.</a:t>
            </a:r>
          </a:p>
        </p:txBody>
      </p:sp>
      <p:sp>
        <p:nvSpPr>
          <p:cNvPr id="440" name="Rounded Rectangle 439"/>
          <p:cNvSpPr/>
          <p:nvPr/>
        </p:nvSpPr>
        <p:spPr>
          <a:xfrm>
            <a:off x="12007535" y="2700528"/>
            <a:ext cx="14424217" cy="612975"/>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Design Flow</a:t>
            </a:r>
          </a:p>
        </p:txBody>
      </p:sp>
      <p:sp>
        <p:nvSpPr>
          <p:cNvPr id="469" name="Rounded Rectangle 468"/>
          <p:cNvSpPr/>
          <p:nvPr/>
        </p:nvSpPr>
        <p:spPr>
          <a:xfrm>
            <a:off x="12126663" y="13967281"/>
            <a:ext cx="14245471" cy="723005"/>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Student Portal</a:t>
            </a:r>
          </a:p>
        </p:txBody>
      </p:sp>
      <p:sp>
        <p:nvSpPr>
          <p:cNvPr id="441" name="Rounded Rectangle 440"/>
          <p:cNvSpPr/>
          <p:nvPr/>
        </p:nvSpPr>
        <p:spPr>
          <a:xfrm>
            <a:off x="12391896" y="28773581"/>
            <a:ext cx="13851718" cy="792032"/>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Challenges faced</a:t>
            </a:r>
          </a:p>
        </p:txBody>
      </p:sp>
      <p:sp>
        <p:nvSpPr>
          <p:cNvPr id="77" name="Rounded Rectangle 76"/>
          <p:cNvSpPr/>
          <p:nvPr/>
        </p:nvSpPr>
        <p:spPr>
          <a:xfrm>
            <a:off x="1141690" y="33238409"/>
            <a:ext cx="17159007" cy="731520"/>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Conclusion</a:t>
            </a:r>
          </a:p>
        </p:txBody>
      </p:sp>
      <p:sp>
        <p:nvSpPr>
          <p:cNvPr id="386" name="Rounded Rectangle 385"/>
          <p:cNvSpPr/>
          <p:nvPr/>
        </p:nvSpPr>
        <p:spPr>
          <a:xfrm>
            <a:off x="19123615" y="33241422"/>
            <a:ext cx="7358393" cy="731520"/>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Acknowledgement</a:t>
            </a:r>
          </a:p>
        </p:txBody>
      </p:sp>
      <p:sp>
        <p:nvSpPr>
          <p:cNvPr id="391" name="Text Box 1095"/>
          <p:cNvSpPr txBox="1">
            <a:spLocks noChangeArrowheads="1"/>
          </p:cNvSpPr>
          <p:nvPr/>
        </p:nvSpPr>
        <p:spPr bwMode="auto">
          <a:xfrm>
            <a:off x="19100284" y="34108994"/>
            <a:ext cx="7285526" cy="1387012"/>
          </a:xfrm>
          <a:prstGeom prst="rect">
            <a:avLst/>
          </a:prstGeom>
          <a:noFill/>
          <a:ln w="9525">
            <a:noFill/>
            <a:miter lim="800000"/>
            <a:headEnd/>
            <a:tailEnd/>
          </a:ln>
        </p:spPr>
        <p:txBody>
          <a:bodyPr wrap="square" lIns="93437" tIns="46719" rIns="93437" bIns="46719" anchor="t">
            <a:spAutoFit/>
          </a:bodyPr>
          <a:lstStyle/>
          <a:p>
            <a:pPr marL="0" lvl="1" algn="just"/>
            <a:r>
              <a:rPr lang="en-US" sz="2800" dirty="0">
                <a:latin typeface="Arial" panose="020B0604020202020204" pitchFamily="34" charset="0"/>
                <a:ea typeface="宋体" pitchFamily="2" charset="-122"/>
                <a:cs typeface="Arial" panose="020B0604020202020204" pitchFamily="34" charset="0"/>
              </a:rPr>
              <a:t>We would like to thank Dr. Walker for allotting us this project, acting as the primary stakeholder, and guiding us throughout.</a:t>
            </a:r>
          </a:p>
        </p:txBody>
      </p:sp>
      <p:sp>
        <p:nvSpPr>
          <p:cNvPr id="345" name="Rounded Rectangle 344"/>
          <p:cNvSpPr/>
          <p:nvPr/>
        </p:nvSpPr>
        <p:spPr>
          <a:xfrm>
            <a:off x="1086465" y="13989445"/>
            <a:ext cx="10084117" cy="708823"/>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Faculty Portal</a:t>
            </a:r>
          </a:p>
        </p:txBody>
      </p:sp>
      <p:sp>
        <p:nvSpPr>
          <p:cNvPr id="347" name="Text Box 1095"/>
          <p:cNvSpPr txBox="1">
            <a:spLocks noChangeArrowheads="1"/>
          </p:cNvSpPr>
          <p:nvPr/>
        </p:nvSpPr>
        <p:spPr bwMode="auto">
          <a:xfrm>
            <a:off x="1141690" y="34160994"/>
            <a:ext cx="17159008" cy="1387012"/>
          </a:xfrm>
          <a:prstGeom prst="rect">
            <a:avLst/>
          </a:prstGeom>
          <a:noFill/>
          <a:ln w="9525">
            <a:noFill/>
            <a:miter lim="800000"/>
            <a:headEnd/>
            <a:tailEnd/>
          </a:ln>
        </p:spPr>
        <p:txBody>
          <a:bodyPr wrap="square" lIns="93437" tIns="46719" rIns="93437" bIns="46719">
            <a:spAutoFit/>
          </a:bodyPr>
          <a:lstStyle/>
          <a:p>
            <a:pPr marL="0" lvl="1" algn="just"/>
            <a:r>
              <a:rPr lang="en-US" sz="2800" dirty="0">
                <a:latin typeface="Arial" panose="020B0604020202020204" pitchFamily="34" charset="0"/>
                <a:ea typeface="宋体" pitchFamily="2" charset="-122"/>
                <a:cs typeface="Arial" panose="020B0604020202020204" pitchFamily="34" charset="0"/>
              </a:rPr>
              <a:t>Overall, we improved  the already existing self-evaluation portal by adding several new features. We made considerable changes to the user interface, especially the creation and viewing of questions. We have done extensive testing on all the new and previously existing features and made the product more robust.</a:t>
            </a:r>
          </a:p>
        </p:txBody>
      </p:sp>
      <p:sp>
        <p:nvSpPr>
          <p:cNvPr id="396" name="Text Box 1090"/>
          <p:cNvSpPr txBox="1">
            <a:spLocks noChangeArrowheads="1"/>
          </p:cNvSpPr>
          <p:nvPr/>
        </p:nvSpPr>
        <p:spPr bwMode="auto">
          <a:xfrm>
            <a:off x="1308013" y="22043918"/>
            <a:ext cx="10159999" cy="3110561"/>
          </a:xfrm>
          <a:prstGeom prst="rect">
            <a:avLst/>
          </a:prstGeom>
          <a:noFill/>
          <a:ln w="9525">
            <a:noFill/>
            <a:miter lim="800000"/>
            <a:headEnd/>
            <a:tailEnd/>
          </a:ln>
        </p:spPr>
        <p:txBody>
          <a:bodyPr wrap="square" lIns="93437" tIns="46719" rIns="93437" bIns="46719">
            <a:spAutoFit/>
          </a:bodyPr>
          <a:lstStyle/>
          <a:p>
            <a:pPr algn="just">
              <a:spcBef>
                <a:spcPts val="600"/>
              </a:spcBef>
            </a:pPr>
            <a:r>
              <a:rPr lang="en-US" sz="2800" dirty="0">
                <a:latin typeface="Arial" panose="020B0604020202020204" pitchFamily="34" charset="0"/>
                <a:ea typeface="宋体" pitchFamily="2" charset="-122"/>
                <a:cs typeface="Arial" panose="020B0604020202020204" pitchFamily="34" charset="0"/>
              </a:rPr>
              <a:t>Instructors can view all the topics, create a new topic, edit its name, and even delete it. They can view all problems belonging to a particular topic (see the above picture). A question can be deleted right away by clicking ‘Delete’. It can also be edited by first clicking on the question and then going to the edit link. A new problem in this topic can be created by clicking the link in the left sidebar.</a:t>
            </a:r>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3828" y="3957967"/>
            <a:ext cx="13230583" cy="901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090">
            <a:extLst>
              <a:ext uri="{FF2B5EF4-FFF2-40B4-BE49-F238E27FC236}">
                <a16:creationId xmlns:a16="http://schemas.microsoft.com/office/drawing/2014/main" id="{D2B21622-A796-4152-B829-E8AE62AC15FC}"/>
              </a:ext>
            </a:extLst>
          </p:cNvPr>
          <p:cNvSpPr txBox="1">
            <a:spLocks noChangeArrowheads="1"/>
          </p:cNvSpPr>
          <p:nvPr/>
        </p:nvSpPr>
        <p:spPr bwMode="auto">
          <a:xfrm>
            <a:off x="5694925" y="26552675"/>
            <a:ext cx="5894685" cy="4834110"/>
          </a:xfrm>
          <a:prstGeom prst="rect">
            <a:avLst/>
          </a:prstGeom>
          <a:noFill/>
          <a:ln w="9525">
            <a:noFill/>
            <a:miter lim="800000"/>
            <a:headEnd/>
            <a:tailEnd/>
          </a:ln>
        </p:spPr>
        <p:txBody>
          <a:bodyPr wrap="square" lIns="93437" tIns="46719" rIns="93437" bIns="46719">
            <a:spAutoFit/>
          </a:bodyPr>
          <a:lstStyle/>
          <a:p>
            <a:pPr algn="just">
              <a:spcBef>
                <a:spcPts val="600"/>
              </a:spcBef>
            </a:pPr>
            <a:r>
              <a:rPr lang="en-US" sz="2800" dirty="0">
                <a:latin typeface="Arial" panose="020B0604020202020204" pitchFamily="34" charset="0"/>
                <a:ea typeface="宋体" pitchFamily="2" charset="-122"/>
                <a:cs typeface="Arial" panose="020B0604020202020204" pitchFamily="34" charset="0"/>
              </a:rPr>
              <a:t>Instructors can create either a multiple-choice or short answer type question. They can enter </a:t>
            </a:r>
            <a:r>
              <a:rPr lang="en-US" sz="2800" dirty="0" err="1">
                <a:latin typeface="Arial" panose="020B0604020202020204" pitchFamily="34" charset="0"/>
                <a:ea typeface="宋体" pitchFamily="2" charset="-122"/>
                <a:cs typeface="Arial" panose="020B0604020202020204" pitchFamily="34" charset="0"/>
              </a:rPr>
              <a:t>LaTex</a:t>
            </a:r>
            <a:r>
              <a:rPr lang="en-US" sz="2800" dirty="0">
                <a:latin typeface="Arial" panose="020B0604020202020204" pitchFamily="34" charset="0"/>
                <a:ea typeface="宋体" pitchFamily="2" charset="-122"/>
                <a:cs typeface="Arial" panose="020B0604020202020204" pitchFamily="34" charset="0"/>
              </a:rPr>
              <a:t> equations by wrapping them in $ or $$ delimiters. They can add choices and provide the correct choice, or enter the correct answer depending on the question’s type. They can also add related links and remarks to help students learn after the quiz is completed.</a:t>
            </a:r>
          </a:p>
        </p:txBody>
      </p:sp>
      <p:pic>
        <p:nvPicPr>
          <p:cNvPr id="10" name="Picture 9">
            <a:extLst>
              <a:ext uri="{FF2B5EF4-FFF2-40B4-BE49-F238E27FC236}">
                <a16:creationId xmlns:a16="http://schemas.microsoft.com/office/drawing/2014/main" id="{83187724-CA75-46A9-8A89-583C0AF4AB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1667" y="25620037"/>
            <a:ext cx="4174818" cy="6887822"/>
          </a:xfrm>
          <a:prstGeom prst="rect">
            <a:avLst/>
          </a:prstGeom>
        </p:spPr>
      </p:pic>
      <p:pic>
        <p:nvPicPr>
          <p:cNvPr id="11" name="Picture 10">
            <a:extLst>
              <a:ext uri="{FF2B5EF4-FFF2-40B4-BE49-F238E27FC236}">
                <a16:creationId xmlns:a16="http://schemas.microsoft.com/office/drawing/2014/main" id="{499CC764-AB2D-4242-AF53-AAB8592A25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2909" y="18560559"/>
            <a:ext cx="4825086" cy="4379730"/>
          </a:xfrm>
          <a:prstGeom prst="rect">
            <a:avLst/>
          </a:prstGeom>
        </p:spPr>
      </p:pic>
      <p:sp>
        <p:nvSpPr>
          <p:cNvPr id="37" name="Text Box 1090">
            <a:extLst>
              <a:ext uri="{FF2B5EF4-FFF2-40B4-BE49-F238E27FC236}">
                <a16:creationId xmlns:a16="http://schemas.microsoft.com/office/drawing/2014/main" id="{93404738-6E72-427F-A635-4E8FB96375AE}"/>
              </a:ext>
            </a:extLst>
          </p:cNvPr>
          <p:cNvSpPr txBox="1">
            <a:spLocks noChangeArrowheads="1"/>
          </p:cNvSpPr>
          <p:nvPr/>
        </p:nvSpPr>
        <p:spPr bwMode="auto">
          <a:xfrm>
            <a:off x="18502892" y="15215630"/>
            <a:ext cx="7740722" cy="7650265"/>
          </a:xfrm>
          <a:prstGeom prst="rect">
            <a:avLst/>
          </a:prstGeom>
          <a:noFill/>
          <a:ln w="9525">
            <a:noFill/>
            <a:miter lim="800000"/>
            <a:headEnd/>
            <a:tailEnd/>
          </a:ln>
        </p:spPr>
        <p:txBody>
          <a:bodyPr wrap="square" lIns="93437" tIns="46719" rIns="93437" bIns="46719">
            <a:spAutoFit/>
          </a:bodyPr>
          <a:lstStyle/>
          <a:p>
            <a:pPr algn="just">
              <a:spcBef>
                <a:spcPts val="600"/>
              </a:spcBef>
            </a:pPr>
            <a:r>
              <a:rPr lang="en-US" sz="2800" dirty="0">
                <a:latin typeface="Arial" panose="020B0604020202020204" pitchFamily="34" charset="0"/>
                <a:ea typeface="宋体" pitchFamily="2" charset="-122"/>
                <a:cs typeface="Arial" panose="020B0604020202020204" pitchFamily="34" charset="0"/>
              </a:rPr>
              <a:t>Students can choose topics they wish to be tested in the quiz and the quiz type, flashcards or quiz. Students can look at one question at a time and their progress in the green bar at the top. They can either choose the option(s) or enter the answer depending on the question’s type. They can navigate to the previous or next question and finish the quiz once done.</a:t>
            </a:r>
          </a:p>
          <a:p>
            <a:pPr algn="just">
              <a:spcBef>
                <a:spcPts val="600"/>
              </a:spcBef>
            </a:pPr>
            <a:endParaRPr lang="en-US" sz="2800" dirty="0">
              <a:latin typeface="Arial" panose="020B0604020202020204" pitchFamily="34" charset="0"/>
              <a:ea typeface="宋体" pitchFamily="2" charset="-122"/>
              <a:cs typeface="Arial" panose="020B0604020202020204" pitchFamily="34" charset="0"/>
            </a:endParaRPr>
          </a:p>
          <a:p>
            <a:pPr algn="just">
              <a:spcBef>
                <a:spcPts val="600"/>
              </a:spcBef>
            </a:pPr>
            <a:r>
              <a:rPr lang="en-US" sz="2800" dirty="0">
                <a:latin typeface="Arial" panose="020B0604020202020204" pitchFamily="34" charset="0"/>
                <a:ea typeface="宋体" pitchFamily="2" charset="-122"/>
                <a:cs typeface="Arial" panose="020B0604020202020204" pitchFamily="34" charset="0"/>
              </a:rPr>
              <a:t>On clicking ‘Finish Evaluation’, a report showcasing performance across all topics is showed. To help students learn, they are also provided with useful remarks/links. We have used fuzzy matching to evaluate if the answer entered by the student is close to the actual answer.</a:t>
            </a:r>
          </a:p>
          <a:p>
            <a:pPr algn="just">
              <a:spcBef>
                <a:spcPts val="600"/>
              </a:spcBef>
            </a:pPr>
            <a:endParaRPr lang="en-US" sz="2800" dirty="0">
              <a:latin typeface="Arial" panose="020B0604020202020204" pitchFamily="34" charset="0"/>
              <a:ea typeface="宋体" pitchFamily="2" charset="-122"/>
              <a:cs typeface="Arial" panose="020B0604020202020204" pitchFamily="34" charset="0"/>
            </a:endParaRPr>
          </a:p>
        </p:txBody>
      </p:sp>
      <p:pic>
        <p:nvPicPr>
          <p:cNvPr id="20" name="Picture 19">
            <a:extLst>
              <a:ext uri="{FF2B5EF4-FFF2-40B4-BE49-F238E27FC236}">
                <a16:creationId xmlns:a16="http://schemas.microsoft.com/office/drawing/2014/main" id="{4703E011-EF53-491F-B03A-B7118B44C2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9298" y="15046292"/>
            <a:ext cx="8102143" cy="6761789"/>
          </a:xfrm>
          <a:prstGeom prst="rect">
            <a:avLst/>
          </a:prstGeom>
        </p:spPr>
      </p:pic>
      <p:sp>
        <p:nvSpPr>
          <p:cNvPr id="46" name="Text Box 1095">
            <a:extLst>
              <a:ext uri="{FF2B5EF4-FFF2-40B4-BE49-F238E27FC236}">
                <a16:creationId xmlns:a16="http://schemas.microsoft.com/office/drawing/2014/main" id="{886A4286-B2D7-41AC-A010-5A33E6B29922}"/>
              </a:ext>
            </a:extLst>
          </p:cNvPr>
          <p:cNvSpPr txBox="1">
            <a:spLocks noChangeArrowheads="1"/>
          </p:cNvSpPr>
          <p:nvPr/>
        </p:nvSpPr>
        <p:spPr bwMode="auto">
          <a:xfrm>
            <a:off x="12099652" y="29756678"/>
            <a:ext cx="13916587" cy="3110561"/>
          </a:xfrm>
          <a:prstGeom prst="rect">
            <a:avLst/>
          </a:prstGeom>
          <a:noFill/>
          <a:ln w="9525">
            <a:noFill/>
            <a:miter lim="800000"/>
            <a:headEnd/>
            <a:tailEnd/>
          </a:ln>
        </p:spPr>
        <p:txBody>
          <a:bodyPr wrap="square" lIns="93437" tIns="46719" rIns="93437" bIns="46719">
            <a:spAutoFit/>
          </a:bodyPr>
          <a:lstStyle/>
          <a:p>
            <a:pPr marL="457200" lvl="1" indent="-457200" algn="just">
              <a:buFont typeface="Arial" panose="020B0604020202020204" pitchFamily="34" charset="0"/>
              <a:buChar char="•"/>
            </a:pPr>
            <a:r>
              <a:rPr lang="en-US" sz="2800" dirty="0">
                <a:latin typeface="Arial" panose="020B0604020202020204" pitchFamily="34" charset="0"/>
                <a:ea typeface="宋体" pitchFamily="2" charset="-122"/>
                <a:cs typeface="Arial" panose="020B0604020202020204" pitchFamily="34" charset="0"/>
              </a:rPr>
              <a:t>Even though addition of equations looked straightforward using the open-source library called </a:t>
            </a:r>
            <a:r>
              <a:rPr lang="en-US" sz="2800" dirty="0" err="1">
                <a:latin typeface="Arial" panose="020B0604020202020204" pitchFamily="34" charset="0"/>
                <a:ea typeface="宋体" pitchFamily="2" charset="-122"/>
                <a:cs typeface="Arial" panose="020B0604020202020204" pitchFamily="34" charset="0"/>
              </a:rPr>
              <a:t>MathJax</a:t>
            </a:r>
            <a:r>
              <a:rPr lang="en-US" sz="2800" dirty="0">
                <a:latin typeface="Arial" panose="020B0604020202020204" pitchFamily="34" charset="0"/>
                <a:ea typeface="宋体" pitchFamily="2" charset="-122"/>
                <a:cs typeface="Arial" panose="020B0604020202020204" pitchFamily="34" charset="0"/>
              </a:rPr>
              <a:t>, getting it to work correctly took us some time. We faced problems displaying equations during navigation between the questions.</a:t>
            </a:r>
          </a:p>
          <a:p>
            <a:pPr marL="457200" lvl="1" indent="-457200" algn="just">
              <a:buFont typeface="Arial" panose="020B0604020202020204" pitchFamily="34" charset="0"/>
              <a:buChar char="•"/>
            </a:pPr>
            <a:r>
              <a:rPr lang="en-US" sz="2800" dirty="0">
                <a:latin typeface="Arial" panose="020B0604020202020204" pitchFamily="34" charset="0"/>
                <a:ea typeface="宋体" pitchFamily="2" charset="-122"/>
                <a:cs typeface="Arial" panose="020B0604020202020204" pitchFamily="34" charset="0"/>
              </a:rPr>
              <a:t>As Heroku doesn’t provide a free SMTP service, we came up with a workaround to support password recovery.</a:t>
            </a:r>
          </a:p>
          <a:p>
            <a:pPr marL="457200" lvl="1" indent="-457200" algn="just">
              <a:buFont typeface="Arial" panose="020B0604020202020204" pitchFamily="34" charset="0"/>
              <a:buChar char="•"/>
            </a:pPr>
            <a:r>
              <a:rPr lang="en-US" sz="2800" dirty="0">
                <a:latin typeface="Arial" panose="020B0604020202020204" pitchFamily="34" charset="0"/>
                <a:ea typeface="宋体" pitchFamily="2" charset="-122"/>
                <a:cs typeface="Arial" panose="020B0604020202020204" pitchFamily="34" charset="0"/>
              </a:rPr>
              <a:t>The automatic deployment feature of Heroku never worked for us and we always had to perform manual deployment.</a:t>
            </a:r>
          </a:p>
        </p:txBody>
      </p:sp>
      <p:pic>
        <p:nvPicPr>
          <p:cNvPr id="24" name="Picture 23">
            <a:extLst>
              <a:ext uri="{FF2B5EF4-FFF2-40B4-BE49-F238E27FC236}">
                <a16:creationId xmlns:a16="http://schemas.microsoft.com/office/drawing/2014/main" id="{615260DB-E7E1-4464-AF6A-48A90DB87A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91896" y="15369913"/>
            <a:ext cx="5867266" cy="2429214"/>
          </a:xfrm>
          <a:prstGeom prst="rect">
            <a:avLst/>
          </a:prstGeom>
        </p:spPr>
      </p:pic>
      <p:pic>
        <p:nvPicPr>
          <p:cNvPr id="26" name="Picture 25">
            <a:extLst>
              <a:ext uri="{FF2B5EF4-FFF2-40B4-BE49-F238E27FC236}">
                <a16:creationId xmlns:a16="http://schemas.microsoft.com/office/drawing/2014/main" id="{ED0A8FB9-B2C3-44D0-B051-AEA34E7298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4988" y="23466876"/>
            <a:ext cx="9628261" cy="4849854"/>
          </a:xfrm>
          <a:prstGeom prst="rect">
            <a:avLst/>
          </a:prstGeom>
        </p:spPr>
      </p:pic>
    </p:spTree>
    <p:extLst>
      <p:ext uri="{BB962C8B-B14F-4D97-AF65-F5344CB8AC3E}">
        <p14:creationId xmlns:p14="http://schemas.microsoft.com/office/powerpoint/2010/main" val="334508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9053</TotalTime>
  <Words>449</Words>
  <Application>Microsoft Office PowerPoint</Application>
  <PresentationFormat>Custom</PresentationFormat>
  <Paragraphs>33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Teng (Tengteng) Zhang</dc:creator>
  <cp:lastModifiedBy>Yashwanth Reddy</cp:lastModifiedBy>
  <cp:revision>525</cp:revision>
  <dcterms:created xsi:type="dcterms:W3CDTF">2006-08-16T00:00:00Z</dcterms:created>
  <dcterms:modified xsi:type="dcterms:W3CDTF">2018-12-10T21:48:02Z</dcterms:modified>
</cp:coreProperties>
</file>