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D66D0D-7065-4915-A148-F721DBA61101}"/>
              </a:ext>
            </a:extLst>
          </p:cNvPr>
          <p:cNvSpPr>
            <a:spLocks noGrp="1"/>
          </p:cNvSpPr>
          <p:nvPr>
            <p:ph type="title"/>
          </p:nvPr>
        </p:nvSpPr>
        <p:spPr/>
        <p:txBody>
          <a:bodyPr/>
          <a:lstStyle/>
          <a:p>
            <a:r>
              <a:rPr lang="en-US" dirty="0"/>
              <a:t>							</a:t>
            </a:r>
            <a:r>
              <a:rPr lang="en-US" dirty="0">
                <a:solidFill>
                  <a:srgbClr val="00B050"/>
                </a:solidFill>
              </a:rPr>
              <a:t>BIKE SHARE ANALYSIS</a:t>
            </a:r>
            <a:r>
              <a:rPr lang="en-US" dirty="0"/>
              <a:t>	</a:t>
            </a:r>
          </a:p>
        </p:txBody>
      </p:sp>
      <p:sp>
        <p:nvSpPr>
          <p:cNvPr id="5" name="Content Placeholder 4">
            <a:extLst>
              <a:ext uri="{FF2B5EF4-FFF2-40B4-BE49-F238E27FC236}">
                <a16:creationId xmlns:a16="http://schemas.microsoft.com/office/drawing/2014/main" id="{229F707A-1F84-4AD8-A70E-56321A05C4D3}"/>
              </a:ext>
            </a:extLst>
          </p:cNvPr>
          <p:cNvSpPr>
            <a:spLocks noGrp="1"/>
          </p:cNvSpPr>
          <p:nvPr>
            <p:ph idx="1"/>
          </p:nvPr>
        </p:nvSpPr>
        <p:spPr/>
        <p:txBody>
          <a:bodyPr/>
          <a:lstStyle/>
          <a:p>
            <a:r>
              <a:rPr lang="en-US" dirty="0">
                <a:solidFill>
                  <a:srgbClr val="92D050"/>
                </a:solidFill>
              </a:rPr>
              <a:t>NAME: N.NAGENDRA  BABU</a:t>
            </a:r>
          </a:p>
          <a:p>
            <a:r>
              <a:rPr lang="en-US" dirty="0">
                <a:solidFill>
                  <a:srgbClr val="92D050"/>
                </a:solidFill>
              </a:rPr>
              <a:t>REG NO : 11805086</a:t>
            </a:r>
          </a:p>
          <a:p>
            <a:r>
              <a:rPr lang="en-US" dirty="0">
                <a:solidFill>
                  <a:srgbClr val="92D050"/>
                </a:solidFill>
              </a:rPr>
              <a:t>COURSE : INT217</a:t>
            </a:r>
          </a:p>
        </p:txBody>
      </p:sp>
    </p:spTree>
    <p:extLst>
      <p:ext uri="{BB962C8B-B14F-4D97-AF65-F5344CB8AC3E}">
        <p14:creationId xmlns:p14="http://schemas.microsoft.com/office/powerpoint/2010/main" val="179913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B70B86-6ECC-4FF5-8A9F-A8A4E7B962ED}"/>
              </a:ext>
            </a:extLst>
          </p:cNvPr>
          <p:cNvSpPr>
            <a:spLocks noGrp="1"/>
          </p:cNvSpPr>
          <p:nvPr>
            <p:ph type="title"/>
          </p:nvPr>
        </p:nvSpPr>
        <p:spPr>
          <a:xfrm>
            <a:off x="1030287" y="2299063"/>
            <a:ext cx="10131425" cy="1456267"/>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53174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501004-ABA4-4374-98D0-E71CE640EFC1}"/>
              </a:ext>
            </a:extLst>
          </p:cNvPr>
          <p:cNvSpPr>
            <a:spLocks noGrp="1"/>
          </p:cNvSpPr>
          <p:nvPr>
            <p:ph type="title"/>
          </p:nvPr>
        </p:nvSpPr>
        <p:spPr>
          <a:xfrm>
            <a:off x="137161" y="1254035"/>
            <a:ext cx="10131425" cy="1456267"/>
          </a:xfrm>
        </p:spPr>
        <p:txBody>
          <a:bodyPr/>
          <a:lstStyle/>
          <a:p>
            <a:r>
              <a:rPr lang="en-IN" dirty="0"/>
              <a:t>	</a:t>
            </a:r>
            <a:r>
              <a:rPr lang="en-IN" sz="3200" dirty="0"/>
              <a:t>Table of contents</a:t>
            </a:r>
            <a:endParaRPr lang="en-US" sz="3200" dirty="0"/>
          </a:p>
        </p:txBody>
      </p:sp>
      <p:sp>
        <p:nvSpPr>
          <p:cNvPr id="8" name="Content Placeholder 7">
            <a:extLst>
              <a:ext uri="{FF2B5EF4-FFF2-40B4-BE49-F238E27FC236}">
                <a16:creationId xmlns:a16="http://schemas.microsoft.com/office/drawing/2014/main" id="{61DDC56C-E279-45A9-B13A-08AE968FFB8D}"/>
              </a:ext>
            </a:extLst>
          </p:cNvPr>
          <p:cNvSpPr>
            <a:spLocks noGrp="1"/>
          </p:cNvSpPr>
          <p:nvPr>
            <p:ph idx="1"/>
          </p:nvPr>
        </p:nvSpPr>
        <p:spPr/>
        <p:txBody>
          <a:bodyPr/>
          <a:lstStyle/>
          <a:p>
            <a:r>
              <a:rPr lang="en-IN" dirty="0"/>
              <a:t>INTRODUCTION</a:t>
            </a:r>
          </a:p>
          <a:p>
            <a:r>
              <a:rPr lang="en-IN" dirty="0"/>
              <a:t>MOST POPULAR STATIONS </a:t>
            </a:r>
          </a:p>
          <a:p>
            <a:r>
              <a:rPr lang="en-IN" dirty="0"/>
              <a:t>VIZUALIZATION OF DASHBOARD</a:t>
            </a:r>
          </a:p>
          <a:p>
            <a:r>
              <a:rPr lang="en-IN" dirty="0"/>
              <a:t>CONCEPTS USED IN THE PROJECT</a:t>
            </a:r>
          </a:p>
          <a:p>
            <a:r>
              <a:rPr lang="en-IN" dirty="0"/>
              <a:t>OBJECTIVES OF THE PROJECT</a:t>
            </a:r>
          </a:p>
          <a:p>
            <a:r>
              <a:rPr lang="en-IN" dirty="0"/>
              <a:t>LEARNING OUTCOMES</a:t>
            </a:r>
          </a:p>
        </p:txBody>
      </p:sp>
    </p:spTree>
    <p:extLst>
      <p:ext uri="{BB962C8B-B14F-4D97-AF65-F5344CB8AC3E}">
        <p14:creationId xmlns:p14="http://schemas.microsoft.com/office/powerpoint/2010/main" val="2184002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E97A-205D-4E83-AC64-65863485D762}"/>
              </a:ext>
            </a:extLst>
          </p:cNvPr>
          <p:cNvSpPr>
            <a:spLocks noGrp="1"/>
          </p:cNvSpPr>
          <p:nvPr>
            <p:ph type="title"/>
          </p:nvPr>
        </p:nvSpPr>
        <p:spPr>
          <a:xfrm>
            <a:off x="685800" y="685800"/>
            <a:ext cx="10131425" cy="1456267"/>
          </a:xfrm>
        </p:spPr>
        <p:txBody>
          <a:bodyPr>
            <a:normAutofit/>
          </a:bodyPr>
          <a:lstStyle/>
          <a:p>
            <a:r>
              <a:rPr lang="en-US" sz="3200" dirty="0"/>
              <a:t>introduction</a:t>
            </a:r>
          </a:p>
        </p:txBody>
      </p:sp>
      <p:sp>
        <p:nvSpPr>
          <p:cNvPr id="3" name="Content Placeholder 2">
            <a:extLst>
              <a:ext uri="{FF2B5EF4-FFF2-40B4-BE49-F238E27FC236}">
                <a16:creationId xmlns:a16="http://schemas.microsoft.com/office/drawing/2014/main" id="{B9607ED7-2DF9-4556-84C8-9DD5AFC748B6}"/>
              </a:ext>
            </a:extLst>
          </p:cNvPr>
          <p:cNvSpPr>
            <a:spLocks noGrp="1"/>
          </p:cNvSpPr>
          <p:nvPr>
            <p:ph idx="1"/>
          </p:nvPr>
        </p:nvSpPr>
        <p:spPr/>
        <p:txBody>
          <a:bodyPr>
            <a:normAutofit/>
          </a:bodyPr>
          <a:lstStyle/>
          <a:p>
            <a:r>
              <a:rPr lang="en-US" sz="1800" dirty="0">
                <a:effectLst/>
                <a:ea typeface="Times New Roman" panose="02020603050405020304" pitchFamily="18" charset="0"/>
              </a:rPr>
              <a:t>Over the past decade, bicycle-sharing systems have been growing in number and popularity in cities across the world. Bicycle-sharing systems allow users to rent bicycles for short trips, typically 30 minutes or less. With the latest technologies, it is easy for a user of the system to access a dock within the system to unlock or return bicycles. These technologies also provide a wealth of data that can be used to explore how these bike-sharing systems are used.</a:t>
            </a:r>
            <a:endParaRPr lang="en-US" sz="1600" dirty="0">
              <a:effectLst/>
              <a:ea typeface="Times New Roman" panose="02020603050405020304" pitchFamily="18" charset="0"/>
            </a:endParaRPr>
          </a:p>
          <a:p>
            <a:r>
              <a:rPr lang="en-US" sz="1800" dirty="0">
                <a:effectLst/>
                <a:ea typeface="Times New Roman" panose="02020603050405020304" pitchFamily="18" charset="0"/>
              </a:rPr>
              <a:t>In this project, we will perform an exploratory analysis on data provided by Motivate, a bike- share system provider for many major cities in the United States. We will compare the</a:t>
            </a:r>
            <a:r>
              <a:rPr lang="en-US" sz="1800" spc="-150" dirty="0">
                <a:effectLst/>
                <a:ea typeface="Times New Roman" panose="02020603050405020304" pitchFamily="18" charset="0"/>
              </a:rPr>
              <a:t> </a:t>
            </a:r>
            <a:r>
              <a:rPr lang="en-US" sz="1800" dirty="0">
                <a:effectLst/>
                <a:ea typeface="Times New Roman" panose="02020603050405020304" pitchFamily="18" charset="0"/>
              </a:rPr>
              <a:t>system usage between three large cities: New York City, Chicago, and Washington, DC. We will also see if there are any differences within each system for those users that are registered, regular users and those users that are short-term, casual</a:t>
            </a:r>
            <a:r>
              <a:rPr lang="en-US" sz="1800" spc="-40" dirty="0">
                <a:effectLst/>
                <a:ea typeface="Times New Roman" panose="02020603050405020304" pitchFamily="18" charset="0"/>
              </a:rPr>
              <a:t> </a:t>
            </a:r>
            <a:r>
              <a:rPr lang="en-US" sz="1800" dirty="0">
                <a:effectLst/>
                <a:ea typeface="Times New Roman" panose="02020603050405020304" pitchFamily="18" charset="0"/>
              </a:rPr>
              <a:t>users.</a:t>
            </a:r>
          </a:p>
          <a:p>
            <a:endParaRPr lang="en-US" sz="1600" dirty="0"/>
          </a:p>
        </p:txBody>
      </p:sp>
    </p:spTree>
    <p:extLst>
      <p:ext uri="{BB962C8B-B14F-4D97-AF65-F5344CB8AC3E}">
        <p14:creationId xmlns:p14="http://schemas.microsoft.com/office/powerpoint/2010/main" val="3494122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A5F3D-A07C-4234-B2F0-644A1BB2BDC4}"/>
              </a:ext>
            </a:extLst>
          </p:cNvPr>
          <p:cNvSpPr>
            <a:spLocks noGrp="1"/>
          </p:cNvSpPr>
          <p:nvPr>
            <p:ph type="title"/>
          </p:nvPr>
        </p:nvSpPr>
        <p:spPr>
          <a:xfrm>
            <a:off x="685800" y="949234"/>
            <a:ext cx="10131425" cy="1456267"/>
          </a:xfrm>
        </p:spPr>
        <p:txBody>
          <a:bodyPr>
            <a:normAutofit/>
          </a:bodyPr>
          <a:lstStyle/>
          <a:p>
            <a:r>
              <a:rPr lang="en-US" sz="3200" dirty="0">
                <a:effectLst/>
                <a:latin typeface="Times New Roman" panose="02020603050405020304" pitchFamily="18" charset="0"/>
                <a:ea typeface="Times New Roman" panose="02020603050405020304" pitchFamily="18" charset="0"/>
              </a:rPr>
              <a:t>WHAT IS MEANT BY BIKE SHARE ANALYSIS</a:t>
            </a:r>
            <a:r>
              <a:rPr lang="en-US" sz="3200" dirty="0">
                <a:solidFill>
                  <a:srgbClr val="2C74B5"/>
                </a:solidFill>
                <a:effectLst/>
                <a:latin typeface="Times New Roman" panose="02020603050405020304" pitchFamily="18" charset="0"/>
                <a:ea typeface="Times New Roman" panose="02020603050405020304" pitchFamily="18" charset="0"/>
              </a:rPr>
              <a:t>?</a:t>
            </a:r>
            <a:br>
              <a:rPr lang="en-US" sz="3200" dirty="0">
                <a:effectLst/>
                <a:latin typeface="Times New Roman" panose="02020603050405020304" pitchFamily="18" charset="0"/>
                <a:ea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90B722AD-FFE0-4D97-A60C-13D2E71FA77C}"/>
              </a:ext>
            </a:extLst>
          </p:cNvPr>
          <p:cNvSpPr>
            <a:spLocks noGrp="1"/>
          </p:cNvSpPr>
          <p:nvPr>
            <p:ph idx="1"/>
          </p:nvPr>
        </p:nvSpPr>
        <p:spPr/>
        <p:txBody>
          <a:bodyPr/>
          <a:lstStyle/>
          <a:p>
            <a:r>
              <a:rPr lang="en-US" sz="1800" dirty="0">
                <a:effectLst/>
                <a:ea typeface="Times New Roman" panose="02020603050405020304" pitchFamily="18" charset="0"/>
              </a:rPr>
              <a:t>A bicycle-sharing</a:t>
            </a:r>
            <a:r>
              <a:rPr lang="en-US" sz="1800" b="1" dirty="0">
                <a:effectLst/>
                <a:ea typeface="Times New Roman" panose="02020603050405020304" pitchFamily="18" charset="0"/>
              </a:rPr>
              <a:t> </a:t>
            </a:r>
            <a:r>
              <a:rPr lang="en-US" sz="1800" dirty="0">
                <a:effectLst/>
                <a:ea typeface="Times New Roman" panose="02020603050405020304" pitchFamily="18" charset="0"/>
              </a:rPr>
              <a:t>system, public</a:t>
            </a:r>
            <a:r>
              <a:rPr lang="en-US" sz="1800" b="1" dirty="0">
                <a:effectLst/>
                <a:ea typeface="Times New Roman" panose="02020603050405020304" pitchFamily="18" charset="0"/>
              </a:rPr>
              <a:t> </a:t>
            </a:r>
            <a:r>
              <a:rPr lang="en-US" sz="1800" dirty="0">
                <a:effectLst/>
                <a:ea typeface="Times New Roman" panose="02020603050405020304" pitchFamily="18" charset="0"/>
              </a:rPr>
              <a:t>bicycle</a:t>
            </a:r>
            <a:r>
              <a:rPr lang="en-US" sz="1800" b="1" dirty="0">
                <a:effectLst/>
                <a:ea typeface="Times New Roman" panose="02020603050405020304" pitchFamily="18" charset="0"/>
              </a:rPr>
              <a:t> </a:t>
            </a:r>
            <a:r>
              <a:rPr lang="en-US" sz="1800" dirty="0">
                <a:effectLst/>
                <a:ea typeface="Times New Roman" panose="02020603050405020304" pitchFamily="18" charset="0"/>
              </a:rPr>
              <a:t>system, or bike-share</a:t>
            </a:r>
            <a:r>
              <a:rPr lang="en-US" sz="1800" b="1" dirty="0">
                <a:effectLst/>
                <a:ea typeface="Times New Roman" panose="02020603050405020304" pitchFamily="18" charset="0"/>
              </a:rPr>
              <a:t> </a:t>
            </a:r>
            <a:r>
              <a:rPr lang="en-US" sz="1800" dirty="0">
                <a:effectLst/>
                <a:ea typeface="Times New Roman" panose="02020603050405020304" pitchFamily="18" charset="0"/>
              </a:rPr>
              <a:t>scheme, is a service in which bicycles are made available for shared use to individuals on a short term basis for a price or free. Many bike share systems allow people to borrow a bike from a "dock" and return it at another dock belonging to the same system. Docks are special bike racks that lock the bike, and only release it by computer control. The user enters payment information, and the computer unlocks a bike. The user returns the bike by placing it in the dock, which locks it in place. Other systems are </a:t>
            </a:r>
            <a:r>
              <a:rPr lang="en-US" sz="1800" dirty="0" err="1">
                <a:effectLst/>
                <a:ea typeface="Times New Roman" panose="02020603050405020304" pitchFamily="18" charset="0"/>
              </a:rPr>
              <a:t>dockless</a:t>
            </a:r>
            <a:r>
              <a:rPr lang="en-US" sz="1800" dirty="0">
                <a:effectLst/>
                <a:ea typeface="Times New Roman" panose="02020603050405020304" pitchFamily="18" charset="0"/>
              </a:rPr>
              <a:t>.. For many </a:t>
            </a:r>
            <a:r>
              <a:rPr lang="en-US" sz="1800" dirty="0" err="1">
                <a:effectLst/>
                <a:ea typeface="Times New Roman" panose="02020603050405020304" pitchFamily="18" charset="0"/>
              </a:rPr>
              <a:t>system.Smartphone</a:t>
            </a:r>
            <a:r>
              <a:rPr lang="en-US" sz="1800" dirty="0">
                <a:effectLst/>
                <a:ea typeface="Times New Roman" panose="02020603050405020304" pitchFamily="18" charset="0"/>
              </a:rPr>
              <a:t> mapping apps Show nearby available bikes and open docks.</a:t>
            </a:r>
          </a:p>
          <a:p>
            <a:endParaRPr lang="en-US" dirty="0"/>
          </a:p>
        </p:txBody>
      </p:sp>
    </p:spTree>
    <p:extLst>
      <p:ext uri="{BB962C8B-B14F-4D97-AF65-F5344CB8AC3E}">
        <p14:creationId xmlns:p14="http://schemas.microsoft.com/office/powerpoint/2010/main" val="1529148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2911-6C39-4851-8797-B55B296F4EBE}"/>
              </a:ext>
            </a:extLst>
          </p:cNvPr>
          <p:cNvSpPr>
            <a:spLocks noGrp="1"/>
          </p:cNvSpPr>
          <p:nvPr>
            <p:ph type="title"/>
          </p:nvPr>
        </p:nvSpPr>
        <p:spPr>
          <a:xfrm>
            <a:off x="711925" y="1016964"/>
            <a:ext cx="10131425" cy="1456267"/>
          </a:xfrm>
        </p:spPr>
        <p:txBody>
          <a:bodyPr/>
          <a:lstStyle/>
          <a:p>
            <a:r>
              <a:rPr lang="en-IN" sz="3200" dirty="0"/>
              <a:t>MOST POPULAR STATIONS </a:t>
            </a:r>
            <a:br>
              <a:rPr lang="en-IN" dirty="0"/>
            </a:br>
            <a:endParaRPr lang="en-US" dirty="0"/>
          </a:p>
        </p:txBody>
      </p:sp>
      <p:graphicFrame>
        <p:nvGraphicFramePr>
          <p:cNvPr id="4" name="Content Placeholder 3">
            <a:extLst>
              <a:ext uri="{FF2B5EF4-FFF2-40B4-BE49-F238E27FC236}">
                <a16:creationId xmlns:a16="http://schemas.microsoft.com/office/drawing/2014/main" id="{143F20AE-E5C6-47BF-AEA7-1F1FCDDA7426}"/>
              </a:ext>
            </a:extLst>
          </p:cNvPr>
          <p:cNvGraphicFramePr>
            <a:graphicFrameLocks noGrp="1"/>
          </p:cNvGraphicFramePr>
          <p:nvPr>
            <p:ph idx="1"/>
            <p:extLst>
              <p:ext uri="{D42A27DB-BD31-4B8C-83A1-F6EECF244321}">
                <p14:modId xmlns:p14="http://schemas.microsoft.com/office/powerpoint/2010/main" val="621276138"/>
              </p:ext>
            </p:extLst>
          </p:nvPr>
        </p:nvGraphicFramePr>
        <p:xfrm>
          <a:off x="862149" y="2438399"/>
          <a:ext cx="2952205" cy="3095900"/>
        </p:xfrm>
        <a:graphic>
          <a:graphicData uri="http://schemas.openxmlformats.org/drawingml/2006/table">
            <a:tbl>
              <a:tblPr>
                <a:tableStyleId>{5C22544A-7EE6-4342-B048-85BDC9FD1C3A}</a:tableStyleId>
              </a:tblPr>
              <a:tblGrid>
                <a:gridCol w="2952205">
                  <a:extLst>
                    <a:ext uri="{9D8B030D-6E8A-4147-A177-3AD203B41FA5}">
                      <a16:colId xmlns:a16="http://schemas.microsoft.com/office/drawing/2014/main" val="3732838710"/>
                    </a:ext>
                  </a:extLst>
                </a:gridCol>
              </a:tblGrid>
              <a:tr h="309590">
                <a:tc>
                  <a:txBody>
                    <a:bodyPr/>
                    <a:lstStyle/>
                    <a:p>
                      <a:pPr algn="l" fontAlgn="b"/>
                      <a:r>
                        <a:rPr lang="en-US" sz="1800" u="none" strike="noStrike" dirty="0">
                          <a:effectLst/>
                        </a:rPr>
                        <a:t>Streeter Dr &amp; Grand Ave</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776458"/>
                  </a:ext>
                </a:extLst>
              </a:tr>
              <a:tr h="309590">
                <a:tc>
                  <a:txBody>
                    <a:bodyPr/>
                    <a:lstStyle/>
                    <a:p>
                      <a:pPr algn="l" fontAlgn="b"/>
                      <a:r>
                        <a:rPr lang="en-US" sz="1800" u="none" strike="noStrike" dirty="0">
                          <a:effectLst/>
                        </a:rPr>
                        <a:t>Lake Shore Dr &amp; Monroe St</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58908847"/>
                  </a:ext>
                </a:extLst>
              </a:tr>
              <a:tr h="309590">
                <a:tc>
                  <a:txBody>
                    <a:bodyPr/>
                    <a:lstStyle/>
                    <a:p>
                      <a:pPr algn="l" fontAlgn="b"/>
                      <a:r>
                        <a:rPr lang="en-US" sz="1800" u="none" strike="noStrike" dirty="0">
                          <a:effectLst/>
                        </a:rPr>
                        <a:t>Lake Shore Dr &amp; North Blvd</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93375280"/>
                  </a:ext>
                </a:extLst>
              </a:tr>
              <a:tr h="309590">
                <a:tc>
                  <a:txBody>
                    <a:bodyPr/>
                    <a:lstStyle/>
                    <a:p>
                      <a:pPr algn="l" fontAlgn="b"/>
                      <a:r>
                        <a:rPr lang="en-US" sz="1800" u="none" strike="noStrike" dirty="0">
                          <a:effectLst/>
                        </a:rPr>
                        <a:t>Theater on the Lake</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27880838"/>
                  </a:ext>
                </a:extLst>
              </a:tr>
              <a:tr h="309590">
                <a:tc>
                  <a:txBody>
                    <a:bodyPr/>
                    <a:lstStyle/>
                    <a:p>
                      <a:pPr algn="l" fontAlgn="b"/>
                      <a:r>
                        <a:rPr lang="en-US" sz="1800" u="none" strike="noStrike" dirty="0">
                          <a:effectLst/>
                        </a:rPr>
                        <a:t>Clinton St &amp; Washington Blvd</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8141082"/>
                  </a:ext>
                </a:extLst>
              </a:tr>
              <a:tr h="309590">
                <a:tc>
                  <a:txBody>
                    <a:bodyPr/>
                    <a:lstStyle/>
                    <a:p>
                      <a:pPr algn="l" fontAlgn="b"/>
                      <a:r>
                        <a:rPr lang="en-US" sz="1800" u="none" strike="noStrike" dirty="0">
                          <a:effectLst/>
                        </a:rPr>
                        <a:t>Clinton St &amp; Madison St</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10757431"/>
                  </a:ext>
                </a:extLst>
              </a:tr>
              <a:tr h="309590">
                <a:tc>
                  <a:txBody>
                    <a:bodyPr/>
                    <a:lstStyle/>
                    <a:p>
                      <a:pPr algn="l" fontAlgn="b"/>
                      <a:r>
                        <a:rPr lang="en-US" sz="1800" u="none" strike="noStrike" dirty="0">
                          <a:effectLst/>
                        </a:rPr>
                        <a:t>Michigan Ave &amp; Oak St</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810118"/>
                  </a:ext>
                </a:extLst>
              </a:tr>
              <a:tr h="309590">
                <a:tc>
                  <a:txBody>
                    <a:bodyPr/>
                    <a:lstStyle/>
                    <a:p>
                      <a:pPr algn="l" fontAlgn="b"/>
                      <a:r>
                        <a:rPr lang="en-US" sz="1800" u="none" strike="noStrike" dirty="0">
                          <a:effectLst/>
                        </a:rPr>
                        <a:t>Millennium Park</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01084262"/>
                  </a:ext>
                </a:extLst>
              </a:tr>
              <a:tr h="309590">
                <a:tc>
                  <a:txBody>
                    <a:bodyPr/>
                    <a:lstStyle/>
                    <a:p>
                      <a:pPr algn="l" fontAlgn="b"/>
                      <a:r>
                        <a:rPr lang="en-US" sz="1800" u="none" strike="noStrike" dirty="0">
                          <a:effectLst/>
                        </a:rPr>
                        <a:t>Canal St &amp; Madison St</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26353386"/>
                  </a:ext>
                </a:extLst>
              </a:tr>
              <a:tr h="309590">
                <a:tc>
                  <a:txBody>
                    <a:bodyPr/>
                    <a:lstStyle/>
                    <a:p>
                      <a:pPr algn="l" fontAlgn="b"/>
                      <a:r>
                        <a:rPr lang="en-US" sz="1800" u="none" strike="noStrike" dirty="0">
                          <a:effectLst/>
                        </a:rPr>
                        <a:t>Canal St &amp; Adams St</a:t>
                      </a:r>
                      <a:endParaRPr lang="en-US" sz="18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56802916"/>
                  </a:ext>
                </a:extLst>
              </a:tr>
            </a:tbl>
          </a:graphicData>
        </a:graphic>
      </p:graphicFrame>
    </p:spTree>
    <p:extLst>
      <p:ext uri="{BB962C8B-B14F-4D97-AF65-F5344CB8AC3E}">
        <p14:creationId xmlns:p14="http://schemas.microsoft.com/office/powerpoint/2010/main" val="205938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CBBE-8FE7-432E-B143-ED9273A0D8C5}"/>
              </a:ext>
            </a:extLst>
          </p:cNvPr>
          <p:cNvSpPr>
            <a:spLocks noGrp="1"/>
          </p:cNvSpPr>
          <p:nvPr>
            <p:ph type="title"/>
          </p:nvPr>
        </p:nvSpPr>
        <p:spPr>
          <a:xfrm>
            <a:off x="859972" y="827314"/>
            <a:ext cx="10131425" cy="1456267"/>
          </a:xfrm>
        </p:spPr>
        <p:txBody>
          <a:bodyPr>
            <a:normAutofit/>
          </a:bodyPr>
          <a:lstStyle/>
          <a:p>
            <a:r>
              <a:rPr lang="en-US" sz="3200" dirty="0"/>
              <a:t>CONCEPTS USED</a:t>
            </a:r>
          </a:p>
        </p:txBody>
      </p:sp>
      <p:sp>
        <p:nvSpPr>
          <p:cNvPr id="3" name="Content Placeholder 2">
            <a:extLst>
              <a:ext uri="{FF2B5EF4-FFF2-40B4-BE49-F238E27FC236}">
                <a16:creationId xmlns:a16="http://schemas.microsoft.com/office/drawing/2014/main" id="{313D86B6-147A-4E0F-99EA-2473F833BF46}"/>
              </a:ext>
            </a:extLst>
          </p:cNvPr>
          <p:cNvSpPr>
            <a:spLocks noGrp="1"/>
          </p:cNvSpPr>
          <p:nvPr>
            <p:ph idx="1"/>
          </p:nvPr>
        </p:nvSpPr>
        <p:spPr/>
        <p:txBody>
          <a:bodyPr>
            <a:normAutofit/>
          </a:bodyPr>
          <a:lstStyle/>
          <a:p>
            <a:pPr marL="468630">
              <a:spcAft>
                <a:spcPts val="600"/>
              </a:spcAft>
              <a:buFont typeface="Arial" panose="020B0604020202020204" pitchFamily="34" charset="0"/>
              <a:buChar char="•"/>
            </a:pPr>
            <a:r>
              <a:rPr lang="en-US" dirty="0"/>
              <a:t>Pivot table</a:t>
            </a:r>
          </a:p>
          <a:p>
            <a:pPr marL="468630">
              <a:spcAft>
                <a:spcPts val="600"/>
              </a:spcAft>
              <a:buFont typeface="Arial" panose="020B0604020202020204" pitchFamily="34" charset="0"/>
              <a:buChar char="•"/>
            </a:pPr>
            <a:r>
              <a:rPr lang="en-US" dirty="0"/>
              <a:t>Hyper link</a:t>
            </a:r>
          </a:p>
          <a:p>
            <a:pPr marL="468630">
              <a:spcAft>
                <a:spcPts val="600"/>
              </a:spcAft>
              <a:buFont typeface="Arial" panose="020B0604020202020204" pitchFamily="34" charset="0"/>
              <a:buChar char="•"/>
            </a:pPr>
            <a:r>
              <a:rPr lang="en-US" dirty="0"/>
              <a:t>Data cleaning</a:t>
            </a:r>
          </a:p>
          <a:p>
            <a:pPr marL="468630">
              <a:spcAft>
                <a:spcPts val="600"/>
              </a:spcAft>
              <a:buFont typeface="Arial" panose="020B0604020202020204" pitchFamily="34" charset="0"/>
              <a:buChar char="•"/>
            </a:pPr>
            <a:r>
              <a:rPr lang="en-US" dirty="0"/>
              <a:t>Data harvesting</a:t>
            </a:r>
          </a:p>
          <a:p>
            <a:pPr marL="468630">
              <a:spcAft>
                <a:spcPts val="600"/>
              </a:spcAft>
              <a:buFont typeface="Arial" panose="020B0604020202020204" pitchFamily="34" charset="0"/>
              <a:buChar char="•"/>
            </a:pPr>
            <a:r>
              <a:rPr lang="en-US" dirty="0"/>
              <a:t>Data visualization</a:t>
            </a:r>
          </a:p>
          <a:p>
            <a:pPr marL="468630">
              <a:spcAft>
                <a:spcPts val="600"/>
              </a:spcAft>
              <a:buFont typeface="Arial" panose="020B0604020202020204" pitchFamily="34" charset="0"/>
              <a:buChar char="•"/>
            </a:pPr>
            <a:r>
              <a:rPr lang="en-US" dirty="0"/>
              <a:t>Graphs</a:t>
            </a:r>
          </a:p>
          <a:p>
            <a:pPr marL="468630">
              <a:spcAft>
                <a:spcPts val="600"/>
              </a:spcAft>
              <a:buFont typeface="Arial" panose="020B0604020202020204" pitchFamily="34" charset="0"/>
              <a:buChar char="•"/>
            </a:pPr>
            <a:r>
              <a:rPr lang="en-US" dirty="0"/>
              <a:t>Protecting worksheet</a:t>
            </a:r>
          </a:p>
          <a:p>
            <a:pPr marL="468630">
              <a:spcAft>
                <a:spcPts val="600"/>
              </a:spcAft>
              <a:buFont typeface="Arial" panose="020B0604020202020204" pitchFamily="34" charset="0"/>
              <a:buChar char="•"/>
            </a:pPr>
            <a:r>
              <a:rPr lang="en-US" dirty="0"/>
              <a:t>Conditional formatting</a:t>
            </a:r>
          </a:p>
        </p:txBody>
      </p:sp>
    </p:spTree>
    <p:extLst>
      <p:ext uri="{BB962C8B-B14F-4D97-AF65-F5344CB8AC3E}">
        <p14:creationId xmlns:p14="http://schemas.microsoft.com/office/powerpoint/2010/main" val="4272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AB49-B047-4786-ABDA-BF36B9EEE1A5}"/>
              </a:ext>
            </a:extLst>
          </p:cNvPr>
          <p:cNvSpPr>
            <a:spLocks noGrp="1"/>
          </p:cNvSpPr>
          <p:nvPr>
            <p:ph type="title"/>
          </p:nvPr>
        </p:nvSpPr>
        <p:spPr/>
        <p:txBody>
          <a:bodyPr>
            <a:normAutofit/>
          </a:bodyPr>
          <a:lstStyle/>
          <a:p>
            <a:r>
              <a:rPr lang="en-US" sz="3200" dirty="0"/>
              <a:t>Objectives of the project </a:t>
            </a:r>
          </a:p>
        </p:txBody>
      </p:sp>
      <p:sp>
        <p:nvSpPr>
          <p:cNvPr id="3" name="Content Placeholder 2">
            <a:extLst>
              <a:ext uri="{FF2B5EF4-FFF2-40B4-BE49-F238E27FC236}">
                <a16:creationId xmlns:a16="http://schemas.microsoft.com/office/drawing/2014/main" id="{38EA32C1-7899-4505-91FA-E6EA35A8B673}"/>
              </a:ext>
            </a:extLst>
          </p:cNvPr>
          <p:cNvSpPr>
            <a:spLocks noGrp="1"/>
          </p:cNvSpPr>
          <p:nvPr>
            <p:ph idx="1"/>
          </p:nvPr>
        </p:nvSpPr>
        <p:spPr/>
        <p:txBody>
          <a:bodyPr/>
          <a:lstStyle/>
          <a:p>
            <a:pPr marL="342900" marR="0" lvl="0" indent="-342900">
              <a:lnSpc>
                <a:spcPct val="150000"/>
              </a:lnSpc>
              <a:spcBef>
                <a:spcPts val="0"/>
              </a:spcBef>
              <a:spcAft>
                <a:spcPts val="0"/>
              </a:spcAft>
              <a:buSzPts val="1200"/>
              <a:buFont typeface="Symbol" panose="05050102010706020507" pitchFamily="18" charset="2"/>
              <a:buChar char=""/>
            </a:pPr>
            <a:r>
              <a:rPr lang="en-US" sz="1800" dirty="0">
                <a:effectLst/>
                <a:ea typeface="Symbol" panose="05050102010706020507" pitchFamily="18" charset="2"/>
                <a:cs typeface="Symbol" panose="05050102010706020507" pitchFamily="18" charset="2"/>
              </a:rPr>
              <a:t>Most common hours</a:t>
            </a:r>
          </a:p>
          <a:p>
            <a:pPr marL="342900" marR="0" lvl="0" indent="-342900">
              <a:lnSpc>
                <a:spcPct val="150000"/>
              </a:lnSpc>
              <a:spcBef>
                <a:spcPts val="0"/>
              </a:spcBef>
              <a:spcAft>
                <a:spcPts val="0"/>
              </a:spcAft>
              <a:buSzPts val="1200"/>
              <a:buFont typeface="Symbol" panose="05050102010706020507" pitchFamily="18" charset="2"/>
              <a:buChar char=""/>
            </a:pPr>
            <a:r>
              <a:rPr lang="en-US" sz="1800" dirty="0">
                <a:effectLst/>
                <a:ea typeface="Symbol" panose="05050102010706020507" pitchFamily="18" charset="2"/>
                <a:cs typeface="Symbol" panose="05050102010706020507" pitchFamily="18" charset="2"/>
              </a:rPr>
              <a:t>Most popular stations</a:t>
            </a:r>
          </a:p>
          <a:p>
            <a:pPr marL="342900" marR="0" lvl="0" indent="-342900">
              <a:lnSpc>
                <a:spcPct val="150000"/>
              </a:lnSpc>
              <a:spcBef>
                <a:spcPts val="0"/>
              </a:spcBef>
              <a:spcAft>
                <a:spcPts val="0"/>
              </a:spcAft>
              <a:buSzPts val="1200"/>
              <a:buFont typeface="Symbol" panose="05050102010706020507" pitchFamily="18" charset="2"/>
              <a:buChar char=""/>
            </a:pPr>
            <a:r>
              <a:rPr lang="en-US" sz="1800" dirty="0">
                <a:effectLst/>
                <a:ea typeface="Symbol" panose="05050102010706020507" pitchFamily="18" charset="2"/>
                <a:cs typeface="Symbol" panose="05050102010706020507" pitchFamily="18" charset="2"/>
              </a:rPr>
              <a:t>Top and avg high duration</a:t>
            </a:r>
          </a:p>
          <a:p>
            <a:pPr marL="342900" marR="0" lvl="0" indent="-342900">
              <a:lnSpc>
                <a:spcPct val="150000"/>
              </a:lnSpc>
              <a:spcBef>
                <a:spcPts val="0"/>
              </a:spcBef>
              <a:spcAft>
                <a:spcPts val="0"/>
              </a:spcAft>
              <a:buSzPts val="1200"/>
              <a:buFont typeface="Symbol" panose="05050102010706020507" pitchFamily="18" charset="2"/>
              <a:buChar char=""/>
            </a:pPr>
            <a:r>
              <a:rPr lang="en-US" sz="1800" dirty="0">
                <a:effectLst/>
                <a:ea typeface="Symbol" panose="05050102010706020507" pitchFamily="18" charset="2"/>
                <a:cs typeface="Symbol" panose="05050102010706020507" pitchFamily="18" charset="2"/>
              </a:rPr>
              <a:t>User and gender analysis</a:t>
            </a:r>
          </a:p>
          <a:p>
            <a:r>
              <a:rPr lang="en-US" sz="1800" dirty="0">
                <a:effectLst/>
                <a:ea typeface="Times New Roman" panose="02020603050405020304" pitchFamily="18" charset="0"/>
              </a:rPr>
              <a:t> Common start week day</a:t>
            </a:r>
            <a:endParaRPr lang="en-US" dirty="0"/>
          </a:p>
        </p:txBody>
      </p:sp>
    </p:spTree>
    <p:extLst>
      <p:ext uri="{BB962C8B-B14F-4D97-AF65-F5344CB8AC3E}">
        <p14:creationId xmlns:p14="http://schemas.microsoft.com/office/powerpoint/2010/main" val="71250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61D7-924F-4B9F-8FD6-6167BB3507F9}"/>
              </a:ext>
            </a:extLst>
          </p:cNvPr>
          <p:cNvSpPr>
            <a:spLocks noGrp="1"/>
          </p:cNvSpPr>
          <p:nvPr>
            <p:ph type="title"/>
          </p:nvPr>
        </p:nvSpPr>
        <p:spPr/>
        <p:txBody>
          <a:bodyPr>
            <a:normAutofit/>
          </a:bodyPr>
          <a:lstStyle/>
          <a:p>
            <a:pPr algn="ctr"/>
            <a:r>
              <a:rPr lang="en-US" sz="3200" dirty="0"/>
              <a:t>VIZUALIZATION OF DASHBOARD</a:t>
            </a:r>
          </a:p>
        </p:txBody>
      </p:sp>
      <p:pic>
        <p:nvPicPr>
          <p:cNvPr id="5" name="Content Placeholder 4">
            <a:extLst>
              <a:ext uri="{FF2B5EF4-FFF2-40B4-BE49-F238E27FC236}">
                <a16:creationId xmlns:a16="http://schemas.microsoft.com/office/drawing/2014/main" id="{0A640562-5E80-4C1F-AD96-2BB4B0A7CF0B}"/>
              </a:ext>
            </a:extLst>
          </p:cNvPr>
          <p:cNvPicPr>
            <a:picLocks noGrp="1" noChangeAspect="1"/>
          </p:cNvPicPr>
          <p:nvPr>
            <p:ph idx="1"/>
          </p:nvPr>
        </p:nvPicPr>
        <p:blipFill>
          <a:blip r:embed="rId2"/>
          <a:stretch>
            <a:fillRect/>
          </a:stretch>
        </p:blipFill>
        <p:spPr>
          <a:xfrm>
            <a:off x="1245326" y="1785257"/>
            <a:ext cx="9387840" cy="4362993"/>
          </a:xfrm>
        </p:spPr>
      </p:pic>
    </p:spTree>
    <p:extLst>
      <p:ext uri="{BB962C8B-B14F-4D97-AF65-F5344CB8AC3E}">
        <p14:creationId xmlns:p14="http://schemas.microsoft.com/office/powerpoint/2010/main" val="378038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8948-4DBE-4D19-A813-4AA890DAB413}"/>
              </a:ext>
            </a:extLst>
          </p:cNvPr>
          <p:cNvSpPr>
            <a:spLocks noGrp="1"/>
          </p:cNvSpPr>
          <p:nvPr>
            <p:ph type="title"/>
          </p:nvPr>
        </p:nvSpPr>
        <p:spPr>
          <a:xfrm>
            <a:off x="581299" y="338666"/>
            <a:ext cx="10131425" cy="1456267"/>
          </a:xfrm>
        </p:spPr>
        <p:txBody>
          <a:bodyPr>
            <a:normAutofit/>
          </a:bodyPr>
          <a:lstStyle/>
          <a:p>
            <a:r>
              <a:rPr lang="en-US" sz="3200" dirty="0"/>
              <a:t>LEARNING OUTCOMES</a:t>
            </a:r>
          </a:p>
        </p:txBody>
      </p:sp>
      <p:sp>
        <p:nvSpPr>
          <p:cNvPr id="3" name="Content Placeholder 2">
            <a:extLst>
              <a:ext uri="{FF2B5EF4-FFF2-40B4-BE49-F238E27FC236}">
                <a16:creationId xmlns:a16="http://schemas.microsoft.com/office/drawing/2014/main" id="{CBEE1B8E-FD00-4E16-A15D-F4560AD25C57}"/>
              </a:ext>
            </a:extLst>
          </p:cNvPr>
          <p:cNvSpPr>
            <a:spLocks noGrp="1"/>
          </p:cNvSpPr>
          <p:nvPr>
            <p:ph idx="1"/>
          </p:nvPr>
        </p:nvSpPr>
        <p:spPr>
          <a:xfrm>
            <a:off x="685801" y="2717075"/>
            <a:ext cx="10131425" cy="3640184"/>
          </a:xfrm>
        </p:spPr>
        <p:txBody>
          <a:bodyPr>
            <a:normAutofit fontScale="25000" lnSpcReduction="20000"/>
          </a:bodyPr>
          <a:lstStyle/>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To good hand on excel.</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To learn the </a:t>
            </a:r>
            <a:r>
              <a:rPr lang="en-US" sz="7200" dirty="0" err="1">
                <a:effectLst/>
                <a:ea typeface="Times New Roman" panose="02020603050405020304" pitchFamily="18" charset="0"/>
              </a:rPr>
              <a:t>etl</a:t>
            </a:r>
            <a:r>
              <a:rPr lang="en-US" sz="7200" dirty="0">
                <a:effectLst/>
                <a:ea typeface="Times New Roman" panose="02020603050405020304" pitchFamily="18" charset="0"/>
              </a:rPr>
              <a:t> process(using tableau prep)</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How to link one sheet to another</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How to use pivot table</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Learn to make dashboard.</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To make different type of graphs</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To learn how to fetch data from other source to excel.</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How to protect workbook</a:t>
            </a:r>
          </a:p>
          <a:p>
            <a:pPr marL="342900" marR="0" lvl="0" indent="-342900" algn="just">
              <a:lnSpc>
                <a:spcPct val="150000"/>
              </a:lnSpc>
              <a:spcBef>
                <a:spcPts val="0"/>
              </a:spcBef>
              <a:spcAft>
                <a:spcPts val="1000"/>
              </a:spcAft>
              <a:buFont typeface="Symbol" panose="05050102010706020507" pitchFamily="18" charset="2"/>
              <a:buChar char=""/>
            </a:pPr>
            <a:r>
              <a:rPr lang="en-US" sz="7200" dirty="0">
                <a:effectLst/>
                <a:ea typeface="Times New Roman" panose="02020603050405020304" pitchFamily="18" charset="0"/>
              </a:rPr>
              <a:t>From this project  we can know how to analyze the data</a:t>
            </a:r>
          </a:p>
          <a:p>
            <a:pPr marL="342900" marR="0" lvl="0" indent="-342900" algn="just">
              <a:lnSpc>
                <a:spcPct val="150000"/>
              </a:lnSpc>
              <a:spcBef>
                <a:spcPts val="0"/>
              </a:spcBef>
              <a:spcAft>
                <a:spcPts val="1000"/>
              </a:spcAft>
              <a:buFont typeface="Symbol" panose="05050102010706020507" pitchFamily="18" charset="2"/>
              <a:buChar char=""/>
            </a:pPr>
            <a:endParaRPr lang="en-US" sz="5500" dirty="0">
              <a:effectLst/>
              <a:ea typeface="Times New Roman" panose="02020603050405020304" pitchFamily="18" charset="0"/>
            </a:endParaRPr>
          </a:p>
          <a:p>
            <a:pPr marL="342900" marR="0" lvl="0" indent="-342900" algn="just">
              <a:lnSpc>
                <a:spcPct val="150000"/>
              </a:lnSpc>
              <a:spcBef>
                <a:spcPts val="0"/>
              </a:spcBef>
              <a:spcAft>
                <a:spcPts val="1000"/>
              </a:spcAft>
              <a:buFont typeface="Symbol" panose="05050102010706020507" pitchFamily="18" charset="2"/>
              <a:buChar char=""/>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01349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57</TotalTime>
  <Words>523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Celestial</vt:lpstr>
      <vt:lpstr>       BIKE SHARE ANALYSIS </vt:lpstr>
      <vt:lpstr> Table of contents</vt:lpstr>
      <vt:lpstr>introduction</vt:lpstr>
      <vt:lpstr>WHAT IS MEANT BY BIKE SHARE ANALYSIS? </vt:lpstr>
      <vt:lpstr>MOST POPULAR STATIONS  </vt:lpstr>
      <vt:lpstr>CONCEPTS USED</vt:lpstr>
      <vt:lpstr>Objectives of the project </vt:lpstr>
      <vt:lpstr>VIZUALIZATION OF DASHBOARD</vt:lpstr>
      <vt:lpstr>LEARNING OUTCOMES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ANALYSIS</dc:title>
  <dc:creator>Nagendra Babu Naidu</dc:creator>
  <cp:lastModifiedBy>Nagendra Babu Naidu</cp:lastModifiedBy>
  <cp:revision>6</cp:revision>
  <dcterms:created xsi:type="dcterms:W3CDTF">2020-12-19T05:46:37Z</dcterms:created>
  <dcterms:modified xsi:type="dcterms:W3CDTF">2020-12-19T06:44:03Z</dcterms:modified>
</cp:coreProperties>
</file>