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1"/>
  </p:sldMasterIdLst>
  <p:notesMasterIdLst>
    <p:notesMasterId r:id="rId21"/>
  </p:notesMasterIdLst>
  <p:sldIdLst>
    <p:sldId id="256" r:id="rId2"/>
    <p:sldId id="305" r:id="rId3"/>
    <p:sldId id="258" r:id="rId4"/>
    <p:sldId id="259" r:id="rId5"/>
    <p:sldId id="260" r:id="rId6"/>
    <p:sldId id="312" r:id="rId7"/>
    <p:sldId id="306" r:id="rId8"/>
    <p:sldId id="261" r:id="rId9"/>
    <p:sldId id="309" r:id="rId10"/>
    <p:sldId id="308" r:id="rId11"/>
    <p:sldId id="310" r:id="rId12"/>
    <p:sldId id="311" r:id="rId13"/>
    <p:sldId id="265" r:id="rId14"/>
    <p:sldId id="319" r:id="rId15"/>
    <p:sldId id="315" r:id="rId16"/>
    <p:sldId id="316" r:id="rId17"/>
    <p:sldId id="273" r:id="rId18"/>
    <p:sldId id="317" r:id="rId19"/>
    <p:sldId id="318" r:id="rId20"/>
  </p:sldIdLst>
  <p:sldSz cx="9144000" cy="5143500" type="screen16x9"/>
  <p:notesSz cx="6858000" cy="9144000"/>
  <p:embeddedFontLst>
    <p:embeddedFont>
      <p:font typeface="Oswald" pitchFamily="2" charset="77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796DC-6B64-4B55-9A63-05593EFC6957}">
  <a:tblStyle styleId="{0F4796DC-6B64-4B55-9A63-05593EFC69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32"/>
  </p:normalViewPr>
  <p:slideViewPr>
    <p:cSldViewPr snapToGrid="0" snapToObjects="1">
      <p:cViewPr>
        <p:scale>
          <a:sx n="190" d="100"/>
          <a:sy n="190" d="100"/>
        </p:scale>
        <p:origin x="8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41f9f1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541f9f1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248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41f9f1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541f9f1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634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0208a148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0208a148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122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0208a148f_3_15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0208a148f_3_15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0208a148f_3_15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0208a148f_3_15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330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0208a148f_3_15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0208a148f_3_15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62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0208a148f_3_15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0208a148f_3_15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978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0208a148f_3_15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0208a148f_3_15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0208a148f_3_15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0208a148f_3_15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594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0208a148f_3_15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0208a148f_3_15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17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0208a148f_3_15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0208a148f_3_15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76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41f9f1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541f9f1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0208a148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0208a148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541f9f16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541f9f16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0208a148f_3_15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80208a148f_3_15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627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0208a148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0208a148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64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41f9f1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541f9f1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0208a148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0208a148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17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1250" y="1152100"/>
            <a:ext cx="4132500" cy="17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1250" y="3198800"/>
            <a:ext cx="301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2"/>
          </p:nvPr>
        </p:nvSpPr>
        <p:spPr>
          <a:xfrm>
            <a:off x="1727877" y="1406925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1727877" y="1707050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ctrTitle" idx="3"/>
          </p:nvPr>
        </p:nvSpPr>
        <p:spPr>
          <a:xfrm>
            <a:off x="1727877" y="2490075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727877" y="2790200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ctrTitle" idx="5"/>
          </p:nvPr>
        </p:nvSpPr>
        <p:spPr>
          <a:xfrm>
            <a:off x="1727877" y="3573225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1727877" y="3873350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TITLE_AND_BODY_1_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914275" y="2122350"/>
            <a:ext cx="2053800" cy="9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 idx="2" hasCustomPrompt="1"/>
          </p:nvPr>
        </p:nvSpPr>
        <p:spPr>
          <a:xfrm>
            <a:off x="1302320" y="3358776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3"/>
          </p:nvPr>
        </p:nvSpPr>
        <p:spPr>
          <a:xfrm>
            <a:off x="3545100" y="1207950"/>
            <a:ext cx="2053800" cy="9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4" hasCustomPrompt="1"/>
          </p:nvPr>
        </p:nvSpPr>
        <p:spPr>
          <a:xfrm>
            <a:off x="3933145" y="2444376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5"/>
          </p:nvPr>
        </p:nvSpPr>
        <p:spPr>
          <a:xfrm>
            <a:off x="6175925" y="1588950"/>
            <a:ext cx="2053800" cy="9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6" hasCustomPrompt="1"/>
          </p:nvPr>
        </p:nvSpPr>
        <p:spPr>
          <a:xfrm>
            <a:off x="6563970" y="2825376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-35725" y="1188750"/>
            <a:ext cx="9179700" cy="39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-1484750" y="4745950"/>
            <a:ext cx="66009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28"/>
          <p:cNvGrpSpPr/>
          <p:nvPr/>
        </p:nvGrpSpPr>
        <p:grpSpPr>
          <a:xfrm>
            <a:off x="8493652" y="628633"/>
            <a:ext cx="1585217" cy="715313"/>
            <a:chOff x="8138310" y="3811875"/>
            <a:chExt cx="1584900" cy="715313"/>
          </a:xfrm>
        </p:grpSpPr>
        <p:sp>
          <p:nvSpPr>
            <p:cNvPr id="200" name="Google Shape;200;p28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>
            <a:off x="-7475" y="-14750"/>
            <a:ext cx="8039100" cy="515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29"/>
          <p:cNvGrpSpPr/>
          <p:nvPr/>
        </p:nvGrpSpPr>
        <p:grpSpPr>
          <a:xfrm>
            <a:off x="7246413" y="3811888"/>
            <a:ext cx="1585217" cy="715313"/>
            <a:chOff x="8138310" y="3811875"/>
            <a:chExt cx="1584900" cy="715313"/>
          </a:xfrm>
        </p:grpSpPr>
        <p:sp>
          <p:nvSpPr>
            <p:cNvPr id="205" name="Google Shape;205;p29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1">
    <p:bg>
      <p:bgPr>
        <a:solidFill>
          <a:schemeClr val="accen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0"/>
          <p:cNvGrpSpPr/>
          <p:nvPr/>
        </p:nvGrpSpPr>
        <p:grpSpPr>
          <a:xfrm>
            <a:off x="8659088" y="1351588"/>
            <a:ext cx="1585217" cy="715313"/>
            <a:chOff x="8138310" y="3811875"/>
            <a:chExt cx="1584900" cy="715313"/>
          </a:xfrm>
        </p:grpSpPr>
        <p:sp>
          <p:nvSpPr>
            <p:cNvPr id="209" name="Google Shape;209;p30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30"/>
          <p:cNvGrpSpPr/>
          <p:nvPr/>
        </p:nvGrpSpPr>
        <p:grpSpPr>
          <a:xfrm>
            <a:off x="-899806" y="3654688"/>
            <a:ext cx="1585217" cy="715313"/>
            <a:chOff x="8138310" y="3811875"/>
            <a:chExt cx="1584900" cy="715313"/>
          </a:xfrm>
        </p:grpSpPr>
        <p:sp>
          <p:nvSpPr>
            <p:cNvPr id="212" name="Google Shape;212;p30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flipH="1">
            <a:off x="4858500" y="-11450"/>
            <a:ext cx="4285500" cy="518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195300" y="2311375"/>
            <a:ext cx="2758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95300" y="1414171"/>
            <a:ext cx="25932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195300" y="3048124"/>
            <a:ext cx="30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491050" y="1210050"/>
            <a:ext cx="4706400" cy="36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16975" y="2011973"/>
            <a:ext cx="3337800" cy="27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789226" y="2011973"/>
            <a:ext cx="3337800" cy="27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3"/>
          </p:nvPr>
        </p:nvSpPr>
        <p:spPr>
          <a:xfrm>
            <a:off x="1016975" y="1490550"/>
            <a:ext cx="2707800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4"/>
          </p:nvPr>
        </p:nvSpPr>
        <p:spPr>
          <a:xfrm>
            <a:off x="4789225" y="1490550"/>
            <a:ext cx="2707800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-35725" y="1188750"/>
            <a:ext cx="9179700" cy="39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1484750" y="4745950"/>
            <a:ext cx="66009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6"/>
          <p:cNvGrpSpPr/>
          <p:nvPr/>
        </p:nvGrpSpPr>
        <p:grpSpPr>
          <a:xfrm>
            <a:off x="8493652" y="628633"/>
            <a:ext cx="1585217" cy="715313"/>
            <a:chOff x="8138310" y="3811875"/>
            <a:chExt cx="1584900" cy="715313"/>
          </a:xfrm>
        </p:grpSpPr>
        <p:sp>
          <p:nvSpPr>
            <p:cNvPr id="31" name="Google Shape;31;p6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7475" y="-14750"/>
            <a:ext cx="80391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7"/>
          <p:cNvGrpSpPr/>
          <p:nvPr/>
        </p:nvGrpSpPr>
        <p:grpSpPr>
          <a:xfrm>
            <a:off x="7246413" y="3811888"/>
            <a:ext cx="1585217" cy="715313"/>
            <a:chOff x="8138310" y="3811875"/>
            <a:chExt cx="1584900" cy="715313"/>
          </a:xfrm>
        </p:grpSpPr>
        <p:sp>
          <p:nvSpPr>
            <p:cNvPr id="36" name="Google Shape;36;p7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990475" y="1837775"/>
            <a:ext cx="2808000" cy="1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990475" y="1529800"/>
            <a:ext cx="40452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990475" y="1925475"/>
            <a:ext cx="3026400" cy="24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7067150" y="-6900"/>
            <a:ext cx="2076900" cy="51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10"/>
          <p:cNvGrpSpPr/>
          <p:nvPr/>
        </p:nvGrpSpPr>
        <p:grpSpPr>
          <a:xfrm>
            <a:off x="-934881" y="3654688"/>
            <a:ext cx="1585217" cy="715313"/>
            <a:chOff x="8138310" y="3811875"/>
            <a:chExt cx="1584900" cy="715313"/>
          </a:xfrm>
        </p:grpSpPr>
        <p:sp>
          <p:nvSpPr>
            <p:cNvPr id="51" name="Google Shape;51;p10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100" y="3347625"/>
            <a:ext cx="9144000" cy="17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 idx="2"/>
          </p:nvPr>
        </p:nvSpPr>
        <p:spPr>
          <a:xfrm>
            <a:off x="914270" y="1784599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14270" y="2124079"/>
            <a:ext cx="20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302320" y="1185922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 idx="4"/>
          </p:nvPr>
        </p:nvSpPr>
        <p:spPr>
          <a:xfrm>
            <a:off x="3545095" y="1784599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5"/>
          </p:nvPr>
        </p:nvSpPr>
        <p:spPr>
          <a:xfrm>
            <a:off x="3545095" y="2124079"/>
            <a:ext cx="20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3933145" y="1185922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7"/>
          </p:nvPr>
        </p:nvSpPr>
        <p:spPr>
          <a:xfrm>
            <a:off x="6175920" y="1784599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8"/>
          </p:nvPr>
        </p:nvSpPr>
        <p:spPr>
          <a:xfrm>
            <a:off x="6175920" y="2124079"/>
            <a:ext cx="20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9" hasCustomPrompt="1"/>
          </p:nvPr>
        </p:nvSpPr>
        <p:spPr>
          <a:xfrm>
            <a:off x="6563970" y="1185922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13"/>
          </p:nvPr>
        </p:nvSpPr>
        <p:spPr>
          <a:xfrm>
            <a:off x="914270" y="3698470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4"/>
          </p:nvPr>
        </p:nvSpPr>
        <p:spPr>
          <a:xfrm>
            <a:off x="914270" y="4037951"/>
            <a:ext cx="20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5" hasCustomPrompt="1"/>
          </p:nvPr>
        </p:nvSpPr>
        <p:spPr>
          <a:xfrm>
            <a:off x="1302320" y="3099793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16"/>
          </p:nvPr>
        </p:nvSpPr>
        <p:spPr>
          <a:xfrm>
            <a:off x="3545095" y="3698470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7"/>
          </p:nvPr>
        </p:nvSpPr>
        <p:spPr>
          <a:xfrm>
            <a:off x="3545095" y="4037951"/>
            <a:ext cx="20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8" hasCustomPrompt="1"/>
          </p:nvPr>
        </p:nvSpPr>
        <p:spPr>
          <a:xfrm>
            <a:off x="3933145" y="3099793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ctrTitle" idx="19"/>
          </p:nvPr>
        </p:nvSpPr>
        <p:spPr>
          <a:xfrm>
            <a:off x="6175920" y="3698470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0"/>
          </p:nvPr>
        </p:nvSpPr>
        <p:spPr>
          <a:xfrm>
            <a:off x="6175920" y="4037951"/>
            <a:ext cx="20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1" hasCustomPrompt="1"/>
          </p:nvPr>
        </p:nvSpPr>
        <p:spPr>
          <a:xfrm>
            <a:off x="6563970" y="3099793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Oswald"/>
              <a:buNone/>
              <a:defRPr sz="28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uli"/>
              <a:buChar char="●"/>
              <a:defRPr sz="1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uli"/>
              <a:buChar char="○"/>
              <a:defRPr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uli"/>
              <a:buChar char="■"/>
              <a:defRPr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uli"/>
              <a:buChar char="●"/>
              <a:defRPr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uli"/>
              <a:buChar char="○"/>
              <a:defRPr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uli"/>
              <a:buChar char="■"/>
              <a:defRPr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uli"/>
              <a:buChar char="●"/>
              <a:defRPr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uli"/>
              <a:buChar char="○"/>
              <a:defRPr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Muli"/>
              <a:buChar char="■"/>
              <a:defRPr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ctrTitle"/>
          </p:nvPr>
        </p:nvSpPr>
        <p:spPr>
          <a:xfrm>
            <a:off x="681250" y="1152100"/>
            <a:ext cx="4132500" cy="17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Project </a:t>
            </a:r>
            <a:endParaRPr dirty="0"/>
          </a:p>
        </p:txBody>
      </p:sp>
      <p:sp>
        <p:nvSpPr>
          <p:cNvPr id="223" name="Google Shape;223;p33"/>
          <p:cNvSpPr txBox="1">
            <a:spLocks noGrp="1"/>
          </p:cNvSpPr>
          <p:nvPr>
            <p:ph type="subTitle" idx="1"/>
          </p:nvPr>
        </p:nvSpPr>
        <p:spPr>
          <a:xfrm>
            <a:off x="681250" y="3198800"/>
            <a:ext cx="301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IKEA </a:t>
            </a:r>
            <a:r>
              <a:rPr lang="en-US" dirty="0"/>
              <a:t>Advertising campaign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Naif </a:t>
            </a:r>
            <a:r>
              <a:rPr lang="en-US" dirty="0" err="1"/>
              <a:t>Albader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24" name="Google Shape;224;p33"/>
          <p:cNvSpPr/>
          <p:nvPr/>
        </p:nvSpPr>
        <p:spPr>
          <a:xfrm>
            <a:off x="-60761" y="2937505"/>
            <a:ext cx="32994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5197000" y="-22800"/>
            <a:ext cx="3985200" cy="5189100"/>
          </a:xfrm>
          <a:prstGeom prst="rect">
            <a:avLst/>
          </a:prstGeom>
          <a:solidFill>
            <a:srgbClr val="F5D4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33"/>
          <p:cNvGrpSpPr/>
          <p:nvPr/>
        </p:nvGrpSpPr>
        <p:grpSpPr>
          <a:xfrm>
            <a:off x="8138310" y="630467"/>
            <a:ext cx="1584900" cy="3910875"/>
            <a:chOff x="8138310" y="616313"/>
            <a:chExt cx="1584900" cy="3910875"/>
          </a:xfrm>
        </p:grpSpPr>
        <p:sp>
          <p:nvSpPr>
            <p:cNvPr id="227" name="Google Shape;227;p33"/>
            <p:cNvSpPr/>
            <p:nvPr/>
          </p:nvSpPr>
          <p:spPr>
            <a:xfrm>
              <a:off x="8138310" y="616313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8138310" y="125542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8138310" y="189453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8138310" y="2533650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8138310" y="3172763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E457AC2-2138-CD46-9194-E426702F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903" y="614031"/>
            <a:ext cx="5245242" cy="34968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ASSESSING &amp; CLEANING</a:t>
            </a:r>
            <a:endParaRPr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ctrTitle" idx="2"/>
          </p:nvPr>
        </p:nvSpPr>
        <p:spPr>
          <a:xfrm>
            <a:off x="1727877" y="1406925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missing values (Nulls) </a:t>
            </a:r>
            <a:endParaRPr dirty="0"/>
          </a:p>
        </p:txBody>
      </p:sp>
      <p:sp>
        <p:nvSpPr>
          <p:cNvPr id="313" name="Google Shape;313;p38"/>
          <p:cNvSpPr txBox="1">
            <a:spLocks noGrp="1"/>
          </p:cNvSpPr>
          <p:nvPr>
            <p:ph type="ctrTitle" idx="3"/>
          </p:nvPr>
        </p:nvSpPr>
        <p:spPr>
          <a:xfrm>
            <a:off x="1639675" y="3026203"/>
            <a:ext cx="3639253" cy="4907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29 duplicated turnstile readings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I decided to drop them because they will affect the analysis  </a:t>
            </a:r>
            <a:endParaRPr b="0" dirty="0"/>
          </a:p>
        </p:txBody>
      </p:sp>
      <p:sp>
        <p:nvSpPr>
          <p:cNvPr id="317" name="Google Shape;317;p38"/>
          <p:cNvSpPr/>
          <p:nvPr/>
        </p:nvSpPr>
        <p:spPr>
          <a:xfrm>
            <a:off x="-76412" y="1580313"/>
            <a:ext cx="15852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0" y="2571750"/>
            <a:ext cx="15852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319;p38"/>
          <p:cNvSpPr/>
          <p:nvPr/>
        </p:nvSpPr>
        <p:spPr>
          <a:xfrm>
            <a:off x="7277750" y="-16050"/>
            <a:ext cx="1916700" cy="51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18;p38">
            <a:extLst>
              <a:ext uri="{FF2B5EF4-FFF2-40B4-BE49-F238E27FC236}">
                <a16:creationId xmlns:a16="http://schemas.microsoft.com/office/drawing/2014/main" id="{FA07EB38-6922-D248-87B1-8AADB7FD60CE}"/>
              </a:ext>
            </a:extLst>
          </p:cNvPr>
          <p:cNvSpPr/>
          <p:nvPr/>
        </p:nvSpPr>
        <p:spPr>
          <a:xfrm>
            <a:off x="-50728" y="3823503"/>
            <a:ext cx="15852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3B6E1-03E5-8348-8F68-6DDC851874A2}"/>
              </a:ext>
            </a:extLst>
          </p:cNvPr>
          <p:cNvSpPr txBox="1"/>
          <p:nvPr/>
        </p:nvSpPr>
        <p:spPr>
          <a:xfrm>
            <a:off x="1508788" y="4043075"/>
            <a:ext cx="4516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Oswald"/>
                <a:sym typeface="Oswald"/>
              </a:rPr>
              <a:t>Sometimes the counter of entries resets so I returned 0</a:t>
            </a:r>
          </a:p>
          <a:p>
            <a:pPr marL="285750" indent="-285750">
              <a:lnSpc>
                <a:spcPct val="80000"/>
              </a:lnSpc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Oswald"/>
                <a:sym typeface="Oswald"/>
              </a:rPr>
              <a:t>Some time we have a negative entry so I returned the absolute of the negative value</a:t>
            </a:r>
          </a:p>
          <a:p>
            <a:pPr marL="285750" indent="-285750">
              <a:lnSpc>
                <a:spcPct val="80000"/>
              </a:lnSpc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Oswald"/>
              <a:sym typeface="Oswald"/>
            </a:endParaRPr>
          </a:p>
          <a:p>
            <a:pPr marL="285750" indent="-285750">
              <a:lnSpc>
                <a:spcPct val="80000"/>
              </a:lnSpc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Oswald"/>
              <a:sym typeface="Oswa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7B81F-B86D-1946-B5FA-9A43C0D22FE5}"/>
              </a:ext>
            </a:extLst>
          </p:cNvPr>
          <p:cNvSpPr txBox="1"/>
          <p:nvPr/>
        </p:nvSpPr>
        <p:spPr>
          <a:xfrm>
            <a:off x="1727876" y="3660303"/>
            <a:ext cx="4657860" cy="38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Oswald"/>
                <a:sym typeface="Oswald"/>
              </a:rPr>
              <a:t>Calculating entries hourly ( 4 hours period)</a:t>
            </a:r>
          </a:p>
        </p:txBody>
      </p:sp>
    </p:spTree>
    <p:extLst>
      <p:ext uri="{BB962C8B-B14F-4D97-AF65-F5344CB8AC3E}">
        <p14:creationId xmlns:p14="http://schemas.microsoft.com/office/powerpoint/2010/main" val="211290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ASSESSING &amp; CLEANING</a:t>
            </a:r>
            <a:endParaRPr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ctrTitle" idx="2"/>
          </p:nvPr>
        </p:nvSpPr>
        <p:spPr>
          <a:xfrm>
            <a:off x="1529604" y="319974"/>
            <a:ext cx="4354871" cy="22009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lot of outliers in hourly entries </a:t>
            </a:r>
            <a:br>
              <a:rPr lang="en" dirty="0"/>
            </a:br>
            <a:br>
              <a:rPr lang="en" dirty="0"/>
            </a:br>
            <a:r>
              <a:rPr lang="en-US" sz="1600" b="0" dirty="0"/>
              <a:t>I</a:t>
            </a:r>
            <a:r>
              <a:rPr lang="en" sz="1600" b="0" dirty="0"/>
              <a:t> decided to remove </a:t>
            </a:r>
            <a:r>
              <a:rPr lang="en-US" sz="1600" b="0" dirty="0"/>
              <a:t>outliers</a:t>
            </a:r>
            <a:r>
              <a:rPr lang="en" sz="1600" b="0" dirty="0"/>
              <a:t> using the IQR by taking the values above 25% and under 75% from the entries</a:t>
            </a:r>
            <a:endParaRPr b="0" dirty="0"/>
          </a:p>
        </p:txBody>
      </p:sp>
      <p:sp>
        <p:nvSpPr>
          <p:cNvPr id="317" name="Google Shape;317;p38"/>
          <p:cNvSpPr/>
          <p:nvPr/>
        </p:nvSpPr>
        <p:spPr>
          <a:xfrm>
            <a:off x="-56249" y="1382364"/>
            <a:ext cx="15852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7277750" y="-16050"/>
            <a:ext cx="1916700" cy="51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75F4CF-44B4-154A-AC43-ACB8F226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591" y="2402466"/>
            <a:ext cx="3701168" cy="24674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166618-C688-5B4E-BF25-BAA4D3450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02466"/>
            <a:ext cx="3707040" cy="24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5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title" idx="2"/>
          </p:nvPr>
        </p:nvSpPr>
        <p:spPr>
          <a:xfrm>
            <a:off x="5195300" y="1414171"/>
            <a:ext cx="25932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5112650" y="3842347"/>
            <a:ext cx="2758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dirty="0"/>
              <a:t>Data visualization &amp; findings</a:t>
            </a:r>
            <a:br>
              <a:rPr lang="en-US" dirty="0"/>
            </a:br>
            <a:endParaRPr lang="en-US" dirty="0"/>
          </a:p>
        </p:txBody>
      </p:sp>
      <p:sp>
        <p:nvSpPr>
          <p:cNvPr id="283" name="Google Shape;283;p36"/>
          <p:cNvSpPr/>
          <p:nvPr/>
        </p:nvSpPr>
        <p:spPr>
          <a:xfrm>
            <a:off x="4009700" y="4456550"/>
            <a:ext cx="55011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4009700" y="627525"/>
            <a:ext cx="55011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B7065-4B3E-8D48-B790-15E86F55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9852" y="2999"/>
            <a:ext cx="7912968" cy="52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4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visualization &amp; findings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406" name="Google Shape;406;p42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/>
          <p:cNvSpPr txBox="1">
            <a:spLocks noGrp="1"/>
          </p:cNvSpPr>
          <p:nvPr>
            <p:ph type="subTitle" idx="4294967295"/>
          </p:nvPr>
        </p:nvSpPr>
        <p:spPr>
          <a:xfrm>
            <a:off x="5439420" y="1987640"/>
            <a:ext cx="29193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dirty="0"/>
              <a:t>Those 15 stations has the highest entries</a:t>
            </a: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01BEF-3C92-584C-9206-1F8F381F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740" y="1339374"/>
            <a:ext cx="6092344" cy="35837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visualization &amp; findings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406" name="Google Shape;406;p42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/>
          <p:cNvSpPr txBox="1">
            <a:spLocks noGrp="1"/>
          </p:cNvSpPr>
          <p:nvPr>
            <p:ph type="subTitle" idx="4294967295"/>
          </p:nvPr>
        </p:nvSpPr>
        <p:spPr>
          <a:xfrm>
            <a:off x="2235632" y="1451159"/>
            <a:ext cx="4056794" cy="668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/>
              <a:t>Top 10 busiest subway stations in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173E9-0303-DA4C-BA86-BEE6B9EA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73" y="2209757"/>
            <a:ext cx="5664424" cy="21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3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visualization &amp; findings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406" name="Google Shape;406;p42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/>
          <p:cNvSpPr txBox="1">
            <a:spLocks noGrp="1"/>
          </p:cNvSpPr>
          <p:nvPr>
            <p:ph type="subTitle" idx="4294967295"/>
          </p:nvPr>
        </p:nvSpPr>
        <p:spPr>
          <a:xfrm>
            <a:off x="1186750" y="4174077"/>
            <a:ext cx="3642943" cy="969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8am-12pm period is always crowded</a:t>
            </a:r>
            <a:endParaRPr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3B20AE-5B5A-3447-B1E3-AC0C7C00B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60" y="1228798"/>
            <a:ext cx="7526954" cy="30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3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visualization &amp; findings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406" name="Google Shape;406;p42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/>
          <p:cNvSpPr txBox="1">
            <a:spLocks noGrp="1"/>
          </p:cNvSpPr>
          <p:nvPr>
            <p:ph type="subTitle" idx="4294967295"/>
          </p:nvPr>
        </p:nvSpPr>
        <p:spPr>
          <a:xfrm>
            <a:off x="800009" y="4304491"/>
            <a:ext cx="5526899" cy="350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dirty="0"/>
              <a:t>The</a:t>
            </a:r>
            <a:r>
              <a:rPr lang="ar-SA" sz="1600" dirty="0"/>
              <a:t> </a:t>
            </a:r>
            <a:r>
              <a:rPr lang="en-US" sz="1600" dirty="0"/>
              <a:t> change in entries over the weeks is almost constant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9D39E-A0D3-384D-B342-730ABDF3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1" y="1060681"/>
            <a:ext cx="8109526" cy="32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9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0"/>
          <p:cNvSpPr txBox="1">
            <a:spLocks noGrp="1"/>
          </p:cNvSpPr>
          <p:nvPr>
            <p:ph type="title"/>
          </p:nvPr>
        </p:nvSpPr>
        <p:spPr>
          <a:xfrm>
            <a:off x="894576" y="358075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visualization &amp; findings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632" name="Google Shape;632;p50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50"/>
          <p:cNvSpPr/>
          <p:nvPr/>
        </p:nvSpPr>
        <p:spPr>
          <a:xfrm>
            <a:off x="4609950" y="627525"/>
            <a:ext cx="49008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3FCC288-CE6C-F343-A1C0-18223335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89" y="1161544"/>
            <a:ext cx="4867720" cy="194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E0781-3E79-9440-AFA2-1FAD932C8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84" y="1150542"/>
            <a:ext cx="4922728" cy="19690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149B6-5D58-7547-A0B8-A90483CAF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904" y="3043837"/>
            <a:ext cx="5401338" cy="21605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0"/>
          <p:cNvSpPr txBox="1">
            <a:spLocks noGrp="1"/>
          </p:cNvSpPr>
          <p:nvPr>
            <p:ph type="title" idx="4294967295"/>
          </p:nvPr>
        </p:nvSpPr>
        <p:spPr>
          <a:xfrm>
            <a:off x="725582" y="627525"/>
            <a:ext cx="5994195" cy="754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/>
              <a:t>Summary of findings</a:t>
            </a:r>
            <a:endParaRPr sz="4000" dirty="0"/>
          </a:p>
        </p:txBody>
      </p:sp>
      <p:sp>
        <p:nvSpPr>
          <p:cNvPr id="632" name="Google Shape;632;p50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50"/>
          <p:cNvSpPr/>
          <p:nvPr/>
        </p:nvSpPr>
        <p:spPr>
          <a:xfrm>
            <a:off x="4609950" y="627525"/>
            <a:ext cx="49008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5FED9-A3FB-5944-AE31-1DAABF8332F2}"/>
              </a:ext>
            </a:extLst>
          </p:cNvPr>
          <p:cNvSpPr txBox="1"/>
          <p:nvPr/>
        </p:nvSpPr>
        <p:spPr>
          <a:xfrm>
            <a:off x="725582" y="1289179"/>
            <a:ext cx="5111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15 stations on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Weekdays traffic &gt; weekend traffic for all the top 15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8am-12pm time slot has the highest traffic for all the top 15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23B465-820F-2F47-90D0-F3F91CCC8187}"/>
              </a:ext>
            </a:extLst>
          </p:cNvPr>
          <p:cNvSpPr txBox="1"/>
          <p:nvPr/>
        </p:nvSpPr>
        <p:spPr>
          <a:xfrm>
            <a:off x="7489371" y="18433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3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0"/>
          <p:cNvSpPr txBox="1">
            <a:spLocks noGrp="1"/>
          </p:cNvSpPr>
          <p:nvPr>
            <p:ph type="title" idx="4294967295"/>
          </p:nvPr>
        </p:nvSpPr>
        <p:spPr>
          <a:xfrm>
            <a:off x="2171610" y="2893777"/>
            <a:ext cx="4240213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6600" dirty="0"/>
              <a:t>THANK YOU</a:t>
            </a:r>
            <a:endParaRPr sz="6600" dirty="0"/>
          </a:p>
        </p:txBody>
      </p:sp>
      <p:sp>
        <p:nvSpPr>
          <p:cNvPr id="632" name="Google Shape;632;p50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50"/>
          <p:cNvSpPr/>
          <p:nvPr/>
        </p:nvSpPr>
        <p:spPr>
          <a:xfrm>
            <a:off x="4609950" y="627525"/>
            <a:ext cx="49008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8E92E-CDD4-DE41-9BF7-89EC70E5F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58" y="898975"/>
            <a:ext cx="3091116" cy="206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8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subTitle" idx="1"/>
          </p:nvPr>
        </p:nvSpPr>
        <p:spPr>
          <a:xfrm>
            <a:off x="433883" y="2571698"/>
            <a:ext cx="40452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IKEA is a Swedish company that designs and sells ready-to-assemble furniture, kitchen appliances, and home accessories, among other goods and home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40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IKEA</a:t>
            </a:r>
            <a:endParaRPr dirty="0"/>
          </a:p>
        </p:txBody>
      </p:sp>
      <p:sp>
        <p:nvSpPr>
          <p:cNvPr id="375" name="Google Shape;375;p40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42763-910D-704A-971F-B6909EFB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972" y="-490730"/>
            <a:ext cx="5245242" cy="34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1670735" y="1208863"/>
            <a:ext cx="540900" cy="54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4301560" y="1208863"/>
            <a:ext cx="540900" cy="54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6932385" y="1208863"/>
            <a:ext cx="540900" cy="54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5"/>
          <p:cNvSpPr/>
          <p:nvPr/>
        </p:nvSpPr>
        <p:spPr>
          <a:xfrm>
            <a:off x="4301560" y="3136565"/>
            <a:ext cx="540900" cy="540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ctrTitle" idx="2"/>
          </p:nvPr>
        </p:nvSpPr>
        <p:spPr>
          <a:xfrm>
            <a:off x="914270" y="2141286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</a:t>
            </a:r>
            <a:r>
              <a:rPr lang="en" dirty="0"/>
              <a:t> idea &amp; </a:t>
            </a:r>
            <a:r>
              <a:rPr lang="en-US" dirty="0"/>
              <a:t>opportunity</a:t>
            </a:r>
            <a:endParaRPr dirty="0"/>
          </a:p>
        </p:txBody>
      </p:sp>
      <p:sp>
        <p:nvSpPr>
          <p:cNvPr id="258" name="Google Shape;258;p35"/>
          <p:cNvSpPr txBox="1">
            <a:spLocks noGrp="1"/>
          </p:cNvSpPr>
          <p:nvPr>
            <p:ph type="title" idx="3"/>
          </p:nvPr>
        </p:nvSpPr>
        <p:spPr>
          <a:xfrm>
            <a:off x="1302320" y="1185922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9" name="Google Shape;259;p35"/>
          <p:cNvSpPr txBox="1">
            <a:spLocks noGrp="1"/>
          </p:cNvSpPr>
          <p:nvPr>
            <p:ph type="ctrTitle" idx="4"/>
          </p:nvPr>
        </p:nvSpPr>
        <p:spPr>
          <a:xfrm>
            <a:off x="3545095" y="1784599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gathering</a:t>
            </a:r>
            <a:endParaRPr dirty="0"/>
          </a:p>
        </p:txBody>
      </p:sp>
      <p:sp>
        <p:nvSpPr>
          <p:cNvPr id="261" name="Google Shape;261;p35"/>
          <p:cNvSpPr txBox="1">
            <a:spLocks noGrp="1"/>
          </p:cNvSpPr>
          <p:nvPr>
            <p:ph type="title" idx="6"/>
          </p:nvPr>
        </p:nvSpPr>
        <p:spPr>
          <a:xfrm>
            <a:off x="3933145" y="1185922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ctrTitle" idx="7"/>
          </p:nvPr>
        </p:nvSpPr>
        <p:spPr>
          <a:xfrm>
            <a:off x="6175920" y="1948504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assessing &amp;</a:t>
            </a:r>
            <a:br>
              <a:rPr lang="en" dirty="0"/>
            </a:br>
            <a:r>
              <a:rPr lang="en" dirty="0"/>
              <a:t>cleaning</a:t>
            </a:r>
            <a:endParaRPr dirty="0"/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 idx="9"/>
          </p:nvPr>
        </p:nvSpPr>
        <p:spPr>
          <a:xfrm>
            <a:off x="6563970" y="1185922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ctrTitle" idx="16"/>
          </p:nvPr>
        </p:nvSpPr>
        <p:spPr>
          <a:xfrm>
            <a:off x="3545095" y="4062486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visualization &amp; findings</a:t>
            </a:r>
          </a:p>
        </p:txBody>
      </p:sp>
      <p:sp>
        <p:nvSpPr>
          <p:cNvPr id="270" name="Google Shape;270;p35"/>
          <p:cNvSpPr txBox="1">
            <a:spLocks noGrp="1"/>
          </p:cNvSpPr>
          <p:nvPr>
            <p:ph type="title" idx="18"/>
          </p:nvPr>
        </p:nvSpPr>
        <p:spPr>
          <a:xfrm>
            <a:off x="3933145" y="3135071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3920800" y="627525"/>
            <a:ext cx="55902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1F38A-571E-8C45-B3EA-8E7687044AFD}"/>
              </a:ext>
            </a:extLst>
          </p:cNvPr>
          <p:cNvSpPr txBox="1"/>
          <p:nvPr/>
        </p:nvSpPr>
        <p:spPr>
          <a:xfrm>
            <a:off x="2295939" y="19878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title" idx="2"/>
          </p:nvPr>
        </p:nvSpPr>
        <p:spPr>
          <a:xfrm>
            <a:off x="5195300" y="1414171"/>
            <a:ext cx="25932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5112650" y="2802819"/>
            <a:ext cx="2758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Project idea &amp; opportunity</a:t>
            </a:r>
          </a:p>
        </p:txBody>
      </p:sp>
      <p:sp>
        <p:nvSpPr>
          <p:cNvPr id="283" name="Google Shape;283;p36"/>
          <p:cNvSpPr/>
          <p:nvPr/>
        </p:nvSpPr>
        <p:spPr>
          <a:xfrm>
            <a:off x="4009700" y="4456550"/>
            <a:ext cx="55011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4009700" y="627525"/>
            <a:ext cx="55011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B7065-4B3E-8D48-B790-15E86F55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9852" y="2999"/>
            <a:ext cx="7912968" cy="52798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body" idx="1"/>
          </p:nvPr>
        </p:nvSpPr>
        <p:spPr>
          <a:xfrm>
            <a:off x="259109" y="1557938"/>
            <a:ext cx="2971107" cy="3585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b="1" dirty="0"/>
              <a:t>Advertising campaign using sleeping capsule</a:t>
            </a:r>
          </a:p>
          <a:p>
            <a:pPr marL="285750" indent="-285750">
              <a:spcAft>
                <a:spcPts val="1600"/>
              </a:spcAft>
            </a:pPr>
            <a:r>
              <a:rPr lang="en-US" b="1" dirty="0"/>
              <a:t>People can take a nap in the capsule</a:t>
            </a:r>
          </a:p>
          <a:p>
            <a:pPr marL="285750" indent="-285750">
              <a:spcAft>
                <a:spcPts val="1600"/>
              </a:spcAft>
            </a:pPr>
            <a:r>
              <a:rPr lang="en-US" b="1" dirty="0"/>
              <a:t>Try and see their product</a:t>
            </a:r>
          </a:p>
          <a:p>
            <a:pPr marL="285750" indent="-285750">
              <a:spcAft>
                <a:spcPts val="1600"/>
              </a:spcAft>
            </a:pPr>
            <a:endParaRPr lang="en-US" b="1" dirty="0"/>
          </a:p>
          <a:p>
            <a:pPr marL="285750" indent="-285750">
              <a:spcAft>
                <a:spcPts val="1600"/>
              </a:spcAft>
            </a:pPr>
            <a:r>
              <a:rPr lang="en-US" b="1" dirty="0"/>
              <a:t>Opportunity to do the campaign in NYC by analyzing MTA data  </a:t>
            </a:r>
          </a:p>
          <a:p>
            <a:pPr marL="0" indent="0">
              <a:spcAft>
                <a:spcPts val="1600"/>
              </a:spcAft>
              <a:buNone/>
            </a:pPr>
            <a:endParaRPr lang="en-US" b="1" dirty="0"/>
          </a:p>
        </p:txBody>
      </p:sp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-229988" y="985239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Project idea &amp; opportunity</a:t>
            </a:r>
          </a:p>
        </p:txBody>
      </p:sp>
      <p:sp>
        <p:nvSpPr>
          <p:cNvPr id="292" name="Google Shape;292;p37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2882000" y="627525"/>
            <a:ext cx="66288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43B88-D332-D945-B964-A9F98AD0C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370" y="789989"/>
            <a:ext cx="5365630" cy="28077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/>
          <p:nvPr/>
        </p:nvSpPr>
        <p:spPr>
          <a:xfrm>
            <a:off x="1443317" y="3126775"/>
            <a:ext cx="995700" cy="99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6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to be </a:t>
            </a:r>
            <a:r>
              <a:rPr lang="en-US" dirty="0"/>
              <a:t>answered</a:t>
            </a:r>
            <a:endParaRPr dirty="0"/>
          </a:p>
        </p:txBody>
      </p:sp>
      <p:sp>
        <p:nvSpPr>
          <p:cNvPr id="499" name="Google Shape;499;p46"/>
          <p:cNvSpPr txBox="1">
            <a:spLocks noGrp="1"/>
          </p:cNvSpPr>
          <p:nvPr>
            <p:ph type="subTitle" idx="1"/>
          </p:nvPr>
        </p:nvSpPr>
        <p:spPr>
          <a:xfrm>
            <a:off x="349618" y="2267692"/>
            <a:ext cx="3047962" cy="8134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What are the highest 15 stations on traffic?</a:t>
            </a:r>
          </a:p>
        </p:txBody>
      </p:sp>
      <p:sp>
        <p:nvSpPr>
          <p:cNvPr id="500" name="Google Shape;500;p46"/>
          <p:cNvSpPr/>
          <p:nvPr/>
        </p:nvSpPr>
        <p:spPr>
          <a:xfrm>
            <a:off x="4074142" y="2232875"/>
            <a:ext cx="995700" cy="99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6"/>
          <p:cNvSpPr/>
          <p:nvPr/>
        </p:nvSpPr>
        <p:spPr>
          <a:xfrm>
            <a:off x="6660867" y="2613875"/>
            <a:ext cx="995700" cy="99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6"/>
          <p:cNvSpPr txBox="1">
            <a:spLocks noGrp="1"/>
          </p:cNvSpPr>
          <p:nvPr>
            <p:ph type="title" idx="2"/>
          </p:nvPr>
        </p:nvSpPr>
        <p:spPr>
          <a:xfrm>
            <a:off x="1302320" y="3358776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Q1</a:t>
            </a:r>
          </a:p>
        </p:txBody>
      </p:sp>
      <p:sp>
        <p:nvSpPr>
          <p:cNvPr id="503" name="Google Shape;503;p46"/>
          <p:cNvSpPr txBox="1">
            <a:spLocks noGrp="1"/>
          </p:cNvSpPr>
          <p:nvPr>
            <p:ph type="subTitle" idx="3"/>
          </p:nvPr>
        </p:nvSpPr>
        <p:spPr>
          <a:xfrm>
            <a:off x="3545100" y="1207950"/>
            <a:ext cx="2053800" cy="9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Are weekends busier than weekdays?</a:t>
            </a:r>
            <a:endParaRPr dirty="0"/>
          </a:p>
        </p:txBody>
      </p:sp>
      <p:sp>
        <p:nvSpPr>
          <p:cNvPr id="504" name="Google Shape;504;p46"/>
          <p:cNvSpPr txBox="1">
            <a:spLocks noGrp="1"/>
          </p:cNvSpPr>
          <p:nvPr>
            <p:ph type="title" idx="4"/>
          </p:nvPr>
        </p:nvSpPr>
        <p:spPr>
          <a:xfrm>
            <a:off x="3933145" y="2444376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Q2</a:t>
            </a:r>
            <a:endParaRPr dirty="0"/>
          </a:p>
        </p:txBody>
      </p:sp>
      <p:sp>
        <p:nvSpPr>
          <p:cNvPr id="505" name="Google Shape;505;p46"/>
          <p:cNvSpPr txBox="1">
            <a:spLocks noGrp="1"/>
          </p:cNvSpPr>
          <p:nvPr>
            <p:ph type="subTitle" idx="5"/>
          </p:nvPr>
        </p:nvSpPr>
        <p:spPr>
          <a:xfrm>
            <a:off x="6175925" y="1588950"/>
            <a:ext cx="2053800" cy="9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time slot of day has higher traffic</a:t>
            </a:r>
            <a:endParaRPr dirty="0"/>
          </a:p>
        </p:txBody>
      </p:sp>
      <p:sp>
        <p:nvSpPr>
          <p:cNvPr id="506" name="Google Shape;506;p46"/>
          <p:cNvSpPr txBox="1">
            <a:spLocks noGrp="1"/>
          </p:cNvSpPr>
          <p:nvPr>
            <p:ph type="title" idx="6"/>
          </p:nvPr>
        </p:nvSpPr>
        <p:spPr>
          <a:xfrm>
            <a:off x="6563970" y="2825375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Q3</a:t>
            </a:r>
            <a:endParaRPr dirty="0"/>
          </a:p>
        </p:txBody>
      </p:sp>
      <p:sp>
        <p:nvSpPr>
          <p:cNvPr id="507" name="Google Shape;507;p46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8" name="Google Shape;508;p46"/>
          <p:cNvCxnSpPr>
            <a:stCxn id="497" idx="4"/>
          </p:cNvCxnSpPr>
          <p:nvPr/>
        </p:nvCxnSpPr>
        <p:spPr>
          <a:xfrm>
            <a:off x="1941167" y="4122475"/>
            <a:ext cx="0" cy="1057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46"/>
          <p:cNvCxnSpPr>
            <a:stCxn id="500" idx="4"/>
          </p:cNvCxnSpPr>
          <p:nvPr/>
        </p:nvCxnSpPr>
        <p:spPr>
          <a:xfrm>
            <a:off x="4571992" y="3228575"/>
            <a:ext cx="0" cy="1951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46"/>
          <p:cNvCxnSpPr>
            <a:stCxn id="501" idx="4"/>
          </p:cNvCxnSpPr>
          <p:nvPr/>
        </p:nvCxnSpPr>
        <p:spPr>
          <a:xfrm>
            <a:off x="7158717" y="3609575"/>
            <a:ext cx="0" cy="1612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46"/>
          <p:cNvSpPr/>
          <p:nvPr/>
        </p:nvSpPr>
        <p:spPr>
          <a:xfrm>
            <a:off x="4367900" y="627525"/>
            <a:ext cx="51429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52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title" idx="2"/>
          </p:nvPr>
        </p:nvSpPr>
        <p:spPr>
          <a:xfrm>
            <a:off x="5195300" y="1414171"/>
            <a:ext cx="25932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5112650" y="2802819"/>
            <a:ext cx="2758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dirty="0"/>
              <a:t>DATA GATHERING</a:t>
            </a:r>
            <a:endParaRPr lang="en-US" dirty="0"/>
          </a:p>
        </p:txBody>
      </p:sp>
      <p:sp>
        <p:nvSpPr>
          <p:cNvPr id="283" name="Google Shape;283;p36"/>
          <p:cNvSpPr/>
          <p:nvPr/>
        </p:nvSpPr>
        <p:spPr>
          <a:xfrm>
            <a:off x="4009700" y="4456550"/>
            <a:ext cx="55011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4009700" y="627525"/>
            <a:ext cx="55011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A0C1B-29B0-F241-B2C3-D0E1D19A3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91" t="4533" r="9803" b="7804"/>
          <a:stretch/>
        </p:blipFill>
        <p:spPr>
          <a:xfrm>
            <a:off x="0" y="0"/>
            <a:ext cx="4943691" cy="522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7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GATHERING</a:t>
            </a:r>
            <a:endParaRPr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ctrTitle" idx="2"/>
          </p:nvPr>
        </p:nvSpPr>
        <p:spPr>
          <a:xfrm>
            <a:off x="1658186" y="1618279"/>
            <a:ext cx="3718063" cy="389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MTA website</a:t>
            </a:r>
            <a:br>
              <a:rPr lang="en" dirty="0"/>
            </a:br>
            <a:r>
              <a:rPr lang="en-US" sz="1400" b="0" dirty="0"/>
              <a:t>dataset</a:t>
            </a:r>
            <a:r>
              <a:rPr lang="en" sz="1400" b="0" dirty="0"/>
              <a:t> of NYC subways entries &amp; </a:t>
            </a:r>
            <a:r>
              <a:rPr lang="en-US" sz="1400" b="0" dirty="0"/>
              <a:t>exists</a:t>
            </a:r>
            <a:endParaRPr b="0" dirty="0"/>
          </a:p>
        </p:txBody>
      </p:sp>
      <p:sp>
        <p:nvSpPr>
          <p:cNvPr id="313" name="Google Shape;313;p38"/>
          <p:cNvSpPr txBox="1">
            <a:spLocks noGrp="1"/>
          </p:cNvSpPr>
          <p:nvPr>
            <p:ph type="ctrTitle" idx="3"/>
          </p:nvPr>
        </p:nvSpPr>
        <p:spPr>
          <a:xfrm>
            <a:off x="1658186" y="2616274"/>
            <a:ext cx="2075499" cy="738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</a:t>
            </a:r>
            <a:r>
              <a:rPr lang="en-US" dirty="0"/>
              <a:t>Months</a:t>
            </a:r>
            <a:r>
              <a:rPr lang="en" dirty="0"/>
              <a:t> period</a:t>
            </a:r>
            <a:br>
              <a:rPr lang="en" dirty="0"/>
            </a:br>
            <a:br>
              <a:rPr lang="en" dirty="0"/>
            </a:br>
            <a:r>
              <a:rPr lang="en" dirty="0"/>
              <a:t>JUNE to SEP (2021)</a:t>
            </a:r>
            <a:endParaRPr dirty="0"/>
          </a:p>
        </p:txBody>
      </p:sp>
      <p:sp>
        <p:nvSpPr>
          <p:cNvPr id="315" name="Google Shape;315;p38"/>
          <p:cNvSpPr txBox="1">
            <a:spLocks noGrp="1"/>
          </p:cNvSpPr>
          <p:nvPr>
            <p:ph type="ctrTitle" idx="5"/>
          </p:nvPr>
        </p:nvSpPr>
        <p:spPr>
          <a:xfrm>
            <a:off x="1727877" y="3573225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this specific period?</a:t>
            </a:r>
            <a:endParaRPr dirty="0"/>
          </a:p>
        </p:txBody>
      </p:sp>
      <p:sp>
        <p:nvSpPr>
          <p:cNvPr id="316" name="Google Shape;316;p38"/>
          <p:cNvSpPr txBox="1">
            <a:spLocks noGrp="1"/>
          </p:cNvSpPr>
          <p:nvPr>
            <p:ph type="subTitle" idx="6"/>
          </p:nvPr>
        </p:nvSpPr>
        <p:spPr>
          <a:xfrm>
            <a:off x="1727877" y="3873350"/>
            <a:ext cx="2993210" cy="1120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campaign will happen next month and we need to study the current behavior of MTA ridership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17" name="Google Shape;317;p38"/>
          <p:cNvSpPr/>
          <p:nvPr/>
        </p:nvSpPr>
        <p:spPr>
          <a:xfrm>
            <a:off x="-76412" y="1580313"/>
            <a:ext cx="15852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-76412" y="2663463"/>
            <a:ext cx="15852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7277750" y="-16050"/>
            <a:ext cx="1916700" cy="51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-76412" y="3746613"/>
            <a:ext cx="15852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259110" y="358075"/>
            <a:ext cx="540900" cy="54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title" idx="2"/>
          </p:nvPr>
        </p:nvSpPr>
        <p:spPr>
          <a:xfrm>
            <a:off x="5195300" y="1414171"/>
            <a:ext cx="2593200" cy="9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5112650" y="2802819"/>
            <a:ext cx="2758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DATA ASSESSING</a:t>
            </a:r>
          </a:p>
        </p:txBody>
      </p:sp>
      <p:sp>
        <p:nvSpPr>
          <p:cNvPr id="283" name="Google Shape;283;p36"/>
          <p:cNvSpPr/>
          <p:nvPr/>
        </p:nvSpPr>
        <p:spPr>
          <a:xfrm>
            <a:off x="4009700" y="4456550"/>
            <a:ext cx="55011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4009700" y="627525"/>
            <a:ext cx="55011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B7065-4B3E-8D48-B790-15E86F55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9852" y="2999"/>
            <a:ext cx="7912968" cy="52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16684"/>
      </p:ext>
    </p:extLst>
  </p:cSld>
  <p:clrMapOvr>
    <a:masterClrMapping/>
  </p:clrMapOvr>
</p:sld>
</file>

<file path=ppt/theme/theme1.xml><?xml version="1.0" encoding="utf-8"?>
<a:theme xmlns:a="http://schemas.openxmlformats.org/drawingml/2006/main" name="Political Party Campaign by Slidesgo">
  <a:themeElements>
    <a:clrScheme name="Simple Light">
      <a:dk1>
        <a:srgbClr val="21425F"/>
      </a:dk1>
      <a:lt1>
        <a:srgbClr val="FFFFFF"/>
      </a:lt1>
      <a:dk2>
        <a:srgbClr val="21425F"/>
      </a:dk2>
      <a:lt2>
        <a:srgbClr val="21425F"/>
      </a:lt2>
      <a:accent1>
        <a:srgbClr val="F5D41E"/>
      </a:accent1>
      <a:accent2>
        <a:srgbClr val="21425F"/>
      </a:accent2>
      <a:accent3>
        <a:srgbClr val="F5D41E"/>
      </a:accent3>
      <a:accent4>
        <a:srgbClr val="F5D41E"/>
      </a:accent4>
      <a:accent5>
        <a:srgbClr val="FFFFFF"/>
      </a:accent5>
      <a:accent6>
        <a:srgbClr val="21425F"/>
      </a:accent6>
      <a:hlink>
        <a:srgbClr val="2142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370</Words>
  <Application>Microsoft Macintosh PowerPoint</Application>
  <PresentationFormat>On-screen Show (16:9)</PresentationFormat>
  <Paragraphs>67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Oswald</vt:lpstr>
      <vt:lpstr>Muli</vt:lpstr>
      <vt:lpstr>Arial</vt:lpstr>
      <vt:lpstr>Political Party Campaign by Slidesgo</vt:lpstr>
      <vt:lpstr>EDA Project </vt:lpstr>
      <vt:lpstr>About IKEA</vt:lpstr>
      <vt:lpstr>TABLE OF CONTENTS</vt:lpstr>
      <vt:lpstr>01</vt:lpstr>
      <vt:lpstr>Project idea &amp; opportunity</vt:lpstr>
      <vt:lpstr>Questions to be answered</vt:lpstr>
      <vt:lpstr>02</vt:lpstr>
      <vt:lpstr>DATA GATHERING</vt:lpstr>
      <vt:lpstr>03</vt:lpstr>
      <vt:lpstr>DATA ASSESSING &amp; CLEANING</vt:lpstr>
      <vt:lpstr>DATA ASSESSING &amp; CLEANING</vt:lpstr>
      <vt:lpstr>04</vt:lpstr>
      <vt:lpstr>Data visualization &amp; findings  </vt:lpstr>
      <vt:lpstr>Data visualization &amp; findings  </vt:lpstr>
      <vt:lpstr>Data visualization &amp; findings  </vt:lpstr>
      <vt:lpstr>Data visualization &amp; findings  </vt:lpstr>
      <vt:lpstr>Data visualization &amp; findings  </vt:lpstr>
      <vt:lpstr>Summary of findings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PARTY</dc:title>
  <cp:lastModifiedBy>نايف</cp:lastModifiedBy>
  <cp:revision>28</cp:revision>
  <cp:lastPrinted>2021-09-08T21:34:08Z</cp:lastPrinted>
  <dcterms:modified xsi:type="dcterms:W3CDTF">2021-09-09T06:26:24Z</dcterms:modified>
</cp:coreProperties>
</file>