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Corbe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D733EF-698D-4EC2-8601-8BAC3A6F0E79}">
  <a:tblStyle styleId="{DCD733EF-698D-4EC2-8601-8BAC3A6F0E79}"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3F7"/>
          </a:solidFill>
        </a:fill>
      </a:tcStyle>
    </a:wholeTbl>
    <a:band1H>
      <a:tcTxStyle/>
      <a:tcStyle>
        <a:fill>
          <a:solidFill>
            <a:srgbClr val="CDE6EE"/>
          </a:solidFill>
        </a:fill>
      </a:tcStyle>
    </a:band1H>
    <a:band2H>
      <a:tcTxStyle/>
    </a:band2H>
    <a:band1V>
      <a:tcTxStyle/>
      <a:tcStyle>
        <a:fill>
          <a:solidFill>
            <a:srgbClr val="CDE6EE"/>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a65769d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a65769d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6a65769d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a65769da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a65769da1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6a65769da1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a65769da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6a65769da1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6a65769da1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9" name="Google Shape;79;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5" name="Google Shape;85;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28" name="Google Shape;28;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4" name="Google Shape;34;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1" name="Google Shape;41;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7" name="Google Shape;47;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8" name="Google Shape;48;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0" name="Google Shape;50;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5" name="Google Shape;65;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6" name="Google Shape;66;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3570644" y="767419"/>
            <a:ext cx="8115230" cy="5330952"/>
          </a:xfrm>
          <a:prstGeom prst="rect">
            <a:avLst/>
          </a:prstGeom>
          <a:solidFill>
            <a:srgbClr val="BFBFBF"/>
          </a:solidFill>
          <a:ln>
            <a:noFill/>
          </a:ln>
        </p:spPr>
      </p:sp>
      <p:sp>
        <p:nvSpPr>
          <p:cNvPr id="72" name="Google Shape;72;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3" name="Google Shape;73;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4" name="Google Shape;14;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l.acm.org/doi/abs/10.1145/320128.320129" TargetMode="External"/><Relationship Id="rId4" Type="http://schemas.openxmlformats.org/officeDocument/2006/relationships/hyperlink" Target="https://docs.aws.amazon.com/AmazonSimpleDB/latest/DeveloperGuide/Operations.html" TargetMode="External"/><Relationship Id="rId5" Type="http://schemas.openxmlformats.org/officeDocument/2006/relationships/hyperlink" Target="https://www.techtarget.com/searchoracle/definition/distributed-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3"/>
          <p:cNvSpPr/>
          <p:nvPr/>
        </p:nvSpPr>
        <p:spPr>
          <a:xfrm>
            <a:off x="0"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id="93" name="Google Shape;93;p13"/>
          <p:cNvPicPr preferRelativeResize="0"/>
          <p:nvPr/>
        </p:nvPicPr>
        <p:blipFill rotWithShape="1">
          <a:blip r:embed="rId3">
            <a:alphaModFix/>
          </a:blip>
          <a:srcRect b="20447" l="0" r="9091" t="2926"/>
          <a:stretch/>
        </p:blipFill>
        <p:spPr>
          <a:xfrm>
            <a:off x="20" y="-1"/>
            <a:ext cx="12188932" cy="6858000"/>
          </a:xfrm>
          <a:prstGeom prst="rect">
            <a:avLst/>
          </a:prstGeom>
          <a:noFill/>
          <a:ln>
            <a:noFill/>
          </a:ln>
        </p:spPr>
      </p:pic>
      <p:sp>
        <p:nvSpPr>
          <p:cNvPr id="94" name="Google Shape;94;p13"/>
          <p:cNvSpPr/>
          <p:nvPr/>
        </p:nvSpPr>
        <p:spPr>
          <a:xfrm>
            <a:off x="1" y="761999"/>
            <a:ext cx="4642228"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643467" y="1298448"/>
            <a:ext cx="368507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orbel"/>
              <a:buNone/>
            </a:pPr>
            <a:r>
              <a:rPr lang="en-US" sz="4400"/>
              <a:t>DISTRIBUTED </a:t>
            </a:r>
            <a:br>
              <a:rPr lang="en-US" sz="4400"/>
            </a:br>
            <a:r>
              <a:rPr lang="en-US" sz="4400"/>
              <a:t>AMAZON SIMPLEDB</a:t>
            </a:r>
            <a:endParaRPr/>
          </a:p>
        </p:txBody>
      </p:sp>
      <p:sp>
        <p:nvSpPr>
          <p:cNvPr id="96" name="Google Shape;96;p13"/>
          <p:cNvSpPr txBox="1"/>
          <p:nvPr>
            <p:ph idx="1" type="subTitle"/>
          </p:nvPr>
        </p:nvSpPr>
        <p:spPr>
          <a:xfrm>
            <a:off x="643467" y="4670246"/>
            <a:ext cx="3685069" cy="914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SzPct val="100000"/>
              <a:buNone/>
            </a:pPr>
            <a:r>
              <a:rPr lang="en-US"/>
              <a:t>DESMEND PHILIPS </a:t>
            </a:r>
            <a:endParaRPr/>
          </a:p>
          <a:p>
            <a:pPr indent="0" lvl="0" marL="0" rtl="0" algn="l">
              <a:lnSpc>
                <a:spcPct val="90000"/>
              </a:lnSpc>
              <a:spcBef>
                <a:spcPts val="1200"/>
              </a:spcBef>
              <a:spcAft>
                <a:spcPts val="0"/>
              </a:spcAft>
              <a:buSzPct val="100000"/>
              <a:buNone/>
            </a:pPr>
            <a:r>
              <a:rPr lang="en-US"/>
              <a:t>KRISTINA WHITE</a:t>
            </a:r>
            <a:endParaRPr/>
          </a:p>
          <a:p>
            <a:pPr indent="0" lvl="0" marL="0" rtl="0" algn="l">
              <a:lnSpc>
                <a:spcPct val="90000"/>
              </a:lnSpc>
              <a:spcBef>
                <a:spcPts val="1200"/>
              </a:spcBef>
              <a:spcAft>
                <a:spcPts val="0"/>
              </a:spcAft>
              <a:buSzPct val="100000"/>
              <a:buNone/>
            </a:pPr>
            <a:r>
              <a:rPr lang="en-US"/>
              <a:t>FRANCIS ASOMANING</a:t>
            </a:r>
            <a:endParaRPr/>
          </a:p>
        </p:txBody>
      </p:sp>
      <p:sp>
        <p:nvSpPr>
          <p:cNvPr id="97" name="Google Shape;97;p13"/>
          <p:cNvSpPr/>
          <p:nvPr/>
        </p:nvSpPr>
        <p:spPr>
          <a:xfrm>
            <a:off x="11815864" y="758952"/>
            <a:ext cx="384048" cy="5330952"/>
          </a:xfrm>
          <a:prstGeom prst="rect">
            <a:avLst/>
          </a:prstGeom>
          <a:solidFill>
            <a:srgbClr val="C8C8C8">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867912" y="1298448"/>
            <a:ext cx="7315200" cy="69171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r>
              <a:rPr b="1" lang="en-US" sz="3100"/>
              <a:t>Pricing  for Amazon SimpleDB</a:t>
            </a:r>
            <a:br>
              <a:rPr b="1" lang="en-US"/>
            </a:br>
            <a:endParaRPr/>
          </a:p>
        </p:txBody>
      </p:sp>
      <p:sp>
        <p:nvSpPr>
          <p:cNvPr id="158" name="Google Shape;158;p22"/>
          <p:cNvSpPr txBox="1"/>
          <p:nvPr>
            <p:ph idx="1" type="body"/>
          </p:nvPr>
        </p:nvSpPr>
        <p:spPr>
          <a:xfrm>
            <a:off x="3886200" y="1425388"/>
            <a:ext cx="7315200" cy="416159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200"/>
              <a:buNone/>
            </a:pPr>
            <a:r>
              <a:rPr lang="en-US"/>
              <a:t>Amazon SimpleDB pricing is based on your actual usage. Your usage is measured and rounded up to the nearest cent. You are charged for the following types of usage:</a:t>
            </a:r>
            <a:endParaRPr/>
          </a:p>
          <a:p>
            <a:pPr indent="-342900" lvl="0" marL="342900" rtl="0" algn="l">
              <a:lnSpc>
                <a:spcPct val="90000"/>
              </a:lnSpc>
              <a:spcBef>
                <a:spcPts val="1200"/>
              </a:spcBef>
              <a:spcAft>
                <a:spcPts val="0"/>
              </a:spcAft>
              <a:buSzPts val="2000"/>
              <a:buFont typeface="Noto Sans Symbols"/>
              <a:buChar char="❖"/>
            </a:pPr>
            <a:r>
              <a:rPr lang="en-US" sz="2000"/>
              <a:t>Structured Data Storage—Measures the size of your billable data by adding the raw byte size of the data you upload + 45 bytes of overhead for each item, attribute name, and attribute-value pair.</a:t>
            </a:r>
            <a:endParaRPr/>
          </a:p>
          <a:p>
            <a:pPr indent="-342900" lvl="0" marL="342900" rtl="0" algn="l">
              <a:lnSpc>
                <a:spcPct val="90000"/>
              </a:lnSpc>
              <a:spcBef>
                <a:spcPts val="1200"/>
              </a:spcBef>
              <a:spcAft>
                <a:spcPts val="0"/>
              </a:spcAft>
              <a:buSzPts val="2000"/>
              <a:buFont typeface="Noto Sans Symbols"/>
              <a:buChar char="❖"/>
            </a:pPr>
            <a:r>
              <a:rPr lang="en-US" sz="2000"/>
              <a:t>Data Transfer—Measures the amount of data transferred for every operation. Data transferred between Amazon SimpleDB and other Amazon Web Services (e.g., Amazon S3, Amazon EC2, Amazon SQS, and others) is free of charge.</a:t>
            </a:r>
            <a:endParaRPr/>
          </a:p>
          <a:p>
            <a:pPr indent="-342900" lvl="0" marL="342900" rtl="0" algn="l">
              <a:lnSpc>
                <a:spcPct val="90000"/>
              </a:lnSpc>
              <a:spcBef>
                <a:spcPts val="1200"/>
              </a:spcBef>
              <a:spcAft>
                <a:spcPts val="0"/>
              </a:spcAft>
              <a:buSzPts val="2000"/>
              <a:buFont typeface="Noto Sans Symbols"/>
              <a:buChar char="❖"/>
            </a:pPr>
            <a:r>
              <a:rPr lang="en-US" sz="2000"/>
              <a:t>Machine Utilization—Measures the machine utilization of each request and charges based on the amount of machine capacity used to complete the particular request (SELECT, GET, PUT, etc.).</a:t>
            </a:r>
            <a:endParaRPr/>
          </a:p>
          <a:p>
            <a:pPr indent="-215900" lvl="0" marL="342900" rtl="0" algn="l">
              <a:lnSpc>
                <a:spcPct val="90000"/>
              </a:lnSpc>
              <a:spcBef>
                <a:spcPts val="1200"/>
              </a:spcBef>
              <a:spcAft>
                <a:spcPts val="0"/>
              </a:spcAft>
              <a:buSzPts val="2000"/>
              <a:buFont typeface="Noto Sans Symbols"/>
              <a:buNone/>
            </a:pPr>
            <a:r>
              <a:t/>
            </a:r>
            <a:endParaRPr sz="2000"/>
          </a:p>
          <a:p>
            <a:pPr indent="0" lvl="0" marL="0" rtl="0" algn="l">
              <a:lnSpc>
                <a:spcPct val="90000"/>
              </a:lnSpc>
              <a:spcBef>
                <a:spcPts val="1200"/>
              </a:spcBef>
              <a:spcAft>
                <a:spcPts val="0"/>
              </a:spcAft>
              <a:buSzPts val="2200"/>
              <a:buNone/>
            </a:pPr>
            <a:r>
              <a:t/>
            </a:r>
            <a:endParaRPr/>
          </a:p>
        </p:txBody>
      </p:sp>
      <p:pic>
        <p:nvPicPr>
          <p:cNvPr id="159" name="Google Shape;159;p22"/>
          <p:cNvPicPr preferRelativeResize="0"/>
          <p:nvPr/>
        </p:nvPicPr>
        <p:blipFill rotWithShape="1">
          <a:blip r:embed="rId3">
            <a:alphaModFix/>
          </a:blip>
          <a:srcRect b="0" l="0" r="0" t="0"/>
          <a:stretch/>
        </p:blipFill>
        <p:spPr>
          <a:xfrm>
            <a:off x="224118" y="820271"/>
            <a:ext cx="3070412" cy="5082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867912" y="726141"/>
            <a:ext cx="73152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5900"/>
              <a:buFont typeface="Corbel"/>
              <a:buNone/>
            </a:pPr>
            <a:r>
              <a:rPr lang="en-US"/>
              <a:t>Storage and Transfer</a:t>
            </a:r>
            <a:endParaRPr/>
          </a:p>
        </p:txBody>
      </p:sp>
      <p:sp>
        <p:nvSpPr>
          <p:cNvPr id="165" name="Google Shape;165;p23"/>
          <p:cNvSpPr txBox="1"/>
          <p:nvPr>
            <p:ph idx="1" type="body"/>
          </p:nvPr>
        </p:nvSpPr>
        <p:spPr>
          <a:xfrm>
            <a:off x="3886200" y="1640541"/>
            <a:ext cx="7315200" cy="439718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800"/>
              <a:buFont typeface="Arial"/>
              <a:buChar char="•"/>
            </a:pPr>
            <a:r>
              <a:rPr lang="en-US" sz="1800"/>
              <a:t>You are charged for the amount of storage your data uses each month which can be considered an average of the month. For example, if you use one gigabyte for the month, you are charged for one gigabyte of storage. If you use zero gigabytes for the first half of the month and two gigabytes for the second half, you are also charged for one gigabyte of storage.</a:t>
            </a:r>
            <a:endParaRPr/>
          </a:p>
          <a:p>
            <a:pPr indent="-342900" lvl="0" marL="342900" rtl="0" algn="l">
              <a:lnSpc>
                <a:spcPct val="90000"/>
              </a:lnSpc>
              <a:spcBef>
                <a:spcPts val="1200"/>
              </a:spcBef>
              <a:spcAft>
                <a:spcPts val="0"/>
              </a:spcAft>
              <a:buSzPts val="1800"/>
              <a:buFont typeface="Arial"/>
              <a:buChar char="•"/>
            </a:pPr>
            <a:r>
              <a:rPr lang="en-US" sz="1800"/>
              <a:t>Amazon charges you for the amount of data transferred into and out of Amazon SimpleDB. For every operation, Amazon SimpleDB monitors the amount of data sent and received and records the data. Once per hour, the usage total is recorded in your account. This information is stored and totaled at the end of the billing cycle.</a:t>
            </a:r>
            <a:endParaRPr/>
          </a:p>
        </p:txBody>
      </p:sp>
      <p:pic>
        <p:nvPicPr>
          <p:cNvPr id="166" name="Google Shape;166;p23"/>
          <p:cNvPicPr preferRelativeResize="0"/>
          <p:nvPr/>
        </p:nvPicPr>
        <p:blipFill rotWithShape="1">
          <a:blip r:embed="rId3">
            <a:alphaModFix/>
          </a:blip>
          <a:srcRect b="0" l="0" r="0" t="0"/>
          <a:stretch/>
        </p:blipFill>
        <p:spPr>
          <a:xfrm>
            <a:off x="215152" y="726141"/>
            <a:ext cx="3052483" cy="53146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867912" y="739588"/>
            <a:ext cx="7315200" cy="64545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br>
              <a:rPr lang="en-US" sz="2800"/>
            </a:br>
            <a:r>
              <a:rPr lang="en-US" sz="2800"/>
              <a:t>Amazon SimpleDB Concepts</a:t>
            </a:r>
            <a:endParaRPr/>
          </a:p>
        </p:txBody>
      </p:sp>
      <p:sp>
        <p:nvSpPr>
          <p:cNvPr id="172" name="Google Shape;172;p24"/>
          <p:cNvSpPr txBox="1"/>
          <p:nvPr>
            <p:ph idx="1" type="body"/>
          </p:nvPr>
        </p:nvSpPr>
        <p:spPr>
          <a:xfrm>
            <a:off x="3886200" y="1546412"/>
            <a:ext cx="7315200" cy="40405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t>• Data Model </a:t>
            </a:r>
            <a:endParaRPr/>
          </a:p>
          <a:p>
            <a:pPr indent="0" lvl="0" marL="0" rtl="0" algn="l">
              <a:lnSpc>
                <a:spcPct val="90000"/>
              </a:lnSpc>
              <a:spcBef>
                <a:spcPts val="1200"/>
              </a:spcBef>
              <a:spcAft>
                <a:spcPts val="0"/>
              </a:spcAft>
              <a:buSzPts val="2200"/>
              <a:buNone/>
            </a:pPr>
            <a:r>
              <a:rPr lang="en-US"/>
              <a:t>• Operations </a:t>
            </a:r>
            <a:endParaRPr/>
          </a:p>
          <a:p>
            <a:pPr indent="0" lvl="0" marL="0" rtl="0" algn="l">
              <a:lnSpc>
                <a:spcPct val="90000"/>
              </a:lnSpc>
              <a:spcBef>
                <a:spcPts val="1200"/>
              </a:spcBef>
              <a:spcAft>
                <a:spcPts val="0"/>
              </a:spcAft>
              <a:buSzPts val="2200"/>
              <a:buNone/>
            </a:pPr>
            <a:r>
              <a:rPr lang="en-US"/>
              <a:t>• API Summary </a:t>
            </a:r>
            <a:endParaRPr/>
          </a:p>
          <a:p>
            <a:pPr indent="0" lvl="0" marL="0" rtl="0" algn="l">
              <a:lnSpc>
                <a:spcPct val="90000"/>
              </a:lnSpc>
              <a:spcBef>
                <a:spcPts val="1200"/>
              </a:spcBef>
              <a:spcAft>
                <a:spcPts val="0"/>
              </a:spcAft>
              <a:buSzPts val="2200"/>
              <a:buNone/>
            </a:pPr>
            <a:r>
              <a:rPr lang="en-US"/>
              <a:t>• Consistency </a:t>
            </a:r>
            <a:endParaRPr/>
          </a:p>
          <a:p>
            <a:pPr indent="0" lvl="0" marL="0" rtl="0" algn="l">
              <a:lnSpc>
                <a:spcPct val="90000"/>
              </a:lnSpc>
              <a:spcBef>
                <a:spcPts val="1200"/>
              </a:spcBef>
              <a:spcAft>
                <a:spcPts val="0"/>
              </a:spcAft>
              <a:buSzPts val="2200"/>
              <a:buNone/>
            </a:pPr>
            <a:r>
              <a:rPr lang="en-US"/>
              <a:t>• Limits </a:t>
            </a:r>
            <a:endParaRPr/>
          </a:p>
          <a:p>
            <a:pPr indent="0" lvl="0" marL="0" rtl="0" algn="l">
              <a:lnSpc>
                <a:spcPct val="90000"/>
              </a:lnSpc>
              <a:spcBef>
                <a:spcPts val="1200"/>
              </a:spcBef>
              <a:spcAft>
                <a:spcPts val="0"/>
              </a:spcAft>
              <a:buSzPts val="2200"/>
              <a:buNone/>
            </a:pPr>
            <a:r>
              <a:rPr lang="en-US"/>
              <a:t>• Data Set Partitioning </a:t>
            </a:r>
            <a:endParaRPr/>
          </a:p>
          <a:p>
            <a:pPr indent="0" lvl="0" marL="0" rtl="0" algn="l">
              <a:lnSpc>
                <a:spcPct val="90000"/>
              </a:lnSpc>
              <a:spcBef>
                <a:spcPts val="1200"/>
              </a:spcBef>
              <a:spcAft>
                <a:spcPts val="0"/>
              </a:spcAft>
              <a:buSzPts val="2200"/>
              <a:buNone/>
            </a:pPr>
            <a:r>
              <a:rPr lang="en-US"/>
              <a:t>• AWS Identity and Access Management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867912" y="470647"/>
            <a:ext cx="7315200" cy="63826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310"/>
              <a:buFont typeface="Corbel"/>
              <a:buNone/>
            </a:pPr>
            <a:r>
              <a:rPr lang="en-US" sz="3809"/>
              <a:t>Data model and operation</a:t>
            </a:r>
            <a:endParaRPr sz="3809"/>
          </a:p>
        </p:txBody>
      </p:sp>
      <p:sp>
        <p:nvSpPr>
          <p:cNvPr id="178" name="Google Shape;178;p25"/>
          <p:cNvSpPr txBox="1"/>
          <p:nvPr>
            <p:ph idx="1" type="body"/>
          </p:nvPr>
        </p:nvSpPr>
        <p:spPr>
          <a:xfrm>
            <a:off x="3886200" y="1108912"/>
            <a:ext cx="7315200" cy="504983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800"/>
              <a:buNone/>
            </a:pPr>
            <a:r>
              <a:rPr lang="en-US" sz="1800"/>
              <a:t>When using Amazon SimpleDB, you organize your structured data in domains within which you can put data, get data or run queries. Domains consist of items that are described by attribute name-value pairs. Below is the spreadsheet model</a:t>
            </a:r>
            <a:endParaRPr/>
          </a:p>
          <a:p>
            <a:pPr indent="0" lvl="0" marL="0" rtl="0" algn="l">
              <a:lnSpc>
                <a:spcPct val="90000"/>
              </a:lnSpc>
              <a:spcBef>
                <a:spcPts val="1200"/>
              </a:spcBef>
              <a:spcAft>
                <a:spcPts val="0"/>
              </a:spcAft>
              <a:buSzPts val="1800"/>
              <a:buNone/>
            </a:pPr>
            <a:r>
              <a:rPr lang="en-US" sz="1800"/>
              <a:t>.</a:t>
            </a:r>
            <a:endParaRPr/>
          </a:p>
          <a:p>
            <a:pPr indent="0" lvl="0" marL="0" rtl="0" algn="l">
              <a:lnSpc>
                <a:spcPct val="90000"/>
              </a:lnSpc>
              <a:spcBef>
                <a:spcPts val="1200"/>
              </a:spcBef>
              <a:spcAft>
                <a:spcPts val="0"/>
              </a:spcAft>
              <a:buSzPts val="1800"/>
              <a:buNone/>
            </a:pPr>
            <a:r>
              <a:t/>
            </a:r>
            <a:endParaRPr b="1" sz="1800"/>
          </a:p>
          <a:p>
            <a:pPr indent="0" lvl="0" marL="0" rtl="0" algn="l">
              <a:lnSpc>
                <a:spcPct val="90000"/>
              </a:lnSpc>
              <a:spcBef>
                <a:spcPts val="1200"/>
              </a:spcBef>
              <a:spcAft>
                <a:spcPts val="0"/>
              </a:spcAft>
              <a:buSzPts val="1800"/>
              <a:buNone/>
            </a:pPr>
            <a:r>
              <a:rPr b="1" lang="en-US" sz="1800"/>
              <a:t>Operations</a:t>
            </a:r>
            <a:endParaRPr/>
          </a:p>
          <a:p>
            <a:pPr indent="0" lvl="0" marL="0" rtl="0" algn="l">
              <a:lnSpc>
                <a:spcPct val="90000"/>
              </a:lnSpc>
              <a:spcBef>
                <a:spcPts val="1200"/>
              </a:spcBef>
              <a:spcAft>
                <a:spcPts val="0"/>
              </a:spcAft>
              <a:buSzPts val="1800"/>
              <a:buNone/>
            </a:pPr>
            <a:r>
              <a:rPr lang="en-US" sz="1800"/>
              <a:t>The following describes the components of Amazon SimpleDB operations.</a:t>
            </a:r>
            <a:endParaRPr/>
          </a:p>
          <a:p>
            <a:pPr indent="-285750" lvl="0" marL="285750" rtl="0" algn="l">
              <a:lnSpc>
                <a:spcPct val="90000"/>
              </a:lnSpc>
              <a:spcBef>
                <a:spcPts val="1200"/>
              </a:spcBef>
              <a:spcAft>
                <a:spcPts val="0"/>
              </a:spcAft>
              <a:buSzPts val="1800"/>
              <a:buFont typeface="Arial"/>
              <a:buChar char="•"/>
            </a:pPr>
            <a:r>
              <a:rPr lang="en-US" sz="1800"/>
              <a:t>Subscribe-Any application, script, or software making a call to the Amazon SimpleDB service.</a:t>
            </a:r>
            <a:endParaRPr/>
          </a:p>
          <a:p>
            <a:pPr indent="-285750" lvl="0" marL="285750" rtl="0" algn="l">
              <a:lnSpc>
                <a:spcPct val="90000"/>
              </a:lnSpc>
              <a:spcBef>
                <a:spcPts val="1200"/>
              </a:spcBef>
              <a:spcAft>
                <a:spcPts val="0"/>
              </a:spcAft>
              <a:buSzPts val="1800"/>
              <a:buFont typeface="Arial"/>
              <a:buChar char="•"/>
            </a:pPr>
            <a:r>
              <a:rPr lang="en-US" sz="1800"/>
              <a:t>Amazon SimpleDB Request—A single web service API call and its associated data that the subscriber sends to the Amazon SimpleDB service to perform one or more operations.</a:t>
            </a:r>
            <a:endParaRPr/>
          </a:p>
          <a:p>
            <a:pPr indent="-285750" lvl="0" marL="285750" rtl="0" algn="l">
              <a:lnSpc>
                <a:spcPct val="90000"/>
              </a:lnSpc>
              <a:spcBef>
                <a:spcPts val="1200"/>
              </a:spcBef>
              <a:spcAft>
                <a:spcPts val="0"/>
              </a:spcAft>
              <a:buSzPts val="1800"/>
              <a:buFont typeface="Arial"/>
              <a:buChar char="•"/>
            </a:pPr>
            <a:r>
              <a:rPr lang="en-US" sz="1800"/>
              <a:t>Amazon SimpleDB Response—The response and any results returned from the Amazon SimpleDB service to the subscriber after processing the request.</a:t>
            </a:r>
            <a:endParaRPr/>
          </a:p>
          <a:p>
            <a:pPr indent="-171450" lvl="0" marL="285750" rtl="0" algn="l">
              <a:lnSpc>
                <a:spcPct val="90000"/>
              </a:lnSpc>
              <a:spcBef>
                <a:spcPts val="1200"/>
              </a:spcBef>
              <a:spcAft>
                <a:spcPts val="0"/>
              </a:spcAft>
              <a:buSzPts val="1800"/>
              <a:buFont typeface="Arial"/>
              <a:buNone/>
            </a:pPr>
            <a:r>
              <a:t/>
            </a:r>
            <a:endParaRPr sz="1800"/>
          </a:p>
          <a:p>
            <a:pPr indent="-171450" lvl="0" marL="285750" rtl="0" algn="l">
              <a:lnSpc>
                <a:spcPct val="90000"/>
              </a:lnSpc>
              <a:spcBef>
                <a:spcPts val="1200"/>
              </a:spcBef>
              <a:spcAft>
                <a:spcPts val="0"/>
              </a:spcAft>
              <a:buSzPts val="1800"/>
              <a:buFont typeface="Arial"/>
              <a:buNone/>
            </a:pPr>
            <a:r>
              <a:t/>
            </a:r>
            <a:endParaRPr sz="1800"/>
          </a:p>
        </p:txBody>
      </p:sp>
      <p:pic>
        <p:nvPicPr>
          <p:cNvPr id="179" name="Google Shape;179;p25"/>
          <p:cNvPicPr preferRelativeResize="0"/>
          <p:nvPr/>
        </p:nvPicPr>
        <p:blipFill rotWithShape="1">
          <a:blip r:embed="rId3">
            <a:alphaModFix/>
          </a:blip>
          <a:srcRect b="0" l="0" r="0" t="0"/>
          <a:stretch/>
        </p:blipFill>
        <p:spPr>
          <a:xfrm>
            <a:off x="3867912" y="2145277"/>
            <a:ext cx="6363588" cy="6382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867912" y="874059"/>
            <a:ext cx="7315200" cy="914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r>
              <a:rPr lang="en-US" sz="2700"/>
              <a:t>API Summary and Consistency </a:t>
            </a:r>
            <a:br>
              <a:rPr lang="en-US"/>
            </a:br>
            <a:endParaRPr/>
          </a:p>
        </p:txBody>
      </p:sp>
      <p:sp>
        <p:nvSpPr>
          <p:cNvPr id="185" name="Google Shape;185;p26"/>
          <p:cNvSpPr txBox="1"/>
          <p:nvPr>
            <p:ph idx="1" type="body"/>
          </p:nvPr>
        </p:nvSpPr>
        <p:spPr>
          <a:xfrm>
            <a:off x="3886200" y="1035423"/>
            <a:ext cx="7315200" cy="494851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2200"/>
              <a:buNone/>
            </a:pPr>
            <a:r>
              <a:rPr lang="en-US"/>
              <a:t>The Amazon SimpleDB service consists of a small group of API calls that provide the core functionality needed to build applications.</a:t>
            </a:r>
            <a:endParaRPr/>
          </a:p>
          <a:p>
            <a:pPr indent="-342900" lvl="0" marL="342900" rtl="0" algn="l">
              <a:lnSpc>
                <a:spcPct val="90000"/>
              </a:lnSpc>
              <a:spcBef>
                <a:spcPts val="1200"/>
              </a:spcBef>
              <a:spcAft>
                <a:spcPts val="0"/>
              </a:spcAft>
              <a:buSzPts val="1800"/>
              <a:buFont typeface="Arial"/>
              <a:buChar char="•"/>
            </a:pPr>
            <a:r>
              <a:rPr lang="en-US" sz="1800"/>
              <a:t>Create Domain</a:t>
            </a:r>
            <a:endParaRPr/>
          </a:p>
          <a:p>
            <a:pPr indent="-342900" lvl="0" marL="342900" rtl="0" algn="l">
              <a:lnSpc>
                <a:spcPct val="90000"/>
              </a:lnSpc>
              <a:spcBef>
                <a:spcPts val="1200"/>
              </a:spcBef>
              <a:spcAft>
                <a:spcPts val="0"/>
              </a:spcAft>
              <a:buSzPts val="1800"/>
              <a:buFont typeface="Arial"/>
              <a:buChar char="•"/>
            </a:pPr>
            <a:r>
              <a:rPr lang="en-US" sz="1800"/>
              <a:t>Delete Domain</a:t>
            </a:r>
            <a:endParaRPr/>
          </a:p>
          <a:p>
            <a:pPr indent="-342900" lvl="0" marL="342900" rtl="0" algn="l">
              <a:lnSpc>
                <a:spcPct val="90000"/>
              </a:lnSpc>
              <a:spcBef>
                <a:spcPts val="1200"/>
              </a:spcBef>
              <a:spcAft>
                <a:spcPts val="0"/>
              </a:spcAft>
              <a:buSzPts val="1800"/>
              <a:buFont typeface="Arial"/>
              <a:buChar char="•"/>
            </a:pPr>
            <a:r>
              <a:rPr lang="en-US" sz="1800"/>
              <a:t>List Domain</a:t>
            </a:r>
            <a:endParaRPr/>
          </a:p>
          <a:p>
            <a:pPr indent="-342900" lvl="0" marL="342900" rtl="0" algn="l">
              <a:lnSpc>
                <a:spcPct val="90000"/>
              </a:lnSpc>
              <a:spcBef>
                <a:spcPts val="1200"/>
              </a:spcBef>
              <a:spcAft>
                <a:spcPts val="0"/>
              </a:spcAft>
              <a:buSzPts val="1800"/>
              <a:buFont typeface="Arial"/>
              <a:buChar char="•"/>
            </a:pPr>
            <a:r>
              <a:rPr lang="en-US" sz="1800"/>
              <a:t>Put Attribute</a:t>
            </a:r>
            <a:endParaRPr/>
          </a:p>
          <a:p>
            <a:pPr indent="-342900" lvl="0" marL="342900" rtl="0" algn="l">
              <a:lnSpc>
                <a:spcPct val="90000"/>
              </a:lnSpc>
              <a:spcBef>
                <a:spcPts val="1200"/>
              </a:spcBef>
              <a:spcAft>
                <a:spcPts val="0"/>
              </a:spcAft>
              <a:buSzPts val="1800"/>
              <a:buFont typeface="Arial"/>
              <a:buChar char="•"/>
            </a:pPr>
            <a:r>
              <a:rPr lang="en-US" sz="1800"/>
              <a:t>BatchPutAttribute</a:t>
            </a:r>
            <a:endParaRPr/>
          </a:p>
          <a:p>
            <a:pPr indent="-342900" lvl="0" marL="342900" rtl="0" algn="l">
              <a:lnSpc>
                <a:spcPct val="90000"/>
              </a:lnSpc>
              <a:spcBef>
                <a:spcPts val="1200"/>
              </a:spcBef>
              <a:spcAft>
                <a:spcPts val="0"/>
              </a:spcAft>
              <a:buSzPts val="1800"/>
              <a:buFont typeface="Arial"/>
              <a:buChar char="•"/>
            </a:pPr>
            <a:r>
              <a:rPr lang="en-US" sz="1800"/>
              <a:t>Delete Attribute</a:t>
            </a:r>
            <a:endParaRPr/>
          </a:p>
          <a:p>
            <a:pPr indent="-342900" lvl="0" marL="342900" rtl="0" algn="l">
              <a:lnSpc>
                <a:spcPct val="90000"/>
              </a:lnSpc>
              <a:spcBef>
                <a:spcPts val="1200"/>
              </a:spcBef>
              <a:spcAft>
                <a:spcPts val="0"/>
              </a:spcAft>
              <a:buSzPts val="1800"/>
              <a:buFont typeface="Arial"/>
              <a:buChar char="•"/>
            </a:pPr>
            <a:r>
              <a:rPr lang="en-US" sz="1800"/>
              <a:t>BatchDeleteAttribute</a:t>
            </a:r>
            <a:endParaRPr/>
          </a:p>
          <a:p>
            <a:pPr indent="-342900" lvl="0" marL="342900" rtl="0" algn="l">
              <a:lnSpc>
                <a:spcPct val="90000"/>
              </a:lnSpc>
              <a:spcBef>
                <a:spcPts val="1200"/>
              </a:spcBef>
              <a:spcAft>
                <a:spcPts val="0"/>
              </a:spcAft>
              <a:buSzPts val="1800"/>
              <a:buFont typeface="Arial"/>
              <a:buChar char="•"/>
            </a:pPr>
            <a:r>
              <a:rPr lang="en-US" sz="1800"/>
              <a:t>Get Attribute</a:t>
            </a:r>
            <a:endParaRPr/>
          </a:p>
          <a:p>
            <a:pPr indent="-342900" lvl="0" marL="342900" rtl="0" algn="l">
              <a:lnSpc>
                <a:spcPct val="90000"/>
              </a:lnSpc>
              <a:spcBef>
                <a:spcPts val="1200"/>
              </a:spcBef>
              <a:spcAft>
                <a:spcPts val="0"/>
              </a:spcAft>
              <a:buSzPts val="1800"/>
              <a:buFont typeface="Arial"/>
              <a:buChar char="•"/>
            </a:pPr>
            <a:r>
              <a:rPr lang="en-US" sz="1800"/>
              <a:t>Select</a:t>
            </a:r>
            <a:endParaRPr/>
          </a:p>
          <a:p>
            <a:pPr indent="-342900" lvl="0" marL="342900" rtl="0" algn="l">
              <a:lnSpc>
                <a:spcPct val="90000"/>
              </a:lnSpc>
              <a:spcBef>
                <a:spcPts val="1200"/>
              </a:spcBef>
              <a:spcAft>
                <a:spcPts val="0"/>
              </a:spcAft>
              <a:buSzPts val="1800"/>
              <a:buFont typeface="Arial"/>
              <a:buChar char="•"/>
            </a:pPr>
            <a:r>
              <a:rPr lang="en-US" sz="1800"/>
              <a:t>DomainMetadata</a:t>
            </a:r>
            <a:endParaRPr sz="1800"/>
          </a:p>
          <a:p>
            <a:pPr indent="-228600" lvl="0" marL="342900" rtl="0" algn="l">
              <a:lnSpc>
                <a:spcPct val="90000"/>
              </a:lnSpc>
              <a:spcBef>
                <a:spcPts val="1200"/>
              </a:spcBef>
              <a:spcAft>
                <a:spcPts val="0"/>
              </a:spcAft>
              <a:buSzPts val="1800"/>
              <a:buFont typeface="Arial"/>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867912" y="779929"/>
            <a:ext cx="73152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5900"/>
              <a:buFont typeface="Corbel"/>
              <a:buNone/>
            </a:pPr>
            <a:r>
              <a:rPr lang="en-US"/>
              <a:t>Limits</a:t>
            </a:r>
            <a:endParaRPr/>
          </a:p>
        </p:txBody>
      </p:sp>
      <p:sp>
        <p:nvSpPr>
          <p:cNvPr id="191" name="Google Shape;191;p27"/>
          <p:cNvSpPr txBox="1"/>
          <p:nvPr>
            <p:ph idx="1" type="body"/>
          </p:nvPr>
        </p:nvSpPr>
        <p:spPr>
          <a:xfrm>
            <a:off x="3886200" y="1694330"/>
            <a:ext cx="7315200" cy="4585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00"/>
              <a:buNone/>
            </a:pPr>
            <a:r>
              <a:rPr lang="en-US" sz="1400">
                <a:latin typeface="Courier New"/>
                <a:ea typeface="Courier New"/>
                <a:cs typeface="Courier New"/>
                <a:sym typeface="Courier New"/>
              </a:rPr>
              <a:t>Following is a table that describes current limits within Amazon SimpleDB.</a:t>
            </a:r>
            <a:endParaRPr/>
          </a:p>
          <a:p>
            <a:pPr indent="0" lvl="0" marL="0" rtl="0" algn="l">
              <a:lnSpc>
                <a:spcPct val="90000"/>
              </a:lnSpc>
              <a:spcBef>
                <a:spcPts val="1200"/>
              </a:spcBef>
              <a:spcAft>
                <a:spcPts val="0"/>
              </a:spcAft>
              <a:buSzPts val="1400"/>
              <a:buNone/>
            </a:pPr>
            <a:r>
              <a:t/>
            </a:r>
            <a:endParaRPr sz="1400"/>
          </a:p>
        </p:txBody>
      </p:sp>
      <p:pic>
        <p:nvPicPr>
          <p:cNvPr id="192" name="Google Shape;192;p27"/>
          <p:cNvPicPr preferRelativeResize="0"/>
          <p:nvPr/>
        </p:nvPicPr>
        <p:blipFill rotWithShape="1">
          <a:blip r:embed="rId3">
            <a:alphaModFix/>
          </a:blip>
          <a:srcRect b="0" l="0" r="0" t="0"/>
          <a:stretch/>
        </p:blipFill>
        <p:spPr>
          <a:xfrm>
            <a:off x="3687395" y="2114593"/>
            <a:ext cx="7742605" cy="3963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867912" y="779930"/>
            <a:ext cx="7315200" cy="80682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r>
              <a:rPr lang="en-US"/>
              <a:t>Data Set Partitioning</a:t>
            </a:r>
            <a:endParaRPr/>
          </a:p>
        </p:txBody>
      </p:sp>
      <p:sp>
        <p:nvSpPr>
          <p:cNvPr id="198" name="Google Shape;198;p28"/>
          <p:cNvSpPr txBox="1"/>
          <p:nvPr>
            <p:ph idx="1" type="body"/>
          </p:nvPr>
        </p:nvSpPr>
        <p:spPr>
          <a:xfrm>
            <a:off x="3886200" y="1465729"/>
            <a:ext cx="7315200" cy="46123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1800"/>
              <a:t>Amazon SimpleDB is designed to support highly parallel applications. To improve performance, you can partition your dataset among multiple domains to parallelize queries and have them operate on smaller individual datasets. Although you can only execute a single query against a single domain, you can perform aggregation of the result sets in the application layer. The following is a list of applications that lend themselves to parallelized queries</a:t>
            </a:r>
            <a:endParaRPr/>
          </a:p>
          <a:p>
            <a:pPr indent="-285750" lvl="0" marL="285750" rtl="0" algn="l">
              <a:lnSpc>
                <a:spcPct val="90000"/>
              </a:lnSpc>
              <a:spcBef>
                <a:spcPts val="1200"/>
              </a:spcBef>
              <a:spcAft>
                <a:spcPts val="0"/>
              </a:spcAft>
              <a:buSzPts val="1800"/>
              <a:buFont typeface="Arial"/>
              <a:buChar char="•"/>
            </a:pPr>
            <a:r>
              <a:rPr lang="en-US" sz="1800"/>
              <a:t>Natural Partition-The data set naturally partitions along some dimension</a:t>
            </a:r>
            <a:endParaRPr sz="1800"/>
          </a:p>
          <a:p>
            <a:pPr indent="-285750" lvl="0" marL="285750" rtl="0" algn="l">
              <a:lnSpc>
                <a:spcPct val="90000"/>
              </a:lnSpc>
              <a:spcBef>
                <a:spcPts val="1200"/>
              </a:spcBef>
              <a:spcAft>
                <a:spcPts val="0"/>
              </a:spcAft>
              <a:buSzPts val="1800"/>
              <a:buFont typeface="Arial"/>
              <a:buChar char="•"/>
            </a:pPr>
            <a:r>
              <a:rPr lang="en-US" sz="1800"/>
              <a:t> High-Performance Application—Useful when the application requires higher throughput than a single domain can provide</a:t>
            </a:r>
            <a:endParaRPr/>
          </a:p>
          <a:p>
            <a:pPr indent="-285750" lvl="0" marL="285750" rtl="0" algn="l">
              <a:lnSpc>
                <a:spcPct val="90000"/>
              </a:lnSpc>
              <a:spcBef>
                <a:spcPts val="1200"/>
              </a:spcBef>
              <a:spcAft>
                <a:spcPts val="0"/>
              </a:spcAft>
              <a:buSzPts val="1800"/>
              <a:buFont typeface="Arial"/>
              <a:buChar char="•"/>
            </a:pPr>
            <a:r>
              <a:rPr lang="en-US" sz="1800"/>
              <a:t>Large Data Set—Useful when timeout limits are reached because of the data size or query complexity.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867900" y="693875"/>
            <a:ext cx="7315200" cy="91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Comparison </a:t>
            </a:r>
            <a:endParaRPr/>
          </a:p>
        </p:txBody>
      </p:sp>
      <p:sp>
        <p:nvSpPr>
          <p:cNvPr id="205" name="Google Shape;205;p29"/>
          <p:cNvSpPr txBox="1"/>
          <p:nvPr>
            <p:ph idx="1" type="body"/>
          </p:nvPr>
        </p:nvSpPr>
        <p:spPr>
          <a:xfrm>
            <a:off x="3886200" y="1694296"/>
            <a:ext cx="7315200" cy="38928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Clr>
                <a:schemeClr val="dk1"/>
              </a:buClr>
              <a:buSzPts val="1100"/>
              <a:buFont typeface="Arial"/>
              <a:buNone/>
            </a:pPr>
            <a:r>
              <a:rPr lang="en-US" sz="1800"/>
              <a:t>In a distributed database, a lot of data communication takes place owing to the diversified location of data, users, and transactions. So it demands secure communication between users and databases and between the different database environments. Data should not be corrupted during transfer.</a:t>
            </a:r>
            <a:endParaRPr sz="1800"/>
          </a:p>
          <a:p>
            <a:pPr indent="0" lvl="0" marL="0" rtl="0" algn="l">
              <a:spcBef>
                <a:spcPts val="1200"/>
              </a:spcBef>
              <a:spcAft>
                <a:spcPts val="0"/>
              </a:spcAft>
              <a:buClr>
                <a:schemeClr val="dk1"/>
              </a:buClr>
              <a:buSzPts val="1100"/>
              <a:buFont typeface="Arial"/>
              <a:buNone/>
            </a:pPr>
            <a:r>
              <a:rPr b="1" lang="en-US" sz="1800"/>
              <a:t>Authentication and authorization- </a:t>
            </a:r>
            <a:r>
              <a:rPr lang="en-US" sz="1800"/>
              <a:t>These are the access control measures adopted to ensure that only authentic users can use the database.</a:t>
            </a:r>
            <a:endParaRPr sz="1800"/>
          </a:p>
          <a:p>
            <a:pPr indent="0" lvl="0" marL="0" rtl="0" algn="l">
              <a:spcBef>
                <a:spcPts val="1200"/>
              </a:spcBef>
              <a:spcAft>
                <a:spcPts val="0"/>
              </a:spcAft>
              <a:buClr>
                <a:schemeClr val="dk1"/>
              </a:buClr>
              <a:buSzPts val="1100"/>
              <a:buFont typeface="Arial"/>
              <a:buNone/>
            </a:pPr>
            <a:r>
              <a:rPr b="1" lang="en-US" sz="1800"/>
              <a:t>Compared</a:t>
            </a:r>
            <a:r>
              <a:rPr lang="en-US" sz="1800"/>
              <a:t> to </a:t>
            </a:r>
            <a:r>
              <a:rPr lang="en-US" sz="1800"/>
              <a:t>Big Data</a:t>
            </a:r>
            <a:r>
              <a:rPr lang="en-US" sz="1800"/>
              <a:t>, much to other forms of cybersecurity, The big data variant is concerned with attacks that originate either from online or offline spheres.</a:t>
            </a:r>
            <a:endParaRPr sz="1800"/>
          </a:p>
          <a:p>
            <a:pPr indent="0" lvl="0" marL="0" rtl="0" algn="l">
              <a:spcBef>
                <a:spcPts val="1200"/>
              </a:spcBef>
              <a:spcAft>
                <a:spcPts val="0"/>
              </a:spcAft>
              <a:buClr>
                <a:schemeClr val="dk1"/>
              </a:buClr>
              <a:buSzPts val="1100"/>
              <a:buFont typeface="Arial"/>
              <a:buNone/>
            </a:pPr>
            <a:r>
              <a:rPr lang="en-US" sz="1800"/>
              <a:t>Some common security tool is encryption- encrypted data is useless to hackers if they don’t have the key to unlock it. Meaning both input and output information is completely protected.</a:t>
            </a:r>
            <a:endParaRPr sz="1800"/>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867912" y="1298448"/>
            <a:ext cx="7315200" cy="3255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9400"/>
              <a:t>Questions  </a:t>
            </a:r>
            <a:endParaRPr sz="9400"/>
          </a:p>
          <a:p>
            <a:pPr indent="0" lvl="0" marL="0" rtl="0" algn="l">
              <a:spcBef>
                <a:spcPts val="0"/>
              </a:spcBef>
              <a:spcAft>
                <a:spcPts val="0"/>
              </a:spcAft>
              <a:buNone/>
            </a:pPr>
            <a:r>
              <a:t/>
            </a:r>
            <a:endParaRPr/>
          </a:p>
        </p:txBody>
      </p:sp>
      <p:pic>
        <p:nvPicPr>
          <p:cNvPr id="212" name="Google Shape;212;p30"/>
          <p:cNvPicPr preferRelativeResize="0"/>
          <p:nvPr/>
        </p:nvPicPr>
        <p:blipFill>
          <a:blip r:embed="rId3">
            <a:alphaModFix/>
          </a:blip>
          <a:stretch>
            <a:fillRect/>
          </a:stretch>
        </p:blipFill>
        <p:spPr>
          <a:xfrm>
            <a:off x="152400" y="1129550"/>
            <a:ext cx="2961950" cy="472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867900" y="1298449"/>
            <a:ext cx="7315200" cy="815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REFERENCES </a:t>
            </a:r>
            <a:endParaRPr/>
          </a:p>
        </p:txBody>
      </p:sp>
      <p:sp>
        <p:nvSpPr>
          <p:cNvPr id="219" name="Google Shape;219;p31"/>
          <p:cNvSpPr txBox="1"/>
          <p:nvPr>
            <p:ph idx="1" type="body"/>
          </p:nvPr>
        </p:nvSpPr>
        <p:spPr>
          <a:xfrm>
            <a:off x="3886200" y="2113825"/>
            <a:ext cx="7796700" cy="4050300"/>
          </a:xfrm>
          <a:prstGeom prst="rect">
            <a:avLst/>
          </a:prstGeom>
        </p:spPr>
        <p:txBody>
          <a:bodyPr anchorCtr="0" anchor="t" bIns="45700" lIns="91425" spcFirstLastPara="1" rIns="91425" wrap="square" tIns="45700">
            <a:normAutofit fontScale="77500" lnSpcReduction="10000"/>
          </a:bodyPr>
          <a:lstStyle/>
          <a:p>
            <a:pPr indent="-336867" lvl="0" marL="457200" rtl="0" algn="l">
              <a:spcBef>
                <a:spcPts val="1200"/>
              </a:spcBef>
              <a:spcAft>
                <a:spcPts val="0"/>
              </a:spcAft>
              <a:buSzPct val="100000"/>
              <a:buAutoNum type="arabicPeriod"/>
            </a:pPr>
            <a:r>
              <a:rPr lang="en-US" u="sng">
                <a:solidFill>
                  <a:schemeClr val="hlink"/>
                </a:solidFill>
                <a:hlinkClick r:id="rId3"/>
              </a:rPr>
              <a:t>https://dl.acm.org/doi/abs/10.1145/320128.320129</a:t>
            </a:r>
            <a:endParaRPr/>
          </a:p>
          <a:p>
            <a:pPr indent="0" lvl="0" marL="457200" rtl="0" algn="l">
              <a:spcBef>
                <a:spcPts val="1200"/>
              </a:spcBef>
              <a:spcAft>
                <a:spcPts val="0"/>
              </a:spcAft>
              <a:buNone/>
            </a:pPr>
            <a:r>
              <a:t/>
            </a:r>
            <a:endParaRPr/>
          </a:p>
          <a:p>
            <a:pPr indent="-336867" lvl="0" marL="457200" rtl="0" algn="l">
              <a:spcBef>
                <a:spcPts val="1200"/>
              </a:spcBef>
              <a:spcAft>
                <a:spcPts val="0"/>
              </a:spcAft>
              <a:buSzPct val="100000"/>
              <a:buAutoNum type="arabicPeriod"/>
            </a:pPr>
            <a:r>
              <a:rPr lang="en-US" u="sng">
                <a:solidFill>
                  <a:schemeClr val="hlink"/>
                </a:solidFill>
                <a:hlinkClick r:id="rId4"/>
              </a:rPr>
              <a:t>https://docs.aws.amazon.com/AmazonSimpleDB/latest/DeveloperGuide/Operations.html</a:t>
            </a:r>
            <a:endParaRPr/>
          </a:p>
          <a:p>
            <a:pPr indent="0" lvl="0" marL="457200" rtl="0" algn="l">
              <a:spcBef>
                <a:spcPts val="1200"/>
              </a:spcBef>
              <a:spcAft>
                <a:spcPts val="0"/>
              </a:spcAft>
              <a:buNone/>
            </a:pPr>
            <a:r>
              <a:t/>
            </a:r>
            <a:endParaRPr/>
          </a:p>
          <a:p>
            <a:pPr indent="-336867" lvl="0" marL="457200" rtl="0" algn="l">
              <a:spcBef>
                <a:spcPts val="1200"/>
              </a:spcBef>
              <a:spcAft>
                <a:spcPts val="0"/>
              </a:spcAft>
              <a:buSzPct val="100000"/>
              <a:buAutoNum type="arabicPeriod"/>
            </a:pPr>
            <a:r>
              <a:rPr lang="en-US"/>
              <a:t>HAMMEa, M.M., AND SHIPMAN, D.W. The reliability mechanisms of SDD-I: A system for distributed databases. Submitted for publication</a:t>
            </a:r>
            <a:endParaRPr/>
          </a:p>
          <a:p>
            <a:pPr indent="0" lvl="0" marL="457200" rtl="0" algn="l">
              <a:spcBef>
                <a:spcPts val="1200"/>
              </a:spcBef>
              <a:spcAft>
                <a:spcPts val="0"/>
              </a:spcAft>
              <a:buNone/>
            </a:pPr>
            <a:r>
              <a:t/>
            </a:r>
            <a:endParaRPr/>
          </a:p>
          <a:p>
            <a:pPr indent="-336867" lvl="0" marL="457200" rtl="0" algn="l">
              <a:spcBef>
                <a:spcPts val="1200"/>
              </a:spcBef>
              <a:spcAft>
                <a:spcPts val="0"/>
              </a:spcAft>
              <a:buSzPct val="100000"/>
              <a:buAutoNum type="arabicPeriod"/>
            </a:pPr>
            <a:r>
              <a:rPr lang="en-US" u="sng">
                <a:solidFill>
                  <a:schemeClr val="hlink"/>
                </a:solidFill>
                <a:hlinkClick r:id="rId5"/>
              </a:rPr>
              <a:t>https://www.techtarget.com/searchoracle/definition/distributed-databas</a:t>
            </a:r>
            <a:r>
              <a:rPr lang="en-US" u="sng">
                <a:solidFill>
                  <a:schemeClr val="hlink"/>
                </a:solidFill>
              </a:rPr>
              <a:t>e</a:t>
            </a:r>
            <a:endParaRPr/>
          </a:p>
          <a:p>
            <a:pPr indent="0" lvl="0" marL="457200" rtl="0" algn="l">
              <a:spcBef>
                <a:spcPts val="1200"/>
              </a:spcBef>
              <a:spcAft>
                <a:spcPts val="0"/>
              </a:spcAft>
              <a:buNone/>
            </a:pPr>
            <a:r>
              <a:t/>
            </a:r>
            <a:endParaRPr/>
          </a:p>
          <a:p>
            <a:pPr indent="-336867" lvl="0" marL="457200" rtl="0" algn="l">
              <a:spcBef>
                <a:spcPts val="1200"/>
              </a:spcBef>
              <a:spcAft>
                <a:spcPts val="0"/>
              </a:spcAft>
              <a:buSzPct val="100000"/>
              <a:buAutoNum type="arabicPeriod"/>
            </a:pPr>
            <a:r>
              <a:rPr lang="en-US"/>
              <a:t>https://www.sciencedirect.com/topics/computer-science/distributed-databases </a:t>
            </a:r>
            <a:endParaRPr/>
          </a:p>
          <a:p>
            <a:pPr indent="0" lvl="0" marL="45720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3717375" y="809049"/>
            <a:ext cx="7315200" cy="121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3200"/>
              <a:buFont typeface="Corbel"/>
              <a:buNone/>
            </a:pPr>
            <a:r>
              <a:rPr lang="en-US" sz="3200"/>
              <a:t>INTRODUCTION </a:t>
            </a:r>
            <a:endParaRPr/>
          </a:p>
        </p:txBody>
      </p:sp>
      <p:sp>
        <p:nvSpPr>
          <p:cNvPr id="103" name="Google Shape;103;p14"/>
          <p:cNvSpPr txBox="1"/>
          <p:nvPr>
            <p:ph idx="1" type="body"/>
          </p:nvPr>
        </p:nvSpPr>
        <p:spPr>
          <a:xfrm>
            <a:off x="3717375" y="2339534"/>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800"/>
              <a:t>A distributed database is a database that consists of two or more files located on different sites either on the same network or on entirely different networks. Portions of the database are stored in multiple physical locations and processing is distributed among multiple database nodes.</a:t>
            </a:r>
            <a:endParaRPr/>
          </a:p>
        </p:txBody>
      </p:sp>
      <p:sp>
        <p:nvSpPr>
          <p:cNvPr id="104" name="Google Shape;104;p14"/>
          <p:cNvSpPr txBox="1"/>
          <p:nvPr>
            <p:ph idx="1" type="body"/>
          </p:nvPr>
        </p:nvSpPr>
        <p:spPr>
          <a:xfrm>
            <a:off x="4151500" y="3410378"/>
            <a:ext cx="7315200" cy="351060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Font typeface="Arial"/>
              <a:buChar char="•"/>
            </a:pPr>
            <a:r>
              <a:rPr lang="en-US"/>
              <a:t> Detailed summary of distributed database </a:t>
            </a:r>
            <a:endParaRPr/>
          </a:p>
          <a:p>
            <a:pPr indent="-182880" lvl="0" marL="182880" rtl="0" algn="l">
              <a:lnSpc>
                <a:spcPct val="90000"/>
              </a:lnSpc>
              <a:spcBef>
                <a:spcPts val="1200"/>
              </a:spcBef>
              <a:spcAft>
                <a:spcPts val="0"/>
              </a:spcAft>
              <a:buSzPts val="2000"/>
              <a:buFont typeface="Arial"/>
              <a:buChar char="•"/>
            </a:pPr>
            <a:r>
              <a:rPr lang="en-US"/>
              <a:t>Amazon simpleDB</a:t>
            </a:r>
            <a:endParaRPr/>
          </a:p>
          <a:p>
            <a:pPr indent="-182880" lvl="0" marL="182880" rtl="0" algn="l">
              <a:lnSpc>
                <a:spcPct val="90000"/>
              </a:lnSpc>
              <a:spcBef>
                <a:spcPts val="1200"/>
              </a:spcBef>
              <a:spcAft>
                <a:spcPts val="0"/>
              </a:spcAft>
              <a:buSzPts val="2000"/>
              <a:buFont typeface="Arial"/>
              <a:buChar char="•"/>
            </a:pPr>
            <a:r>
              <a:rPr lang="en-US"/>
              <a:t>Features </a:t>
            </a:r>
            <a:endParaRPr/>
          </a:p>
          <a:p>
            <a:pPr indent="-182880" lvl="0" marL="182880" rtl="0" algn="l">
              <a:lnSpc>
                <a:spcPct val="90000"/>
              </a:lnSpc>
              <a:spcBef>
                <a:spcPts val="1200"/>
              </a:spcBef>
              <a:spcAft>
                <a:spcPts val="0"/>
              </a:spcAft>
              <a:buSzPts val="2000"/>
              <a:buFont typeface="Arial"/>
              <a:buChar char="•"/>
            </a:pPr>
            <a:r>
              <a:rPr lang="en-US"/>
              <a:t>Amazon SimpleDB Concepts</a:t>
            </a:r>
            <a:endParaRPr/>
          </a:p>
          <a:p>
            <a:pPr indent="-55879" lvl="0" marL="182880" rtl="0" algn="l">
              <a:lnSpc>
                <a:spcPct val="90000"/>
              </a:lnSpc>
              <a:spcBef>
                <a:spcPts val="12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idx="1" type="body"/>
          </p:nvPr>
        </p:nvSpPr>
        <p:spPr>
          <a:xfrm>
            <a:off x="3867375" y="1808704"/>
            <a:ext cx="7315200" cy="324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solidFill>
                  <a:srgbClr val="FF0000"/>
                </a:solidFill>
              </a:rPr>
              <a:t>Some differences between distributed and centralized </a:t>
            </a:r>
            <a:endParaRPr/>
          </a:p>
        </p:txBody>
      </p:sp>
      <p:graphicFrame>
        <p:nvGraphicFramePr>
          <p:cNvPr id="110" name="Google Shape;110;p15"/>
          <p:cNvGraphicFramePr/>
          <p:nvPr/>
        </p:nvGraphicFramePr>
        <p:xfrm>
          <a:off x="3867375" y="2306246"/>
          <a:ext cx="3000000" cy="3000000"/>
        </p:xfrm>
        <a:graphic>
          <a:graphicData uri="http://schemas.openxmlformats.org/drawingml/2006/table">
            <a:tbl>
              <a:tblPr bandRow="1" firstRow="1">
                <a:noFill/>
                <a:tableStyleId>{DCD733EF-698D-4EC2-8601-8BAC3A6F0E79}</a:tableStyleId>
              </a:tblPr>
              <a:tblGrid>
                <a:gridCol w="3648450"/>
                <a:gridCol w="3648450"/>
              </a:tblGrid>
              <a:tr h="329350">
                <a:tc>
                  <a:txBody>
                    <a:bodyPr/>
                    <a:lstStyle/>
                    <a:p>
                      <a:pPr indent="0" lvl="0" marL="0" marR="0" rtl="0" algn="l">
                        <a:spcBef>
                          <a:spcPts val="0"/>
                        </a:spcBef>
                        <a:spcAft>
                          <a:spcPts val="0"/>
                        </a:spcAft>
                        <a:buNone/>
                      </a:pPr>
                      <a:r>
                        <a:rPr lang="en-US" sz="1800" u="none" cap="none" strike="noStrike">
                          <a:solidFill>
                            <a:srgbClr val="6F1719"/>
                          </a:solidFill>
                        </a:rPr>
                        <a:t>DISTRIBUTED</a:t>
                      </a:r>
                      <a:endParaRPr/>
                    </a:p>
                  </a:txBody>
                  <a:tcPr marT="45725" marB="45725" marR="91450" marL="91450"/>
                </a:tc>
                <a:tc>
                  <a:txBody>
                    <a:bodyPr/>
                    <a:lstStyle/>
                    <a:p>
                      <a:pPr indent="0" lvl="0" marL="0" marR="0" rtl="0" algn="l">
                        <a:spcBef>
                          <a:spcPts val="0"/>
                        </a:spcBef>
                        <a:spcAft>
                          <a:spcPts val="0"/>
                        </a:spcAft>
                        <a:buNone/>
                      </a:pPr>
                      <a:r>
                        <a:rPr lang="en-US" sz="1800">
                          <a:solidFill>
                            <a:srgbClr val="002060"/>
                          </a:solidFill>
                        </a:rPr>
                        <a:t>CENTRALIZED</a:t>
                      </a:r>
                      <a:endParaRPr/>
                    </a:p>
                  </a:txBody>
                  <a:tcPr marT="45725" marB="45725" marR="91450" marL="91450"/>
                </a:tc>
              </a:tr>
              <a:tr h="612350">
                <a:tc>
                  <a:txBody>
                    <a:bodyPr/>
                    <a:lstStyle/>
                    <a:p>
                      <a:pPr indent="0" lvl="0" marL="0" marR="0" rtl="0" algn="l">
                        <a:spcBef>
                          <a:spcPts val="0"/>
                        </a:spcBef>
                        <a:spcAft>
                          <a:spcPts val="0"/>
                        </a:spcAft>
                        <a:buNone/>
                      </a:pPr>
                      <a:r>
                        <a:rPr b="1" lang="en-US" sz="1600">
                          <a:solidFill>
                            <a:srgbClr val="FF0000"/>
                          </a:solidFill>
                        </a:rPr>
                        <a:t>CONSISTS OF MULTIPLE DATABASE FILES LOCATED AT DIFFERENT SITES </a:t>
                      </a:r>
                      <a:endParaRPr/>
                    </a:p>
                  </a:txBody>
                  <a:tcPr marT="45725" marB="45725" marR="91450" marL="91450"/>
                </a:tc>
                <a:tc>
                  <a:txBody>
                    <a:bodyPr/>
                    <a:lstStyle/>
                    <a:p>
                      <a:pPr indent="0" lvl="0" marL="0" marR="0" rtl="0" algn="l">
                        <a:spcBef>
                          <a:spcPts val="0"/>
                        </a:spcBef>
                        <a:spcAft>
                          <a:spcPts val="0"/>
                        </a:spcAft>
                        <a:buNone/>
                      </a:pPr>
                      <a:r>
                        <a:rPr b="1" lang="en-US" sz="1600"/>
                        <a:t>CONSISTS OF A SINGLE, CENTRAL DATABASE FILE</a:t>
                      </a:r>
                      <a:endParaRPr/>
                    </a:p>
                  </a:txBody>
                  <a:tcPr marT="45725" marB="45725" marR="91450" marL="91450"/>
                </a:tc>
              </a:tr>
              <a:tr h="741050">
                <a:tc>
                  <a:txBody>
                    <a:bodyPr/>
                    <a:lstStyle/>
                    <a:p>
                      <a:pPr indent="0" lvl="0" marL="0" marR="0" rtl="0" algn="l">
                        <a:spcBef>
                          <a:spcPts val="0"/>
                        </a:spcBef>
                        <a:spcAft>
                          <a:spcPts val="0"/>
                        </a:spcAft>
                        <a:buNone/>
                      </a:pPr>
                      <a:r>
                        <a:rPr b="1" lang="en-US" sz="1600">
                          <a:solidFill>
                            <a:srgbClr val="00B050"/>
                          </a:solidFill>
                        </a:rPr>
                        <a:t>ALLOWS MULTIPLE USERS TO ACCESS AND MANIPULATE DATA </a:t>
                      </a:r>
                      <a:endParaRPr/>
                    </a:p>
                  </a:txBody>
                  <a:tcPr marT="45725" marB="45725" marR="91450" marL="91450"/>
                </a:tc>
                <a:tc>
                  <a:txBody>
                    <a:bodyPr/>
                    <a:lstStyle/>
                    <a:p>
                      <a:pPr indent="0" lvl="0" marL="0" marR="0" rtl="0" algn="l">
                        <a:spcBef>
                          <a:spcPts val="0"/>
                        </a:spcBef>
                        <a:spcAft>
                          <a:spcPts val="0"/>
                        </a:spcAft>
                        <a:buNone/>
                      </a:pPr>
                      <a:r>
                        <a:rPr b="1" lang="en-US" sz="1600">
                          <a:solidFill>
                            <a:srgbClr val="FF0000"/>
                          </a:solidFill>
                        </a:rPr>
                        <a:t>BOTTLENECKS WHEN MULTIPLE USERS ACCESS THE SAME FILE SIMULTANEOUSLY </a:t>
                      </a:r>
                      <a:endParaRPr/>
                    </a:p>
                  </a:txBody>
                  <a:tcPr marT="45725" marB="45725" marR="91450" marL="91450"/>
                </a:tc>
              </a:tr>
              <a:tr h="576375">
                <a:tc>
                  <a:txBody>
                    <a:bodyPr/>
                    <a:lstStyle/>
                    <a:p>
                      <a:pPr indent="0" lvl="0" marL="0" marR="0" rtl="0" algn="l">
                        <a:spcBef>
                          <a:spcPts val="0"/>
                        </a:spcBef>
                        <a:spcAft>
                          <a:spcPts val="0"/>
                        </a:spcAft>
                        <a:buNone/>
                      </a:pPr>
                      <a:r>
                        <a:rPr b="1" lang="en-US" sz="1800">
                          <a:solidFill>
                            <a:srgbClr val="138677"/>
                          </a:solidFill>
                        </a:rPr>
                        <a:t>IF ONE SITE FAILS, DATA IS RETRIEVABLE</a:t>
                      </a:r>
                      <a:endParaRPr/>
                    </a:p>
                  </a:txBody>
                  <a:tcPr marT="45725" marB="45725" marR="91450" marL="91450"/>
                </a:tc>
                <a:tc>
                  <a:txBody>
                    <a:bodyPr/>
                    <a:lstStyle/>
                    <a:p>
                      <a:pPr indent="0" lvl="0" marL="0" marR="0" rtl="0" algn="l">
                        <a:spcBef>
                          <a:spcPts val="0"/>
                        </a:spcBef>
                        <a:spcAft>
                          <a:spcPts val="0"/>
                        </a:spcAft>
                        <a:buNone/>
                      </a:pPr>
                      <a:r>
                        <a:rPr b="1" lang="en-US" sz="1800">
                          <a:solidFill>
                            <a:srgbClr val="7D5C00"/>
                          </a:solidFill>
                        </a:rPr>
                        <a:t>SINGLE SITE MEANS DOWNTIME IN CASES OF SYSTEM FAILURES</a:t>
                      </a:r>
                      <a:endParaRPr/>
                    </a:p>
                  </a:txBody>
                  <a:tcPr marT="45725" marB="45725" marR="91450" marL="91450"/>
                </a:tc>
              </a:tr>
            </a:tbl>
          </a:graphicData>
        </a:graphic>
      </p:graphicFrame>
      <p:pic>
        <p:nvPicPr>
          <p:cNvPr id="111" name="Google Shape;111;p15"/>
          <p:cNvPicPr preferRelativeResize="0"/>
          <p:nvPr/>
        </p:nvPicPr>
        <p:blipFill>
          <a:blip r:embed="rId3">
            <a:alphaModFix/>
          </a:blip>
          <a:stretch>
            <a:fillRect/>
          </a:stretch>
        </p:blipFill>
        <p:spPr>
          <a:xfrm>
            <a:off x="0" y="1855650"/>
            <a:ext cx="3452526" cy="296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748000" y="1025525"/>
            <a:ext cx="7992300" cy="887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6F1719"/>
              </a:buClr>
              <a:buSzPct val="100000"/>
              <a:buFont typeface="Corbel"/>
              <a:buNone/>
            </a:pPr>
            <a:r>
              <a:rPr lang="en-US" sz="2700">
                <a:solidFill>
                  <a:srgbClr val="6F1719"/>
                </a:solidFill>
              </a:rPr>
              <a:t>REASON FOR THE CREATION OF DISTRIBUTED DATABASE</a:t>
            </a:r>
            <a:r>
              <a:rPr lang="en-US">
                <a:solidFill>
                  <a:srgbClr val="6F1719"/>
                </a:solidFill>
              </a:rPr>
              <a:t> </a:t>
            </a:r>
            <a:endParaRPr/>
          </a:p>
        </p:txBody>
      </p:sp>
      <p:sp>
        <p:nvSpPr>
          <p:cNvPr id="117" name="Google Shape;117;p16"/>
          <p:cNvSpPr txBox="1"/>
          <p:nvPr>
            <p:ph idx="1" type="body"/>
          </p:nvPr>
        </p:nvSpPr>
        <p:spPr>
          <a:xfrm>
            <a:off x="3886200" y="2185416"/>
            <a:ext cx="7315200" cy="34015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t>Distributed databases offer location transparency of data with local autonomy. This means that even though applications might not know where exactly the data resides, each site has the capability to control local data, administer security, keep track of transactions and recover when local site failures occur.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867912" y="1298448"/>
            <a:ext cx="7315200" cy="66482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r>
              <a:rPr lang="en-US"/>
              <a:t> </a:t>
            </a:r>
            <a:r>
              <a:rPr lang="en-US" sz="2400"/>
              <a:t>When to use a distributed database vs relational</a:t>
            </a:r>
            <a:endParaRPr/>
          </a:p>
        </p:txBody>
      </p:sp>
      <p:sp>
        <p:nvSpPr>
          <p:cNvPr id="123" name="Google Shape;123;p17"/>
          <p:cNvSpPr txBox="1"/>
          <p:nvPr>
            <p:ph idx="1" type="body"/>
          </p:nvPr>
        </p:nvSpPr>
        <p:spPr>
          <a:xfrm>
            <a:off x="3886200" y="1963271"/>
            <a:ext cx="7315200" cy="415514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600"/>
              <a:buFont typeface="Arial"/>
              <a:buChar char="•"/>
            </a:pPr>
            <a:r>
              <a:rPr lang="en-US" sz="1600"/>
              <a:t>In general, distributed databases include the following features: Location independent, Distributed query processing, Distributed transaction management, Hardware independent, Operating system independent, Network independent, and Transaction transparency.</a:t>
            </a:r>
            <a:endParaRPr/>
          </a:p>
          <a:p>
            <a:pPr indent="-342900" lvl="0" marL="342900" rtl="0" algn="l">
              <a:lnSpc>
                <a:spcPct val="90000"/>
              </a:lnSpc>
              <a:spcBef>
                <a:spcPts val="1200"/>
              </a:spcBef>
              <a:spcAft>
                <a:spcPts val="0"/>
              </a:spcAft>
              <a:buSzPts val="1600"/>
              <a:buFont typeface="Arial"/>
              <a:buChar char="•"/>
            </a:pPr>
            <a:r>
              <a:rPr lang="en-US" sz="1600"/>
              <a:t>Distributed databases are used by corporations that have numerous offices or companies in different locations. Typically, an individual branch interacts primarily with the data that pertain to its own operations, with a much less frequent need for general company data. </a:t>
            </a:r>
            <a:endParaRPr/>
          </a:p>
          <a:p>
            <a:pPr indent="-342900" lvl="0" marL="342900" rtl="0" algn="l">
              <a:lnSpc>
                <a:spcPct val="90000"/>
              </a:lnSpc>
              <a:spcBef>
                <a:spcPts val="1200"/>
              </a:spcBef>
              <a:spcAft>
                <a:spcPts val="0"/>
              </a:spcAft>
              <a:buSzPts val="1600"/>
              <a:buFont typeface="Arial"/>
              <a:buChar char="•"/>
            </a:pPr>
            <a:r>
              <a:rPr lang="en-US" sz="1600"/>
              <a:t>With relational databases organizations store predictable, structured data with a finite number of individuals accessing it. It also offers a level of maturity and widespread support that remains unrivaled by NoSQL alternatives.</a:t>
            </a:r>
            <a:endParaRPr/>
          </a:p>
        </p:txBody>
      </p:sp>
      <p:pic>
        <p:nvPicPr>
          <p:cNvPr id="124" name="Google Shape;124;p17"/>
          <p:cNvPicPr preferRelativeResize="0"/>
          <p:nvPr/>
        </p:nvPicPr>
        <p:blipFill rotWithShape="1">
          <a:blip r:embed="rId3">
            <a:alphaModFix/>
          </a:blip>
          <a:srcRect b="0" l="0" r="0" t="0"/>
          <a:stretch/>
        </p:blipFill>
        <p:spPr>
          <a:xfrm>
            <a:off x="0" y="793376"/>
            <a:ext cx="3523129" cy="53250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867912" y="1298448"/>
            <a:ext cx="7315200" cy="58414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Corbel"/>
              <a:buNone/>
            </a:pPr>
            <a:r>
              <a:rPr b="1" lang="en-US" sz="1800"/>
              <a:t>Distributed database architecture</a:t>
            </a:r>
            <a:br>
              <a:rPr b="1" lang="en-US"/>
            </a:br>
            <a:endParaRPr/>
          </a:p>
        </p:txBody>
      </p:sp>
      <p:sp>
        <p:nvSpPr>
          <p:cNvPr id="130" name="Google Shape;130;p18"/>
          <p:cNvSpPr txBox="1"/>
          <p:nvPr>
            <p:ph idx="1" type="body"/>
          </p:nvPr>
        </p:nvSpPr>
        <p:spPr>
          <a:xfrm>
            <a:off x="3886200" y="1102659"/>
            <a:ext cx="7315200" cy="5042647"/>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480"/>
              <a:buNone/>
            </a:pPr>
            <a:r>
              <a:t/>
            </a:r>
            <a:endParaRPr sz="2335"/>
          </a:p>
          <a:p>
            <a:pPr indent="0" lvl="0" marL="0" rtl="0" algn="l">
              <a:lnSpc>
                <a:spcPct val="70000"/>
              </a:lnSpc>
              <a:spcBef>
                <a:spcPts val="1200"/>
              </a:spcBef>
              <a:spcAft>
                <a:spcPts val="0"/>
              </a:spcAft>
              <a:buSzPts val="1480"/>
              <a:buNone/>
            </a:pPr>
            <a:r>
              <a:rPr lang="en-US" sz="1779"/>
              <a:t>Advantages of distributed Database </a:t>
            </a:r>
            <a:endParaRPr sz="2335"/>
          </a:p>
          <a:p>
            <a:pPr indent="-411480" lvl="0" marL="400050" rtl="0" algn="l">
              <a:lnSpc>
                <a:spcPct val="70000"/>
              </a:lnSpc>
              <a:spcBef>
                <a:spcPts val="1200"/>
              </a:spcBef>
              <a:spcAft>
                <a:spcPts val="0"/>
              </a:spcAft>
              <a:buSzPts val="1780"/>
              <a:buFont typeface="Corbel"/>
              <a:buAutoNum type="romanUcPeriod"/>
            </a:pPr>
            <a:r>
              <a:rPr lang="en-US" sz="1779"/>
              <a:t>When failures occur in centralized databases, the system comes to a complete stop. When a component fails in distributed database systems, however, the system will continue to function at reduced performance until the error is fixed</a:t>
            </a:r>
            <a:endParaRPr sz="2335"/>
          </a:p>
          <a:p>
            <a:pPr indent="-411480" lvl="0" marL="400050" rtl="0" algn="l">
              <a:lnSpc>
                <a:spcPct val="70000"/>
              </a:lnSpc>
              <a:spcBef>
                <a:spcPts val="1200"/>
              </a:spcBef>
              <a:spcAft>
                <a:spcPts val="0"/>
              </a:spcAft>
              <a:buSzPts val="1780"/>
              <a:buFont typeface="Corbel"/>
              <a:buAutoNum type="romanUcPeriod"/>
            </a:pPr>
            <a:r>
              <a:rPr lang="en-US" sz="1779"/>
              <a:t>Corporations can achieve lower communication costs for distributed database systems if the data is located close to where it is used the most. This is not possible in centralized systems.</a:t>
            </a:r>
            <a:endParaRPr sz="2335"/>
          </a:p>
          <a:p>
            <a:pPr indent="0" lvl="0" marL="0" rtl="0" algn="l">
              <a:lnSpc>
                <a:spcPct val="70000"/>
              </a:lnSpc>
              <a:spcBef>
                <a:spcPts val="1200"/>
              </a:spcBef>
              <a:spcAft>
                <a:spcPts val="0"/>
              </a:spcAft>
              <a:buSzPts val="1480"/>
              <a:buNone/>
            </a:pPr>
            <a:r>
              <a:rPr b="1" lang="en-US" sz="1779"/>
              <a:t>Disadvantages</a:t>
            </a:r>
            <a:r>
              <a:rPr lang="en-US" sz="1779"/>
              <a:t>:</a:t>
            </a:r>
            <a:endParaRPr sz="2335"/>
          </a:p>
          <a:p>
            <a:pPr indent="0" lvl="0" marL="0" rtl="0" algn="l">
              <a:lnSpc>
                <a:spcPct val="70000"/>
              </a:lnSpc>
              <a:spcBef>
                <a:spcPts val="1200"/>
              </a:spcBef>
              <a:spcAft>
                <a:spcPts val="0"/>
              </a:spcAft>
              <a:buSzPts val="1480"/>
              <a:buNone/>
            </a:pPr>
            <a:r>
              <a:rPr lang="en-US" sz="1779"/>
              <a:t> Although distributed DBMS is capable of effective communication and data sharing, it still suffers from various disadvantages </a:t>
            </a:r>
            <a:endParaRPr sz="2335"/>
          </a:p>
          <a:p>
            <a:pPr indent="-297180" lvl="0" marL="285750" rtl="0" algn="l">
              <a:lnSpc>
                <a:spcPct val="70000"/>
              </a:lnSpc>
              <a:spcBef>
                <a:spcPts val="1200"/>
              </a:spcBef>
              <a:spcAft>
                <a:spcPts val="0"/>
              </a:spcAft>
              <a:buSzPts val="1780"/>
              <a:buFont typeface="Noto Sans Symbols"/>
              <a:buChar char="⮚"/>
            </a:pPr>
            <a:r>
              <a:rPr lang="en-US" sz="1779"/>
              <a:t>In a Distributed Database, along with maintaining no data redundancy, the security of data as well as a network is a prime concern. A network can be easily attacked for data theft and misuse. </a:t>
            </a:r>
            <a:endParaRPr sz="2335"/>
          </a:p>
          <a:p>
            <a:pPr indent="0" lvl="0" marL="0" rtl="0" algn="l">
              <a:lnSpc>
                <a:spcPct val="70000"/>
              </a:lnSpc>
              <a:spcBef>
                <a:spcPts val="1200"/>
              </a:spcBef>
              <a:spcAft>
                <a:spcPts val="0"/>
              </a:spcAft>
              <a:buSzPts val="1480"/>
              <a:buNone/>
            </a:pPr>
            <a:r>
              <a:t/>
            </a:r>
            <a:endParaRPr sz="1779"/>
          </a:p>
          <a:p>
            <a:pPr indent="-184150" lvl="0" marL="285750" rtl="0" algn="l">
              <a:lnSpc>
                <a:spcPct val="70000"/>
              </a:lnSpc>
              <a:spcBef>
                <a:spcPts val="1200"/>
              </a:spcBef>
              <a:spcAft>
                <a:spcPts val="0"/>
              </a:spcAft>
              <a:buSzPts val="1480"/>
              <a:buFont typeface="Noto Sans Symbols"/>
              <a:buNone/>
            </a:pPr>
            <a:r>
              <a:t/>
            </a:r>
            <a:endParaRPr sz="1480"/>
          </a:p>
        </p:txBody>
      </p:sp>
      <p:pic>
        <p:nvPicPr>
          <p:cNvPr id="131" name="Google Shape;131;p18"/>
          <p:cNvPicPr preferRelativeResize="0"/>
          <p:nvPr/>
        </p:nvPicPr>
        <p:blipFill rotWithShape="1">
          <a:blip r:embed="rId3">
            <a:alphaModFix/>
          </a:blip>
          <a:srcRect b="0" l="0" r="0" t="0"/>
          <a:stretch/>
        </p:blipFill>
        <p:spPr>
          <a:xfrm>
            <a:off x="134471" y="887506"/>
            <a:ext cx="3162931" cy="5163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867912" y="618565"/>
            <a:ext cx="7315200" cy="65245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2000"/>
              <a:buFont typeface="Corbel"/>
              <a:buNone/>
            </a:pPr>
            <a:r>
              <a:rPr lang="en-US" sz="2000"/>
              <a:t>Examples of Distributed Database</a:t>
            </a:r>
            <a:endParaRPr sz="2000"/>
          </a:p>
        </p:txBody>
      </p:sp>
      <p:sp>
        <p:nvSpPr>
          <p:cNvPr id="137" name="Google Shape;137;p19"/>
          <p:cNvSpPr txBox="1"/>
          <p:nvPr>
            <p:ph idx="1" type="body"/>
          </p:nvPr>
        </p:nvSpPr>
        <p:spPr>
          <a:xfrm>
            <a:off x="3886200" y="1271016"/>
            <a:ext cx="7315200" cy="43159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t> There are many distributed databases to choose from, some examples of distributed databases include </a:t>
            </a:r>
            <a:endParaRPr/>
          </a:p>
          <a:p>
            <a:pPr indent="-342900" lvl="0" marL="342900" rtl="0" algn="l">
              <a:lnSpc>
                <a:spcPct val="90000"/>
              </a:lnSpc>
              <a:spcBef>
                <a:spcPts val="1200"/>
              </a:spcBef>
              <a:spcAft>
                <a:spcPts val="0"/>
              </a:spcAft>
              <a:buSzPts val="2200"/>
              <a:buFont typeface="Arial"/>
              <a:buChar char="•"/>
            </a:pPr>
            <a:r>
              <a:rPr lang="en-US"/>
              <a:t>Apache Ignite, </a:t>
            </a:r>
            <a:endParaRPr/>
          </a:p>
          <a:p>
            <a:pPr indent="-342900" lvl="0" marL="342900" rtl="0" algn="l">
              <a:lnSpc>
                <a:spcPct val="90000"/>
              </a:lnSpc>
              <a:spcBef>
                <a:spcPts val="1200"/>
              </a:spcBef>
              <a:spcAft>
                <a:spcPts val="0"/>
              </a:spcAft>
              <a:buSzPts val="2200"/>
              <a:buFont typeface="Arial"/>
              <a:buChar char="•"/>
            </a:pPr>
            <a:r>
              <a:rPr lang="en-US"/>
              <a:t>Apache Cassandra, </a:t>
            </a:r>
            <a:endParaRPr/>
          </a:p>
          <a:p>
            <a:pPr indent="-342900" lvl="0" marL="342900" rtl="0" algn="l">
              <a:lnSpc>
                <a:spcPct val="90000"/>
              </a:lnSpc>
              <a:spcBef>
                <a:spcPts val="1200"/>
              </a:spcBef>
              <a:spcAft>
                <a:spcPts val="0"/>
              </a:spcAft>
              <a:buSzPts val="2200"/>
              <a:buFont typeface="Arial"/>
              <a:buChar char="•"/>
            </a:pPr>
            <a:r>
              <a:rPr lang="en-US"/>
              <a:t>Apache HBase, </a:t>
            </a:r>
            <a:endParaRPr/>
          </a:p>
          <a:p>
            <a:pPr indent="-342900" lvl="0" marL="342900" rtl="0" algn="l">
              <a:lnSpc>
                <a:spcPct val="90000"/>
              </a:lnSpc>
              <a:spcBef>
                <a:spcPts val="1200"/>
              </a:spcBef>
              <a:spcAft>
                <a:spcPts val="0"/>
              </a:spcAft>
              <a:buSzPts val="2200"/>
              <a:buFont typeface="Arial"/>
              <a:buChar char="•"/>
            </a:pPr>
            <a:r>
              <a:rPr lang="en-US"/>
              <a:t>Couchbase Server,  </a:t>
            </a:r>
            <a:endParaRPr/>
          </a:p>
          <a:p>
            <a:pPr indent="-342900" lvl="0" marL="342900" rtl="0" algn="l">
              <a:lnSpc>
                <a:spcPct val="90000"/>
              </a:lnSpc>
              <a:spcBef>
                <a:spcPts val="1200"/>
              </a:spcBef>
              <a:spcAft>
                <a:spcPts val="0"/>
              </a:spcAft>
              <a:buSzPts val="2200"/>
              <a:buFont typeface="Arial"/>
              <a:buChar char="•"/>
            </a:pPr>
            <a:r>
              <a:rPr lang="en-US"/>
              <a:t>Cluster point, </a:t>
            </a:r>
            <a:endParaRPr/>
          </a:p>
          <a:p>
            <a:pPr indent="-342900" lvl="0" marL="342900" rtl="0" algn="l">
              <a:lnSpc>
                <a:spcPct val="90000"/>
              </a:lnSpc>
              <a:spcBef>
                <a:spcPts val="1200"/>
              </a:spcBef>
              <a:spcAft>
                <a:spcPts val="0"/>
              </a:spcAft>
              <a:buSzPts val="2200"/>
              <a:buFont typeface="Arial"/>
              <a:buChar char="•"/>
            </a:pPr>
            <a:r>
              <a:rPr lang="en-US"/>
              <a:t>FoundationDB ETC.</a:t>
            </a:r>
            <a:endParaRPr/>
          </a:p>
          <a:p>
            <a:pPr indent="0" lvl="0" marL="0" rtl="0" algn="l">
              <a:lnSpc>
                <a:spcPct val="90000"/>
              </a:lnSpc>
              <a:spcBef>
                <a:spcPts val="1200"/>
              </a:spcBef>
              <a:spcAft>
                <a:spcPts val="0"/>
              </a:spcAft>
              <a:buSzPts val="2200"/>
              <a:buNone/>
            </a:pPr>
            <a:r>
              <a:rPr lang="en-US"/>
              <a:t>But our main focus is on Amazon SimpleDB.</a:t>
            </a:r>
            <a:endParaRPr/>
          </a:p>
        </p:txBody>
      </p:sp>
      <p:pic>
        <p:nvPicPr>
          <p:cNvPr id="138" name="Google Shape;138;p19"/>
          <p:cNvPicPr preferRelativeResize="0"/>
          <p:nvPr/>
        </p:nvPicPr>
        <p:blipFill rotWithShape="1">
          <a:blip r:embed="rId3">
            <a:alphaModFix/>
          </a:blip>
          <a:srcRect b="0" l="0" r="0" t="0"/>
          <a:stretch/>
        </p:blipFill>
        <p:spPr>
          <a:xfrm>
            <a:off x="262217" y="833718"/>
            <a:ext cx="3180229" cy="50701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867912" y="1298448"/>
            <a:ext cx="7315200" cy="108168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5900"/>
              <a:buFont typeface="Corbel"/>
              <a:buNone/>
            </a:pPr>
            <a:r>
              <a:rPr lang="en-US"/>
              <a:t>Amazon SimpleDB</a:t>
            </a:r>
            <a:endParaRPr/>
          </a:p>
        </p:txBody>
      </p:sp>
      <p:sp>
        <p:nvSpPr>
          <p:cNvPr id="144" name="Google Shape;144;p20"/>
          <p:cNvSpPr txBox="1"/>
          <p:nvPr>
            <p:ph idx="1" type="body"/>
          </p:nvPr>
        </p:nvSpPr>
        <p:spPr>
          <a:xfrm>
            <a:off x="3886200" y="2272553"/>
            <a:ext cx="7315200" cy="3805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a:t>Amazon SimpleDB is a web service for running queries on structured data in real-time. This service works in close conjunction with Amazon Simple Storage Service (Amazon S3) and Amazon Elastic Compute Cloud (Amazon EC2), collectively providing the ability to store, process,  and query data sets in the cloud. These services are designed to make web-scale computing easier and more cost-effective for developers.</a:t>
            </a:r>
            <a:endParaRPr/>
          </a:p>
        </p:txBody>
      </p:sp>
      <p:pic>
        <p:nvPicPr>
          <p:cNvPr id="145" name="Google Shape;145;p20"/>
          <p:cNvPicPr preferRelativeResize="0"/>
          <p:nvPr/>
        </p:nvPicPr>
        <p:blipFill rotWithShape="1">
          <a:blip r:embed="rId3">
            <a:alphaModFix/>
          </a:blip>
          <a:srcRect b="0" l="0" r="0" t="0"/>
          <a:stretch/>
        </p:blipFill>
        <p:spPr>
          <a:xfrm>
            <a:off x="107576" y="954740"/>
            <a:ext cx="2702859" cy="48409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867912" y="712694"/>
            <a:ext cx="7315200" cy="5583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95959"/>
              </a:buClr>
              <a:buSzPts val="3200"/>
              <a:buFont typeface="Corbel"/>
              <a:buNone/>
            </a:pPr>
            <a:r>
              <a:rPr lang="en-US" sz="3200"/>
              <a:t>Amazon SimpleDB attributes/Performance</a:t>
            </a:r>
            <a:endParaRPr/>
          </a:p>
        </p:txBody>
      </p:sp>
      <p:sp>
        <p:nvSpPr>
          <p:cNvPr id="151" name="Google Shape;151;p21"/>
          <p:cNvSpPr txBox="1"/>
          <p:nvPr>
            <p:ph idx="1" type="body"/>
          </p:nvPr>
        </p:nvSpPr>
        <p:spPr>
          <a:xfrm>
            <a:off x="3886200" y="1271016"/>
            <a:ext cx="7315200" cy="4315968"/>
          </a:xfrm>
          <a:prstGeom prst="rect">
            <a:avLst/>
          </a:prstGeom>
          <a:noFill/>
          <a:ln>
            <a:noFill/>
          </a:ln>
        </p:spPr>
        <p:txBody>
          <a:bodyPr anchorCtr="0" anchor="t" bIns="45700" lIns="91425" spcFirstLastPara="1" rIns="91425" wrap="square" tIns="45700">
            <a:normAutofit/>
          </a:bodyPr>
          <a:lstStyle/>
          <a:p>
            <a:pPr indent="-304800" lvl="0" marL="285750" rtl="0" algn="l">
              <a:lnSpc>
                <a:spcPct val="90000"/>
              </a:lnSpc>
              <a:spcBef>
                <a:spcPts val="0"/>
              </a:spcBef>
              <a:spcAft>
                <a:spcPts val="0"/>
              </a:spcAft>
              <a:buSzPts val="1700"/>
              <a:buFont typeface="Arial"/>
              <a:buChar char="•"/>
            </a:pPr>
            <a:r>
              <a:rPr b="1" lang="en-US" sz="1700"/>
              <a:t>Simple to use</a:t>
            </a:r>
            <a:r>
              <a:rPr lang="en-US" sz="1700"/>
              <a:t>—Amazon SimpleDB provides streamlined access to the lookup and query functions that traditionally are achieved using a relational database cluster while leaving out another complex, often-unused database operations. </a:t>
            </a:r>
            <a:endParaRPr sz="2500"/>
          </a:p>
          <a:p>
            <a:pPr indent="-304800" lvl="0" marL="285750" rtl="0" algn="l">
              <a:lnSpc>
                <a:spcPct val="90000"/>
              </a:lnSpc>
              <a:spcBef>
                <a:spcPts val="1200"/>
              </a:spcBef>
              <a:spcAft>
                <a:spcPts val="0"/>
              </a:spcAft>
              <a:buSzPts val="1700"/>
              <a:buFont typeface="Arial"/>
              <a:buChar char="•"/>
            </a:pPr>
            <a:r>
              <a:rPr b="1" lang="en-US" sz="1700"/>
              <a:t>Scalable</a:t>
            </a:r>
            <a:r>
              <a:rPr lang="en-US" sz="1700"/>
              <a:t>—Amazon SimpleDB allows you to easily scale your application. You can quickly create new domains as your data grows or your request throughput increases. </a:t>
            </a:r>
            <a:endParaRPr sz="2500"/>
          </a:p>
          <a:p>
            <a:pPr indent="-304800" lvl="0" marL="285750" rtl="0" algn="l">
              <a:lnSpc>
                <a:spcPct val="90000"/>
              </a:lnSpc>
              <a:spcBef>
                <a:spcPts val="1200"/>
              </a:spcBef>
              <a:spcAft>
                <a:spcPts val="0"/>
              </a:spcAft>
              <a:buSzPts val="1700"/>
              <a:buFont typeface="Arial"/>
              <a:buChar char="•"/>
            </a:pPr>
            <a:r>
              <a:rPr b="1" lang="en-US" sz="1700"/>
              <a:t>Fast</a:t>
            </a:r>
            <a:r>
              <a:rPr lang="en-US" sz="1700"/>
              <a:t>—Amazon SimpleDB provides quick, efficient storage and retrieval of your data to support high-performance web applications.</a:t>
            </a:r>
            <a:endParaRPr sz="2500"/>
          </a:p>
          <a:p>
            <a:pPr indent="-304800" lvl="0" marL="285750" rtl="0" algn="l">
              <a:lnSpc>
                <a:spcPct val="90000"/>
              </a:lnSpc>
              <a:spcBef>
                <a:spcPts val="1200"/>
              </a:spcBef>
              <a:spcAft>
                <a:spcPts val="0"/>
              </a:spcAft>
              <a:buSzPts val="1700"/>
              <a:buFont typeface="Arial"/>
              <a:buChar char="•"/>
            </a:pPr>
            <a:r>
              <a:rPr b="1" lang="en-US" sz="1700"/>
              <a:t>Flexible</a:t>
            </a:r>
            <a:r>
              <a:rPr lang="en-US" sz="1700"/>
              <a:t>—With Amazon SimpleDB, it is not necessary to pre-define all of the data formats you will need to store; simply add new attributes to your Amazon SimpleDB data set when needed, and the system will automatically index your data accordingly. </a:t>
            </a:r>
            <a:endParaRPr sz="2500"/>
          </a:p>
          <a:p>
            <a:pPr indent="-304800" lvl="0" marL="285750" rtl="0" algn="l">
              <a:lnSpc>
                <a:spcPct val="90000"/>
              </a:lnSpc>
              <a:spcBef>
                <a:spcPts val="1200"/>
              </a:spcBef>
              <a:spcAft>
                <a:spcPts val="0"/>
              </a:spcAft>
              <a:buSzPts val="1700"/>
              <a:buFont typeface="Arial"/>
              <a:buChar char="•"/>
            </a:pPr>
            <a:r>
              <a:rPr lang="en-US" sz="1700"/>
              <a:t>Inexpensive—Amazon SimpleDB passes on to you the financial benefits of Amazon's scale. You pay only for resources you actually consume. </a:t>
            </a:r>
            <a:endParaRPr sz="2500"/>
          </a:p>
        </p:txBody>
      </p:sp>
      <p:pic>
        <p:nvPicPr>
          <p:cNvPr id="152" name="Google Shape;152;p21"/>
          <p:cNvPicPr preferRelativeResize="0"/>
          <p:nvPr/>
        </p:nvPicPr>
        <p:blipFill rotWithShape="1">
          <a:blip r:embed="rId3">
            <a:alphaModFix/>
          </a:blip>
          <a:srcRect b="0" l="0" r="0" t="0"/>
          <a:stretch/>
        </p:blipFill>
        <p:spPr>
          <a:xfrm>
            <a:off x="121024" y="847165"/>
            <a:ext cx="3348318" cy="4508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