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69" r:id="rId4"/>
    <p:sldId id="276" r:id="rId5"/>
    <p:sldId id="277" r:id="rId6"/>
    <p:sldId id="272" r:id="rId7"/>
    <p:sldId id="270"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ACB3-9017-E067-452A-919D4989A8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B5DE3-F615-EC7A-8F8F-2CBEDF539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B5269-42C3-16AB-B902-D6BB7C85E529}"/>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5" name="Footer Placeholder 4">
            <a:extLst>
              <a:ext uri="{FF2B5EF4-FFF2-40B4-BE49-F238E27FC236}">
                <a16:creationId xmlns:a16="http://schemas.microsoft.com/office/drawing/2014/main" id="{470C5063-CA6B-1AB7-F9EB-50CB4426D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8EA6-DFB2-AF1E-52A4-2E0F634BCF6D}"/>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16538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A1AE-ADE1-3230-51EC-CDA2B3BF5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696C9-BCDF-7C27-ED77-D80C78277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0E04C-E3BE-C156-449D-212DEB161110}"/>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5" name="Footer Placeholder 4">
            <a:extLst>
              <a:ext uri="{FF2B5EF4-FFF2-40B4-BE49-F238E27FC236}">
                <a16:creationId xmlns:a16="http://schemas.microsoft.com/office/drawing/2014/main" id="{9DD8966C-E4FE-039B-EC58-2DFF4177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E7B0-A3D7-9246-892E-86C1570AFB5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405116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349D7-2236-2CBE-6ACB-8A9EF187F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FBC72-A0E5-7039-9666-4F4324A0F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EFA93-2D8D-DB57-3518-303BF50FCB88}"/>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5" name="Footer Placeholder 4">
            <a:extLst>
              <a:ext uri="{FF2B5EF4-FFF2-40B4-BE49-F238E27FC236}">
                <a16:creationId xmlns:a16="http://schemas.microsoft.com/office/drawing/2014/main" id="{15D397EC-BFD5-C7D3-A110-F357FDCEF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E144-9E69-9DDB-5CA2-932E3ED55D3E}"/>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5415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BDF1-138B-3225-E970-69881A559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F8012-B992-BDE6-DCDA-59A51D2D4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7ACA2-4404-F580-D640-3AE19881C64A}"/>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5" name="Footer Placeholder 4">
            <a:extLst>
              <a:ext uri="{FF2B5EF4-FFF2-40B4-BE49-F238E27FC236}">
                <a16:creationId xmlns:a16="http://schemas.microsoft.com/office/drawing/2014/main" id="{90EBA2AB-8A80-754C-F653-8AEA5457A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87E64-6F55-2C1F-A8DB-10113A935FD4}"/>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6915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0A93-DDC4-6BB4-91EB-5739DF46D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C4AE3-06DF-4957-D313-67EF844BF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3993E-7C84-F86F-1386-A4C675DF1287}"/>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5" name="Footer Placeholder 4">
            <a:extLst>
              <a:ext uri="{FF2B5EF4-FFF2-40B4-BE49-F238E27FC236}">
                <a16:creationId xmlns:a16="http://schemas.microsoft.com/office/drawing/2014/main" id="{52D42A4A-ABD5-6831-B885-FED8DD50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9C8A5-C1AD-18DA-43EB-2159A7052A31}"/>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339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1A5-FBB0-3FAD-CBB7-3B72B77B6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F21C5-5AE9-6E85-5766-147F9C569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080AF9-F472-E538-B9D5-FE19FA52E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07651-A946-6D05-30A9-BEEA7E236CB8}"/>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6" name="Footer Placeholder 5">
            <a:extLst>
              <a:ext uri="{FF2B5EF4-FFF2-40B4-BE49-F238E27FC236}">
                <a16:creationId xmlns:a16="http://schemas.microsoft.com/office/drawing/2014/main" id="{66645D06-4760-8F68-6890-085873A55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C230-71D5-79DF-3257-AA970546E653}"/>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70482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A3C-5F75-26B2-6C14-90434A0712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A2CCF-701C-5526-8F54-DD5CFD8B7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FF44E-D801-EB5D-85C6-B7B7FB12F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336A2-9A25-3FD7-CF60-D64A79E6A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248C-1C8C-BB66-FE05-263FB38F6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7BB4F-4CC4-E0D9-034D-76BCCFC4A705}"/>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8" name="Footer Placeholder 7">
            <a:extLst>
              <a:ext uri="{FF2B5EF4-FFF2-40B4-BE49-F238E27FC236}">
                <a16:creationId xmlns:a16="http://schemas.microsoft.com/office/drawing/2014/main" id="{64F09D6F-FC26-80D1-E662-E5DA71146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426BE-6E5A-869F-35CF-5E27FD09C47B}"/>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5295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B67C-C853-2CC2-A25E-9A1778B63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A13A5-10E5-6620-2B78-4DC9A68DA6A8}"/>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4" name="Footer Placeholder 3">
            <a:extLst>
              <a:ext uri="{FF2B5EF4-FFF2-40B4-BE49-F238E27FC236}">
                <a16:creationId xmlns:a16="http://schemas.microsoft.com/office/drawing/2014/main" id="{1488C8C3-1513-2442-7DC3-54A441122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738591-765C-BBBA-17C6-E3DBA2A00DA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72709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243B-55A0-D23F-3B96-A80045DC4F19}"/>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3" name="Footer Placeholder 2">
            <a:extLst>
              <a:ext uri="{FF2B5EF4-FFF2-40B4-BE49-F238E27FC236}">
                <a16:creationId xmlns:a16="http://schemas.microsoft.com/office/drawing/2014/main" id="{A4796F03-3654-D5EF-70DC-030A37FBF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F319FB-BD91-C64D-1E2A-DC876CBD4E2C}"/>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283865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C1D4-4D4D-D62E-29C0-39B928C0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C8B3C-2D4A-C193-099C-F859F3B01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D97B6C-51F8-69B7-8BC7-7661411A0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C21DD-A181-8F77-E9B4-D903EDD27530}"/>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6" name="Footer Placeholder 5">
            <a:extLst>
              <a:ext uri="{FF2B5EF4-FFF2-40B4-BE49-F238E27FC236}">
                <a16:creationId xmlns:a16="http://schemas.microsoft.com/office/drawing/2014/main" id="{A29FCF6A-F3A7-3718-3C20-7AA97A1788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12A65-2066-29EA-2A17-4543AC0BEDA8}"/>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154818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EDED-F799-26FB-6101-CAA320BE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E16061-6BD0-1999-A859-BE3FB74FBD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35AC8-A3E5-7618-0E55-1D62FDA7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781806-34B4-E14C-DCDC-331C61883C8B}"/>
              </a:ext>
            </a:extLst>
          </p:cNvPr>
          <p:cNvSpPr>
            <a:spLocks noGrp="1"/>
          </p:cNvSpPr>
          <p:nvPr>
            <p:ph type="dt" sz="half" idx="10"/>
          </p:nvPr>
        </p:nvSpPr>
        <p:spPr/>
        <p:txBody>
          <a:bodyPr/>
          <a:lstStyle/>
          <a:p>
            <a:fld id="{8906154F-320F-433C-8921-4FF7FD55EAF8}" type="datetimeFigureOut">
              <a:rPr lang="en-US" smtClean="0"/>
              <a:t>9/23/2023</a:t>
            </a:fld>
            <a:endParaRPr lang="en-US"/>
          </a:p>
        </p:txBody>
      </p:sp>
      <p:sp>
        <p:nvSpPr>
          <p:cNvPr id="6" name="Footer Placeholder 5">
            <a:extLst>
              <a:ext uri="{FF2B5EF4-FFF2-40B4-BE49-F238E27FC236}">
                <a16:creationId xmlns:a16="http://schemas.microsoft.com/office/drawing/2014/main" id="{6D3C23B9-C8ED-7AB9-A55B-5A46B39E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2E997-763B-CDA5-122D-8CC04F2C7A6A}"/>
              </a:ext>
            </a:extLst>
          </p:cNvPr>
          <p:cNvSpPr>
            <a:spLocks noGrp="1"/>
          </p:cNvSpPr>
          <p:nvPr>
            <p:ph type="sldNum" sz="quarter" idx="12"/>
          </p:nvPr>
        </p:nvSpPr>
        <p:spPr/>
        <p:txBody>
          <a:bodyPr/>
          <a:lstStyle/>
          <a:p>
            <a:fld id="{C54DE6E1-4379-4F7E-9C91-57BB8E2222B2}" type="slidenum">
              <a:rPr lang="en-US" smtClean="0"/>
              <a:t>‹#›</a:t>
            </a:fld>
            <a:endParaRPr lang="en-US"/>
          </a:p>
        </p:txBody>
      </p:sp>
    </p:spTree>
    <p:extLst>
      <p:ext uri="{BB962C8B-B14F-4D97-AF65-F5344CB8AC3E}">
        <p14:creationId xmlns:p14="http://schemas.microsoft.com/office/powerpoint/2010/main" val="393734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48FA8-DA37-1D9C-C86D-348A1035D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F397E-14FE-3BE5-0A93-85D33ABE5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56BDB-0DEC-02A9-2806-5D47AA371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154F-320F-433C-8921-4FF7FD55EAF8}" type="datetimeFigureOut">
              <a:rPr lang="en-US" smtClean="0"/>
              <a:t>9/23/2023</a:t>
            </a:fld>
            <a:endParaRPr lang="en-US"/>
          </a:p>
        </p:txBody>
      </p:sp>
      <p:sp>
        <p:nvSpPr>
          <p:cNvPr id="5" name="Footer Placeholder 4">
            <a:extLst>
              <a:ext uri="{FF2B5EF4-FFF2-40B4-BE49-F238E27FC236}">
                <a16:creationId xmlns:a16="http://schemas.microsoft.com/office/drawing/2014/main" id="{C5F4DB62-3A7F-63C2-1273-D44B1EB24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9C004-D571-DDD4-0953-2B7D29FEA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DE6E1-4379-4F7E-9C91-57BB8E2222B2}" type="slidenum">
              <a:rPr lang="en-US" smtClean="0"/>
              <a:t>‹#›</a:t>
            </a:fld>
            <a:endParaRPr lang="en-US"/>
          </a:p>
        </p:txBody>
      </p:sp>
    </p:spTree>
    <p:extLst>
      <p:ext uri="{BB962C8B-B14F-4D97-AF65-F5344CB8AC3E}">
        <p14:creationId xmlns:p14="http://schemas.microsoft.com/office/powerpoint/2010/main" val="3130648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bls.gov/timeseries/CUUR0000SA0?years_option=all_years" TargetMode="External"/><Relationship Id="rId2" Type="http://schemas.openxmlformats.org/officeDocument/2006/relationships/hyperlink" Target="https://fred.stlouisfed.org/series/FEDFUNDS" TargetMode="External"/><Relationship Id="rId1" Type="http://schemas.openxmlformats.org/officeDocument/2006/relationships/slideLayout" Target="../slideLayouts/slideLayout2.xml"/><Relationship Id="rId4" Type="http://schemas.openxmlformats.org/officeDocument/2006/relationships/hyperlink" Target="https://data.bls.gov/timeseries/LNS140000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1F7C4-C773-24A5-F4DD-2AE4A16FDE3B}"/>
              </a:ext>
            </a:extLst>
          </p:cNvPr>
          <p:cNvSpPr>
            <a:spLocks noGrp="1"/>
          </p:cNvSpPr>
          <p:nvPr>
            <p:ph type="ctrTitle"/>
          </p:nvPr>
        </p:nvSpPr>
        <p:spPr>
          <a:xfrm>
            <a:off x="6194716" y="739979"/>
            <a:ext cx="5334930" cy="2498522"/>
          </a:xfrm>
        </p:spPr>
        <p:txBody>
          <a:bodyPr>
            <a:normAutofit/>
          </a:bodyPr>
          <a:lstStyle/>
          <a:p>
            <a:r>
              <a:rPr lang="en-US" sz="4200" b="1" dirty="0">
                <a:latin typeface="Arial" panose="020B0604020202020204" pitchFamily="34" charset="0"/>
                <a:cs typeface="Arial" panose="020B0604020202020204" pitchFamily="34" charset="0"/>
              </a:rPr>
              <a:t>Can the FED Control Inflation and Maintain Full Employment</a:t>
            </a:r>
          </a:p>
        </p:txBody>
      </p:sp>
      <p:sp>
        <p:nvSpPr>
          <p:cNvPr id="3" name="Subtitle 2">
            <a:extLst>
              <a:ext uri="{FF2B5EF4-FFF2-40B4-BE49-F238E27FC236}">
                <a16:creationId xmlns:a16="http://schemas.microsoft.com/office/drawing/2014/main" id="{9A01E4C2-2FFC-CEFA-601D-CD4650756D7C}"/>
              </a:ext>
            </a:extLst>
          </p:cNvPr>
          <p:cNvSpPr>
            <a:spLocks noGrp="1"/>
          </p:cNvSpPr>
          <p:nvPr>
            <p:ph type="subTitle" idx="1"/>
          </p:nvPr>
        </p:nvSpPr>
        <p:spPr>
          <a:xfrm>
            <a:off x="6194715" y="3836197"/>
            <a:ext cx="5334931" cy="2189214"/>
          </a:xfrm>
        </p:spPr>
        <p:txBody>
          <a:bodyPr>
            <a:normAutofit/>
          </a:bodyPr>
          <a:lstStyle/>
          <a:p>
            <a:r>
              <a:rPr lang="en-US" dirty="0"/>
              <a:t>Khyati Naik</a:t>
            </a:r>
          </a:p>
          <a:p>
            <a:r>
              <a:rPr lang="en-US" dirty="0"/>
              <a:t>Data 608</a:t>
            </a:r>
          </a:p>
          <a:p>
            <a:r>
              <a:rPr lang="en-US" dirty="0"/>
              <a:t>Fall 2023</a:t>
            </a:r>
          </a:p>
          <a:p>
            <a:r>
              <a:rPr lang="en-US" b="1" dirty="0"/>
              <a:t>Story 2</a:t>
            </a:r>
          </a:p>
          <a:p>
            <a:endParaRPr lang="en-US" dirty="0"/>
          </a:p>
        </p:txBody>
      </p:sp>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Buildings and reflections">
            <a:extLst>
              <a:ext uri="{FF2B5EF4-FFF2-40B4-BE49-F238E27FC236}">
                <a16:creationId xmlns:a16="http://schemas.microsoft.com/office/drawing/2014/main" id="{7507E513-B5F7-838B-9F85-EC4FF69F8293}"/>
              </a:ext>
            </a:extLst>
          </p:cNvPr>
          <p:cNvPicPr>
            <a:picLocks noChangeAspect="1"/>
          </p:cNvPicPr>
          <p:nvPr/>
        </p:nvPicPr>
        <p:blipFill rotWithShape="1">
          <a:blip r:embed="rId2"/>
          <a:srcRect l="16625" r="16624"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3392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744E9-A0FD-9F3C-822C-BCEA3753CADC}"/>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Introduction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820560-7CD2-C0DF-26AD-FF4400105CE1}"/>
              </a:ext>
            </a:extLst>
          </p:cNvPr>
          <p:cNvSpPr>
            <a:spLocks noGrp="1"/>
          </p:cNvSpPr>
          <p:nvPr>
            <p:ph idx="1"/>
          </p:nvPr>
        </p:nvSpPr>
        <p:spPr>
          <a:xfrm>
            <a:off x="4447308" y="591344"/>
            <a:ext cx="6906491" cy="5585619"/>
          </a:xfrm>
        </p:spPr>
        <p:txBody>
          <a:bodyPr anchor="ctr">
            <a:normAutofit/>
          </a:bodyPr>
          <a:lstStyle/>
          <a:p>
            <a:r>
              <a:rPr lang="en-US" sz="2000" dirty="0"/>
              <a:t>The Federal Reserve, often referred to as the FED, operates under a dual mandate established by Congress. </a:t>
            </a:r>
          </a:p>
          <a:p>
            <a:r>
              <a:rPr lang="en-US" sz="2000" dirty="0"/>
              <a:t>This mandate involves two primary objectives: controlling inflation to ensure price stability and simultaneously maintaining employment at desirable levels.</a:t>
            </a:r>
          </a:p>
          <a:p>
            <a:r>
              <a:rPr lang="en-US" sz="2000" dirty="0"/>
              <a:t>While these goals may seem complementary, they can present inherent challenges and conflicts. </a:t>
            </a:r>
          </a:p>
          <a:p>
            <a:r>
              <a:rPr lang="en-US" sz="2000" dirty="0"/>
              <a:t>For instance, strategies to combat inflation, such as raising interest rates, might inadvertently impact job growth. Achieving the right balance between these objectives is a complex task for the FED.</a:t>
            </a:r>
          </a:p>
          <a:p>
            <a:r>
              <a:rPr lang="en-US" sz="2000" b="1" dirty="0"/>
              <a:t>In story 1, we used R. Hence, in this story we would be using Python.</a:t>
            </a:r>
          </a:p>
        </p:txBody>
      </p:sp>
    </p:spTree>
    <p:extLst>
      <p:ext uri="{BB962C8B-B14F-4D97-AF65-F5344CB8AC3E}">
        <p14:creationId xmlns:p14="http://schemas.microsoft.com/office/powerpoint/2010/main" val="352040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209232"/>
            <a:ext cx="10515600" cy="1325563"/>
          </a:xfrm>
        </p:spPr>
        <p:txBody>
          <a:bodyPr>
            <a:normAutofit/>
          </a:bodyPr>
          <a:lstStyle/>
          <a:p>
            <a:r>
              <a:rPr lang="en-US" sz="3600" b="0" i="0" dirty="0">
                <a:solidFill>
                  <a:srgbClr val="111111"/>
                </a:solidFill>
                <a:effectLst/>
                <a:latin typeface="arial" panose="020B0604020202020204" pitchFamily="34" charset="0"/>
              </a:rPr>
              <a:t>FEDFUNDS Trend Analysis</a:t>
            </a:r>
            <a:endParaRPr lang="en-US" sz="3600" dirty="0"/>
          </a:p>
        </p:txBody>
      </p:sp>
      <p:sp>
        <p:nvSpPr>
          <p:cNvPr id="6" name="Content Placeholder 5">
            <a:extLst>
              <a:ext uri="{FF2B5EF4-FFF2-40B4-BE49-F238E27FC236}">
                <a16:creationId xmlns:a16="http://schemas.microsoft.com/office/drawing/2014/main" id="{CBF0AA7E-D5A2-76DB-2737-DB33FA9CBF41}"/>
              </a:ext>
            </a:extLst>
          </p:cNvPr>
          <p:cNvSpPr>
            <a:spLocks noGrp="1"/>
          </p:cNvSpPr>
          <p:nvPr>
            <p:ph idx="1"/>
          </p:nvPr>
        </p:nvSpPr>
        <p:spPr>
          <a:xfrm>
            <a:off x="552451" y="1322071"/>
            <a:ext cx="11420474" cy="1954530"/>
          </a:xfrm>
        </p:spPr>
        <p:txBody>
          <a:bodyPr>
            <a:noAutofit/>
          </a:bodyPr>
          <a:lstStyle/>
          <a:p>
            <a:r>
              <a:rPr lang="en-US" sz="1600" dirty="0">
                <a:latin typeface="Arial" panose="020B0604020202020204" pitchFamily="34" charset="0"/>
                <a:cs typeface="Arial" panose="020B0604020202020204" pitchFamily="34" charset="0"/>
              </a:rPr>
              <a:t>We have pulled monthly data series from 1990 onwards </a:t>
            </a:r>
          </a:p>
          <a:p>
            <a:r>
              <a:rPr lang="en-US" sz="1600" dirty="0">
                <a:latin typeface="Arial" panose="020B0604020202020204" pitchFamily="34" charset="0"/>
                <a:cs typeface="Arial" panose="020B0604020202020204" pitchFamily="34" charset="0"/>
              </a:rPr>
              <a:t>We pulled FEDFUNDS rate data </a:t>
            </a:r>
            <a:r>
              <a:rPr lang="en-US" sz="1600" b="1" dirty="0">
                <a:latin typeface="Arial" panose="020B0604020202020204" pitchFamily="34" charset="0"/>
                <a:cs typeface="Arial" panose="020B0604020202020204" pitchFamily="34" charset="0"/>
              </a:rPr>
              <a:t>using API</a:t>
            </a:r>
          </a:p>
          <a:p>
            <a:r>
              <a:rPr lang="en-US" sz="1600" dirty="0">
                <a:latin typeface="Arial" panose="020B0604020202020204" pitchFamily="34" charset="0"/>
                <a:cs typeface="Arial" panose="020B0604020202020204" pitchFamily="34" charset="0"/>
              </a:rPr>
              <a:t>FEDFUNDS rate has gone through multiple cycles of increases and decreases, which is typical of the Fed's response to economic conditions. For example, during the early 1990s, there were rate hikes followed by cuts. Similarly, during the 2008 financial crisis, there was a significant rate reduction. The Fed seems to have adjusted rates in response to economic conditions.</a:t>
            </a:r>
          </a:p>
          <a:p>
            <a:endParaRPr lang="en-US" sz="1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FFC9B4DB-5A94-B023-AF92-0139D606A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3159759"/>
            <a:ext cx="11325225" cy="340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16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90805"/>
            <a:ext cx="10515600" cy="1325563"/>
          </a:xfrm>
        </p:spPr>
        <p:txBody>
          <a:bodyPr>
            <a:normAutofit/>
          </a:bodyPr>
          <a:lstStyle/>
          <a:p>
            <a:r>
              <a:rPr lang="en-US" sz="3600" b="0" i="0">
                <a:solidFill>
                  <a:srgbClr val="111111"/>
                </a:solidFill>
                <a:effectLst/>
                <a:latin typeface="arial" panose="020B0604020202020204" pitchFamily="34" charset="0"/>
              </a:rPr>
              <a:t>CPI Trend Analysis</a:t>
            </a:r>
            <a:endParaRPr lang="en-US" sz="3600" dirty="0"/>
          </a:p>
        </p:txBody>
      </p:sp>
      <p:sp>
        <p:nvSpPr>
          <p:cNvPr id="6" name="Content Placeholder 5">
            <a:extLst>
              <a:ext uri="{FF2B5EF4-FFF2-40B4-BE49-F238E27FC236}">
                <a16:creationId xmlns:a16="http://schemas.microsoft.com/office/drawing/2014/main" id="{CBF0AA7E-D5A2-76DB-2737-DB33FA9CBF41}"/>
              </a:ext>
            </a:extLst>
          </p:cNvPr>
          <p:cNvSpPr>
            <a:spLocks noGrp="1"/>
          </p:cNvSpPr>
          <p:nvPr>
            <p:ph idx="1"/>
          </p:nvPr>
        </p:nvSpPr>
        <p:spPr>
          <a:xfrm>
            <a:off x="542926" y="1168082"/>
            <a:ext cx="11420474" cy="2002156"/>
          </a:xfrm>
        </p:spPr>
        <p:txBody>
          <a:bodyPr>
            <a:noAutofit/>
          </a:bodyPr>
          <a:lstStyle/>
          <a:p>
            <a:r>
              <a:rPr lang="en-US" sz="1600">
                <a:latin typeface="Arial" panose="020B0604020202020204" pitchFamily="34" charset="0"/>
                <a:cs typeface="Arial" panose="020B0604020202020204" pitchFamily="34" charset="0"/>
              </a:rPr>
              <a:t>We have also pulled data for CPI from BLS.</a:t>
            </a:r>
          </a:p>
          <a:p>
            <a:r>
              <a:rPr lang="en-US" sz="1600">
                <a:latin typeface="Arial" panose="020B0604020202020204" pitchFamily="34" charset="0"/>
                <a:cs typeface="Arial" panose="020B0604020202020204" pitchFamily="34" charset="0"/>
              </a:rPr>
              <a:t>Below chart illustrates changes in the Consumer Price Index (CPI) over time, focusing on both month-over-month (MoM) and year-over-year (YoY) variations.</a:t>
            </a:r>
          </a:p>
          <a:p>
            <a:r>
              <a:rPr lang="en-US" sz="1600">
                <a:latin typeface="Arial" panose="020B0604020202020204" pitchFamily="34" charset="0"/>
                <a:cs typeface="Arial" panose="020B0604020202020204" pitchFamily="34" charset="0"/>
              </a:rPr>
              <a:t>The red line represents the Month-over-Month (MoM) CPI change to reflect short-term fluctuations in consumer prices.</a:t>
            </a:r>
          </a:p>
          <a:p>
            <a:r>
              <a:rPr lang="en-US" sz="1600">
                <a:latin typeface="Arial" panose="020B0604020202020204" pitchFamily="34" charset="0"/>
                <a:cs typeface="Arial" panose="020B0604020202020204" pitchFamily="34" charset="0"/>
              </a:rPr>
              <a:t>The maroon line represents the Year-over-Year (YoY) CPI change and provides a more stable view of inflation trends over time.</a:t>
            </a:r>
            <a:endParaRPr lang="en-US" sz="1600" dirty="0">
              <a:latin typeface="Arial" panose="020B0604020202020204" pitchFamily="34" charset="0"/>
              <a:cs typeface="Arial" panose="020B0604020202020204" pitchFamily="34" charset="0"/>
            </a:endParaRPr>
          </a:p>
        </p:txBody>
      </p:sp>
      <p:pic>
        <p:nvPicPr>
          <p:cNvPr id="2052" name="Picture 4">
            <a:extLst>
              <a:ext uri="{FF2B5EF4-FFF2-40B4-BE49-F238E27FC236}">
                <a16:creationId xmlns:a16="http://schemas.microsoft.com/office/drawing/2014/main" id="{E8653FB1-F781-48B3-262F-BD49D2A26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2921952"/>
            <a:ext cx="10001250" cy="393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64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209232"/>
            <a:ext cx="10515600" cy="1325563"/>
          </a:xfrm>
        </p:spPr>
        <p:txBody>
          <a:bodyPr>
            <a:normAutofit/>
          </a:bodyPr>
          <a:lstStyle/>
          <a:p>
            <a:r>
              <a:rPr lang="en-US" sz="3600" b="0" i="0" dirty="0">
                <a:solidFill>
                  <a:srgbClr val="111111"/>
                </a:solidFill>
                <a:effectLst/>
                <a:latin typeface="arial" panose="020B0604020202020204" pitchFamily="34" charset="0"/>
              </a:rPr>
              <a:t>Unemployment Rate Trend Analysis</a:t>
            </a:r>
            <a:endParaRPr lang="en-US" sz="3600" dirty="0"/>
          </a:p>
        </p:txBody>
      </p:sp>
      <p:sp>
        <p:nvSpPr>
          <p:cNvPr id="6" name="Content Placeholder 5">
            <a:extLst>
              <a:ext uri="{FF2B5EF4-FFF2-40B4-BE49-F238E27FC236}">
                <a16:creationId xmlns:a16="http://schemas.microsoft.com/office/drawing/2014/main" id="{CBF0AA7E-D5A2-76DB-2737-DB33FA9CBF41}"/>
              </a:ext>
            </a:extLst>
          </p:cNvPr>
          <p:cNvSpPr>
            <a:spLocks noGrp="1"/>
          </p:cNvSpPr>
          <p:nvPr>
            <p:ph idx="1"/>
          </p:nvPr>
        </p:nvSpPr>
        <p:spPr>
          <a:xfrm>
            <a:off x="552451" y="1322070"/>
            <a:ext cx="11420474" cy="4614863"/>
          </a:xfrm>
        </p:spPr>
        <p:txBody>
          <a:bodyPr>
            <a:noAutofit/>
          </a:bodyPr>
          <a:lstStyle/>
          <a:p>
            <a:r>
              <a:rPr lang="en-US" sz="1600" dirty="0">
                <a:latin typeface="Arial" panose="020B0604020202020204" pitchFamily="34" charset="0"/>
                <a:cs typeface="Arial" panose="020B0604020202020204" pitchFamily="34" charset="0"/>
              </a:rPr>
              <a:t>We have also pulled data for unemployment rate from BLS.</a:t>
            </a:r>
          </a:p>
          <a:p>
            <a:r>
              <a:rPr lang="en-US" sz="1600" dirty="0">
                <a:latin typeface="Arial" panose="020B0604020202020204" pitchFamily="34" charset="0"/>
                <a:cs typeface="Arial" panose="020B0604020202020204" pitchFamily="34" charset="0"/>
              </a:rPr>
              <a:t>Unemployment rate is generally seen to decrease over time, which aligns with the Fed's mandate to target maximum employment. However, there are periods of increase, such as during recessions, where the Fed may have employed rate cuts to stimulate employment.</a:t>
            </a:r>
          </a:p>
          <a:p>
            <a:pPr marL="0" indent="0">
              <a:buNone/>
            </a:pPr>
            <a:endParaRPr lang="en-US" sz="1600" dirty="0">
              <a:latin typeface="Arial" panose="020B0604020202020204" pitchFamily="34" charset="0"/>
              <a:cs typeface="Arial" panose="020B0604020202020204" pitchFamily="34" charset="0"/>
            </a:endParaRPr>
          </a:p>
        </p:txBody>
      </p:sp>
      <p:pic>
        <p:nvPicPr>
          <p:cNvPr id="3076" name="Picture 4">
            <a:extLst>
              <a:ext uri="{FF2B5EF4-FFF2-40B4-BE49-F238E27FC236}">
                <a16:creationId xmlns:a16="http://schemas.microsoft.com/office/drawing/2014/main" id="{28FE331D-067A-94AD-64B0-1D8AF14EF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2647633"/>
            <a:ext cx="11325225" cy="359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69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838200" y="155575"/>
            <a:ext cx="10515600" cy="911225"/>
          </a:xfrm>
        </p:spPr>
        <p:txBody>
          <a:bodyPr>
            <a:noAutofit/>
          </a:bodyPr>
          <a:lstStyle/>
          <a:p>
            <a:r>
              <a:rPr lang="en-US" sz="3600" b="0" i="0" dirty="0">
                <a:solidFill>
                  <a:srgbClr val="FF0000"/>
                </a:solidFill>
                <a:effectLst/>
                <a:latin typeface="arial" panose="020B0604020202020204" pitchFamily="34" charset="0"/>
              </a:rPr>
              <a:t>Budget Allocation vs Population</a:t>
            </a:r>
            <a:endParaRPr lang="en-US" sz="3600" dirty="0">
              <a:solidFill>
                <a:srgbClr val="FF0000"/>
              </a:solidFill>
            </a:endParaRPr>
          </a:p>
        </p:txBody>
      </p:sp>
      <p:sp>
        <p:nvSpPr>
          <p:cNvPr id="3" name="TextBox 2">
            <a:extLst>
              <a:ext uri="{FF2B5EF4-FFF2-40B4-BE49-F238E27FC236}">
                <a16:creationId xmlns:a16="http://schemas.microsoft.com/office/drawing/2014/main" id="{0AFC05A7-0C1A-1598-1612-BBADF339E975}"/>
              </a:ext>
            </a:extLst>
          </p:cNvPr>
          <p:cNvSpPr txBox="1"/>
          <p:nvPr/>
        </p:nvSpPr>
        <p:spPr>
          <a:xfrm>
            <a:off x="8753475" y="611692"/>
            <a:ext cx="3366453" cy="612475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 have identified several significant economic milestones that have had a profound impact on monetary policy and the broader economy over the past 25 years.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One of these milestones was the series of Interest Rate Cuts during the 2008 Financial Crisis. These rate reductions were a critical response to stabilize financial markets and stimulate economic recovery.</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Federal Reserve's Response to the COVID-19 Pandemic is another noteworthy event. The central bank implemented various measures to address the unprecedented challenges posed by the pandemic, including rate adjustments and asset purchases.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Lastly, we observed a period of Gradual Rate Increases during Economic Growth from 2015 to 2018. These rate hikes were aimed at preventing overheating of the economy and controlling inflation.</a:t>
            </a:r>
          </a:p>
        </p:txBody>
      </p:sp>
      <p:pic>
        <p:nvPicPr>
          <p:cNvPr id="4098" name="Picture 2">
            <a:extLst>
              <a:ext uri="{FF2B5EF4-FFF2-40B4-BE49-F238E27FC236}">
                <a16:creationId xmlns:a16="http://schemas.microsoft.com/office/drawing/2014/main" id="{BA26CBBA-1944-773E-7F82-D0A29EA01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 y="1376757"/>
            <a:ext cx="8786178"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89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1952E-8C4D-EF35-5BD1-0C6A1C0EBBB8}"/>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Conclusion</a:t>
            </a: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D57F0C6-FA5D-E15F-A341-0EC62EBBD1C8}"/>
              </a:ext>
            </a:extLst>
          </p:cNvPr>
          <p:cNvSpPr>
            <a:spLocks noGrp="1"/>
          </p:cNvSpPr>
          <p:nvPr>
            <p:ph idx="1"/>
          </p:nvPr>
        </p:nvSpPr>
        <p:spPr>
          <a:xfrm>
            <a:off x="4447308" y="591344"/>
            <a:ext cx="6906491" cy="5585619"/>
          </a:xfrm>
        </p:spPr>
        <p:txBody>
          <a:bodyPr anchor="ctr">
            <a:normAutofit/>
          </a:bodyPr>
          <a:lstStyle/>
          <a:p>
            <a:r>
              <a:rPr lang="en-US" sz="1600" dirty="0">
                <a:latin typeface="arial" panose="020B0604020202020204" pitchFamily="34" charset="0"/>
              </a:rPr>
              <a:t>We have observed how changes in the FED Funds Rate correlate with significant economic events over the past 25 years. </a:t>
            </a:r>
          </a:p>
          <a:p>
            <a:endParaRPr lang="en-US" sz="1600" dirty="0">
              <a:latin typeface="arial" panose="020B0604020202020204" pitchFamily="34" charset="0"/>
            </a:endParaRPr>
          </a:p>
          <a:p>
            <a:r>
              <a:rPr lang="en-US" sz="1600" dirty="0">
                <a:latin typeface="arial" panose="020B0604020202020204" pitchFamily="34" charset="0"/>
              </a:rPr>
              <a:t>These rate adjustments play a pivotal role in the Federal Reserve's efforts to manage inflation and employment levels.</a:t>
            </a:r>
          </a:p>
          <a:p>
            <a:endParaRPr lang="en-US" sz="1600" dirty="0">
              <a:latin typeface="arial" panose="020B0604020202020204" pitchFamily="34" charset="0"/>
            </a:endParaRPr>
          </a:p>
          <a:p>
            <a:r>
              <a:rPr lang="en-US" sz="1600" dirty="0">
                <a:latin typeface="arial" panose="020B0604020202020204" pitchFamily="34" charset="0"/>
              </a:rPr>
              <a:t>The fluctuations in the Consumer Price Index (CPI) have been a critical factor in our analysis. Understanding the implications of CPI changes helps us gauge the broader economic landscape and potential future trends.</a:t>
            </a:r>
          </a:p>
          <a:p>
            <a:endParaRPr lang="en-US" sz="1600" dirty="0">
              <a:latin typeface="arial" panose="020B0604020202020204" pitchFamily="34" charset="0"/>
            </a:endParaRPr>
          </a:p>
          <a:p>
            <a:r>
              <a:rPr lang="en-US" sz="1600" dirty="0">
                <a:latin typeface="arial" panose="020B0604020202020204" pitchFamily="34" charset="0"/>
              </a:rPr>
              <a:t>Unemployment Rate trends also emerged as a key component of our discussion. These trends have a direct impact on the FED's decision-making process and, consequently, on the overall economic well-being of the nation.</a:t>
            </a:r>
          </a:p>
          <a:p>
            <a:endParaRPr lang="en-US" sz="1600" dirty="0">
              <a:latin typeface="arial" panose="020B0604020202020204" pitchFamily="34" charset="0"/>
            </a:endParaRPr>
          </a:p>
          <a:p>
            <a:r>
              <a:rPr lang="en-US" sz="1600" dirty="0">
                <a:latin typeface="arial" panose="020B0604020202020204" pitchFamily="34" charset="0"/>
              </a:rPr>
              <a:t>It's important to acknowledge that finding the right balance between controlling inflation and maintaining employment is a complex task. The Federal Reserve faces ongoing challenges and potential conflicts as it strives to fulfill its dual mandate effectively.</a:t>
            </a:r>
          </a:p>
        </p:txBody>
      </p:sp>
    </p:spTree>
    <p:extLst>
      <p:ext uri="{BB962C8B-B14F-4D97-AF65-F5344CB8AC3E}">
        <p14:creationId xmlns:p14="http://schemas.microsoft.com/office/powerpoint/2010/main" val="366562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4919F-C1AF-0C44-C7BA-263F7CDA30BE}"/>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arial" panose="020B0604020202020204" pitchFamily="34" charset="0"/>
              </a:rPr>
              <a:t>References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3632A7-BD35-BF63-BCAC-F05F26EE0025}"/>
              </a:ext>
            </a:extLst>
          </p:cNvPr>
          <p:cNvSpPr>
            <a:spLocks noGrp="1"/>
          </p:cNvSpPr>
          <p:nvPr>
            <p:ph idx="1"/>
          </p:nvPr>
        </p:nvSpPr>
        <p:spPr>
          <a:xfrm>
            <a:off x="4457468" y="953293"/>
            <a:ext cx="6906491" cy="5585619"/>
          </a:xfrm>
        </p:spPr>
        <p:txBody>
          <a:bodyPr anchor="ctr">
            <a:normAutofit/>
          </a:bodyPr>
          <a:lstStyle/>
          <a:p>
            <a:r>
              <a:rPr lang="en-US" dirty="0">
                <a:latin typeface="Arial" panose="020B0604020202020204" pitchFamily="34" charset="0"/>
                <a:cs typeface="Arial" panose="020B0604020202020204" pitchFamily="34" charset="0"/>
              </a:rPr>
              <a:t>FEDFUNDS data sourced via API from: </a:t>
            </a:r>
            <a:r>
              <a:rPr lang="en-US" dirty="0">
                <a:latin typeface="Arial" panose="020B0604020202020204" pitchFamily="34" charset="0"/>
                <a:cs typeface="Arial" panose="020B0604020202020204" pitchFamily="34" charset="0"/>
                <a:hlinkClick r:id="rId2"/>
              </a:rPr>
              <a:t>https://fred.stlouisfed.org/series/FEDFUNDS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CPI data sourced from: </a:t>
            </a:r>
            <a:r>
              <a:rPr lang="en-US" dirty="0">
                <a:latin typeface="Arial" panose="020B0604020202020204" pitchFamily="34" charset="0"/>
                <a:cs typeface="Arial" panose="020B0604020202020204" pitchFamily="34" charset="0"/>
                <a:hlinkClick r:id="rId3"/>
              </a:rPr>
              <a:t>https://data.bls.gov/timeseries/CUUR0000SA0?years_option=all_years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Unemployment rate data sourced from: </a:t>
            </a:r>
            <a:r>
              <a:rPr lang="en-US" dirty="0">
                <a:latin typeface="Arial" panose="020B0604020202020204" pitchFamily="34" charset="0"/>
                <a:cs typeface="Arial" panose="020B0604020202020204" pitchFamily="34" charset="0"/>
                <a:hlinkClick r:id="rId4"/>
              </a:rPr>
              <a:t>https://data.bls.gov/timeseries/LNS14000000</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60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705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vt:lpstr>
      <vt:lpstr>Calibri</vt:lpstr>
      <vt:lpstr>Calibri Light</vt:lpstr>
      <vt:lpstr>Office Theme</vt:lpstr>
      <vt:lpstr>Can the FED Control Inflation and Maintain Full Employment</vt:lpstr>
      <vt:lpstr>Introduction</vt:lpstr>
      <vt:lpstr>FEDFUNDS Trend Analysis</vt:lpstr>
      <vt:lpstr>CPI Trend Analysis</vt:lpstr>
      <vt:lpstr>Unemployment Rate Trend Analysis</vt:lpstr>
      <vt:lpstr>Budget Allocation vs Population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Wait Times in Coffee Shops: A Simulation Study</dc:title>
  <dc:creator>Khyati Rajesh Naik</dc:creator>
  <cp:lastModifiedBy>Khyati Naik</cp:lastModifiedBy>
  <cp:revision>8</cp:revision>
  <dcterms:created xsi:type="dcterms:W3CDTF">2023-07-08T23:43:47Z</dcterms:created>
  <dcterms:modified xsi:type="dcterms:W3CDTF">2023-09-23T20:41:05Z</dcterms:modified>
</cp:coreProperties>
</file>