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72" r:id="rId4"/>
    <p:sldId id="270" r:id="rId5"/>
    <p:sldId id="27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10/7/2023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10/7/2023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nchs/pressroom/sosmap/firearm_mortality/firearm.htm" TargetMode="External"/><Relationship Id="rId2" Type="http://schemas.openxmlformats.org/officeDocument/2006/relationships/hyperlink" Target="https://sightmark.com/blogs/news/states-ranked-by-how-strict-their-gun-laws-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F7C4-C773-24A5-F4DD-2AE4A16FDE3B}"/>
              </a:ext>
            </a:extLst>
          </p:cNvPr>
          <p:cNvSpPr>
            <a:spLocks noGrp="1"/>
          </p:cNvSpPr>
          <p:nvPr>
            <p:ph type="ctrTitle"/>
          </p:nvPr>
        </p:nvSpPr>
        <p:spPr>
          <a:xfrm>
            <a:off x="6194716" y="739979"/>
            <a:ext cx="5334930" cy="2498522"/>
          </a:xfrm>
        </p:spPr>
        <p:txBody>
          <a:bodyPr>
            <a:normAutofit/>
          </a:bodyPr>
          <a:lstStyle/>
          <a:p>
            <a:r>
              <a:rPr lang="en-US" sz="4200" b="1" dirty="0">
                <a:latin typeface="Arial" panose="020B0604020202020204" pitchFamily="34" charset="0"/>
                <a:cs typeface="Arial" panose="020B0604020202020204" pitchFamily="34" charset="0"/>
              </a:rPr>
              <a:t>Do stricter gun laws reduce firearm gun deaths?</a:t>
            </a:r>
          </a:p>
        </p:txBody>
      </p:sp>
      <p:sp>
        <p:nvSpPr>
          <p:cNvPr id="3" name="Subtitle 2">
            <a:extLst>
              <a:ext uri="{FF2B5EF4-FFF2-40B4-BE49-F238E27FC236}">
                <a16:creationId xmlns:a16="http://schemas.microsoft.com/office/drawing/2014/main" id="{9A01E4C2-2FFC-CEFA-601D-CD4650756D7C}"/>
              </a:ext>
            </a:extLst>
          </p:cNvPr>
          <p:cNvSpPr>
            <a:spLocks noGrp="1"/>
          </p:cNvSpPr>
          <p:nvPr>
            <p:ph type="subTitle" idx="1"/>
          </p:nvPr>
        </p:nvSpPr>
        <p:spPr>
          <a:xfrm>
            <a:off x="6194715" y="3836197"/>
            <a:ext cx="5334931" cy="2189214"/>
          </a:xfrm>
        </p:spPr>
        <p:txBody>
          <a:bodyPr>
            <a:normAutofit/>
          </a:bodyPr>
          <a:lstStyle/>
          <a:p>
            <a:r>
              <a:rPr lang="en-US" dirty="0"/>
              <a:t>Khyati Naik</a:t>
            </a:r>
          </a:p>
          <a:p>
            <a:r>
              <a:rPr lang="en-US" dirty="0"/>
              <a:t>Data 608</a:t>
            </a:r>
          </a:p>
          <a:p>
            <a:r>
              <a:rPr lang="en-US" dirty="0"/>
              <a:t>Fall 2023</a:t>
            </a:r>
          </a:p>
          <a:p>
            <a:r>
              <a:rPr lang="en-US" b="1" dirty="0"/>
              <a:t>Story 3</a:t>
            </a:r>
          </a:p>
          <a:p>
            <a:endParaRPr lang="en-US" dirty="0"/>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Buildings and reflections">
            <a:extLst>
              <a:ext uri="{FF2B5EF4-FFF2-40B4-BE49-F238E27FC236}">
                <a16:creationId xmlns:a16="http://schemas.microsoft.com/office/drawing/2014/main" id="{7507E513-B5F7-838B-9F85-EC4FF69F8293}"/>
              </a:ext>
            </a:extLst>
          </p:cNvPr>
          <p:cNvPicPr>
            <a:picLocks noChangeAspect="1"/>
          </p:cNvPicPr>
          <p:nvPr/>
        </p:nvPicPr>
        <p:blipFill rotWithShape="1">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39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744E9-A0FD-9F3C-822C-BCEA3753CAD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820560-7CD2-C0DF-26AD-FF4400105CE1}"/>
              </a:ext>
            </a:extLst>
          </p:cNvPr>
          <p:cNvSpPr>
            <a:spLocks noGrp="1"/>
          </p:cNvSpPr>
          <p:nvPr>
            <p:ph idx="1"/>
          </p:nvPr>
        </p:nvSpPr>
        <p:spPr>
          <a:xfrm>
            <a:off x="4447308" y="591344"/>
            <a:ext cx="6906491" cy="5585619"/>
          </a:xfrm>
        </p:spPr>
        <p:txBody>
          <a:bodyPr anchor="ctr">
            <a:normAutofit/>
          </a:bodyPr>
          <a:lstStyle/>
          <a:p>
            <a:r>
              <a:rPr lang="en-US" sz="2000" dirty="0"/>
              <a:t>Firearm-related deaths, with far-reaching consequences, are a pressing concern in countries like the United States, prompting a deeper exploration of potential solutions.</a:t>
            </a:r>
          </a:p>
          <a:p>
            <a:r>
              <a:rPr lang="en-US" sz="2000" dirty="0"/>
              <a:t>It is important to analyze this topic as it lies at the crossroads of public safety, individual rights, and government regulations, making it a matter of significant societal importance.</a:t>
            </a:r>
          </a:p>
          <a:p>
            <a:r>
              <a:rPr lang="en-US" sz="2000" dirty="0"/>
              <a:t>Our objective in this presentation is to analyze data and trends, aiming to uncover evidence-based insights into the relationship between gun laws and firearm-related death rates. We seek to provide a nuanced perspective that informs the ongoing debate and supports informed decision-making.</a:t>
            </a:r>
          </a:p>
        </p:txBody>
      </p:sp>
    </p:spTree>
    <p:extLst>
      <p:ext uri="{BB962C8B-B14F-4D97-AF65-F5344CB8AC3E}">
        <p14:creationId xmlns:p14="http://schemas.microsoft.com/office/powerpoint/2010/main" val="352040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906077" y="80642"/>
            <a:ext cx="10515600" cy="911225"/>
          </a:xfrm>
        </p:spPr>
        <p:txBody>
          <a:bodyPr>
            <a:noAutofit/>
          </a:bodyPr>
          <a:lstStyle/>
          <a:p>
            <a:r>
              <a:rPr lang="en-US" sz="3600" dirty="0">
                <a:latin typeface="arial" panose="020B0604020202020204" pitchFamily="34" charset="0"/>
              </a:rPr>
              <a:t>Gun Laws Impact on Death Rates</a:t>
            </a:r>
            <a:endParaRPr lang="en-US" sz="3600" dirty="0"/>
          </a:p>
        </p:txBody>
      </p:sp>
      <p:sp>
        <p:nvSpPr>
          <p:cNvPr id="8" name="TextBox 7">
            <a:extLst>
              <a:ext uri="{FF2B5EF4-FFF2-40B4-BE49-F238E27FC236}">
                <a16:creationId xmlns:a16="http://schemas.microsoft.com/office/drawing/2014/main" id="{BD17BCEC-1951-0978-4340-546806066A6D}"/>
              </a:ext>
            </a:extLst>
          </p:cNvPr>
          <p:cNvSpPr txBox="1"/>
          <p:nvPr/>
        </p:nvSpPr>
        <p:spPr>
          <a:xfrm>
            <a:off x="97792" y="4857181"/>
            <a:ext cx="5998208"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rPr>
              <a:t>Our analysis reveals a consistent trend where stricter gun laws are associated with reduced median death rates, suggesting a potential avenue for enhancing public safety.</a:t>
            </a:r>
          </a:p>
          <a:p>
            <a:pPr marL="285750" indent="-285750">
              <a:buFont typeface="Arial" panose="020B0604020202020204" pitchFamily="34" charset="0"/>
              <a:buChar char="•"/>
            </a:pPr>
            <a:r>
              <a:rPr lang="en-US" sz="1200" dirty="0">
                <a:latin typeface="arial" panose="020B0604020202020204" pitchFamily="34" charset="0"/>
              </a:rPr>
              <a:t>Mississippi stands out with the highest death rate; Massachusetts boasts the lowest death rate.</a:t>
            </a:r>
          </a:p>
          <a:p>
            <a:pPr marL="285750" indent="-285750">
              <a:buFont typeface="Arial" panose="020B0604020202020204" pitchFamily="34" charset="0"/>
              <a:buChar char="•"/>
            </a:pPr>
            <a:r>
              <a:rPr lang="en-US" sz="1200" dirty="0">
                <a:latin typeface="arial" panose="020B0604020202020204" pitchFamily="34" charset="0"/>
              </a:rPr>
              <a:t>Among states with strict gun laws, New Mexico presents an intriguing outlier. Despite having strict regulations, it reports relatively high death rates compared to similar states. </a:t>
            </a:r>
          </a:p>
          <a:p>
            <a:pPr marL="285750" indent="-285750">
              <a:buFont typeface="Arial" panose="020B0604020202020204" pitchFamily="34" charset="0"/>
              <a:buChar char="•"/>
            </a:pPr>
            <a:r>
              <a:rPr lang="en-US" sz="1200" dirty="0">
                <a:latin typeface="arial" panose="020B0604020202020204" pitchFamily="34" charset="0"/>
              </a:rPr>
              <a:t>This anomaly highlights the complex interplay of factors influencing firearm-related deaths.</a:t>
            </a:r>
          </a:p>
        </p:txBody>
      </p:sp>
      <p:grpSp>
        <p:nvGrpSpPr>
          <p:cNvPr id="20" name="Group 19">
            <a:extLst>
              <a:ext uri="{FF2B5EF4-FFF2-40B4-BE49-F238E27FC236}">
                <a16:creationId xmlns:a16="http://schemas.microsoft.com/office/drawing/2014/main" id="{33A29DAE-5B6F-2BAF-1A2F-7A200A955FFE}"/>
              </a:ext>
            </a:extLst>
          </p:cNvPr>
          <p:cNvGrpSpPr/>
          <p:nvPr/>
        </p:nvGrpSpPr>
        <p:grpSpPr>
          <a:xfrm>
            <a:off x="97792" y="961456"/>
            <a:ext cx="5607483" cy="3895725"/>
            <a:chOff x="97792" y="961456"/>
            <a:chExt cx="5607483" cy="3895725"/>
          </a:xfrm>
        </p:grpSpPr>
        <p:pic>
          <p:nvPicPr>
            <p:cNvPr id="1030" name="Picture 6">
              <a:extLst>
                <a:ext uri="{FF2B5EF4-FFF2-40B4-BE49-F238E27FC236}">
                  <a16:creationId xmlns:a16="http://schemas.microsoft.com/office/drawing/2014/main" id="{EFD64662-F642-4326-DF28-077D11D74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2" y="961456"/>
              <a:ext cx="5607483" cy="3895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1F3F4F-A18D-F54C-9156-7FFF844F5748}"/>
                </a:ext>
              </a:extLst>
            </p:cNvPr>
            <p:cNvPicPr>
              <a:picLocks noChangeAspect="1"/>
            </p:cNvPicPr>
            <p:nvPr/>
          </p:nvPicPr>
          <p:blipFill>
            <a:blip r:embed="rId3"/>
            <a:stretch>
              <a:fillRect/>
            </a:stretch>
          </p:blipFill>
          <p:spPr>
            <a:xfrm>
              <a:off x="4608433" y="1230553"/>
              <a:ext cx="933450" cy="971550"/>
            </a:xfrm>
            <a:prstGeom prst="rect">
              <a:avLst/>
            </a:prstGeom>
          </p:spPr>
        </p:pic>
        <p:cxnSp>
          <p:nvCxnSpPr>
            <p:cNvPr id="12" name="Straight Arrow Connector 11">
              <a:extLst>
                <a:ext uri="{FF2B5EF4-FFF2-40B4-BE49-F238E27FC236}">
                  <a16:creationId xmlns:a16="http://schemas.microsoft.com/office/drawing/2014/main" id="{67DBFDEB-86D2-75E4-9084-3793F480FABE}"/>
                </a:ext>
              </a:extLst>
            </p:cNvPr>
            <p:cNvCxnSpPr>
              <a:cxnSpLocks/>
            </p:cNvCxnSpPr>
            <p:nvPr/>
          </p:nvCxnSpPr>
          <p:spPr>
            <a:xfrm>
              <a:off x="1085850" y="1362075"/>
              <a:ext cx="3989308" cy="164782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pic>
        <p:nvPicPr>
          <p:cNvPr id="16" name="Picture 15">
            <a:extLst>
              <a:ext uri="{FF2B5EF4-FFF2-40B4-BE49-F238E27FC236}">
                <a16:creationId xmlns:a16="http://schemas.microsoft.com/office/drawing/2014/main" id="{2D6C6C2B-4BE3-9D16-1407-17721C7041A0}"/>
              </a:ext>
            </a:extLst>
          </p:cNvPr>
          <p:cNvPicPr>
            <a:picLocks noChangeAspect="1"/>
          </p:cNvPicPr>
          <p:nvPr/>
        </p:nvPicPr>
        <p:blipFill>
          <a:blip r:embed="rId4"/>
          <a:stretch>
            <a:fillRect/>
          </a:stretch>
        </p:blipFill>
        <p:spPr>
          <a:xfrm>
            <a:off x="6006066" y="812231"/>
            <a:ext cx="5831867" cy="5590606"/>
          </a:xfrm>
          <a:prstGeom prst="rect">
            <a:avLst/>
          </a:prstGeom>
        </p:spPr>
      </p:pic>
    </p:spTree>
    <p:extLst>
      <p:ext uri="{BB962C8B-B14F-4D97-AF65-F5344CB8AC3E}">
        <p14:creationId xmlns:p14="http://schemas.microsoft.com/office/powerpoint/2010/main" val="426389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Conclusion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D57F0C6-FA5D-E15F-A341-0EC62EBBD1C8}"/>
              </a:ext>
            </a:extLst>
          </p:cNvPr>
          <p:cNvSpPr>
            <a:spLocks noGrp="1"/>
          </p:cNvSpPr>
          <p:nvPr>
            <p:ph idx="1"/>
          </p:nvPr>
        </p:nvSpPr>
        <p:spPr>
          <a:xfrm>
            <a:off x="4447308" y="591344"/>
            <a:ext cx="6906491" cy="5585619"/>
          </a:xfrm>
        </p:spPr>
        <p:txBody>
          <a:bodyPr anchor="ctr">
            <a:normAutofit/>
          </a:bodyPr>
          <a:lstStyle/>
          <a:p>
            <a:endParaRPr lang="en-US" sz="1600" dirty="0">
              <a:latin typeface="arial" panose="020B0604020202020204" pitchFamily="34" charset="0"/>
            </a:endParaRPr>
          </a:p>
          <a:p>
            <a:r>
              <a:rPr lang="en-US" sz="1600" dirty="0">
                <a:latin typeface="arial" panose="020B0604020202020204" pitchFamily="34" charset="0"/>
              </a:rPr>
              <a:t>Our analysis reveals a clear trend: as gun laws become stricter, median death rates consistently decline. This correlation suggests that stringent gun regulations may contribute to reducing firearm-related deaths.</a:t>
            </a:r>
          </a:p>
          <a:p>
            <a:endParaRPr lang="en-US" sz="1600" dirty="0">
              <a:latin typeface="arial" panose="020B0604020202020204" pitchFamily="34" charset="0"/>
            </a:endParaRPr>
          </a:p>
          <a:p>
            <a:r>
              <a:rPr lang="en-US" sz="1600" dirty="0">
                <a:latin typeface="arial" panose="020B0604020202020204" pitchFamily="34" charset="0"/>
              </a:rPr>
              <a:t>Mississippi stands out with the highest death rate, and notably, its gun laws are categorized as "very lax." This observation underscores the potential impact of policy stringency on public safety outcomes.</a:t>
            </a:r>
          </a:p>
          <a:p>
            <a:endParaRPr lang="en-US" sz="1600" dirty="0">
              <a:latin typeface="arial" panose="020B0604020202020204" pitchFamily="34" charset="0"/>
            </a:endParaRPr>
          </a:p>
          <a:p>
            <a:r>
              <a:rPr lang="en-US" sz="1600" dirty="0">
                <a:latin typeface="arial" panose="020B0604020202020204" pitchFamily="34" charset="0"/>
              </a:rPr>
              <a:t>On the other end of the spectrum, Massachusetts boasts the lowest death rate, coinciding with its categorization as having "very strict" gun laws. This alignment highlights the effectiveness of stringent regulations in promoting public safety.</a:t>
            </a:r>
          </a:p>
          <a:p>
            <a:endParaRPr lang="en-US" sz="1600" dirty="0">
              <a:latin typeface="arial" panose="020B0604020202020204" pitchFamily="34" charset="0"/>
            </a:endParaRPr>
          </a:p>
          <a:p>
            <a:r>
              <a:rPr lang="en-US" sz="1600" dirty="0">
                <a:latin typeface="arial" panose="020B0604020202020204" pitchFamily="34" charset="0"/>
              </a:rPr>
              <a:t>Within states with strict gun laws, New Mexico presents an intriguing outlier. Despite its strict regulations, New Mexico reports relatively high death rates compared to other states with similar gun laws. This anomaly emphasizes the multifaceted nature of factors influencing firearm-related deaths.</a:t>
            </a:r>
          </a:p>
        </p:txBody>
      </p:sp>
    </p:spTree>
    <p:extLst>
      <p:ext uri="{BB962C8B-B14F-4D97-AF65-F5344CB8AC3E}">
        <p14:creationId xmlns:p14="http://schemas.microsoft.com/office/powerpoint/2010/main" val="366562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4919F-C1AF-0C44-C7BA-263F7CDA30BE}"/>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3632A7-BD35-BF63-BCAC-F05F26EE0025}"/>
              </a:ext>
            </a:extLst>
          </p:cNvPr>
          <p:cNvSpPr>
            <a:spLocks noGrp="1"/>
          </p:cNvSpPr>
          <p:nvPr>
            <p:ph idx="1"/>
          </p:nvPr>
        </p:nvSpPr>
        <p:spPr>
          <a:xfrm>
            <a:off x="4457468" y="953293"/>
            <a:ext cx="6906491" cy="5585619"/>
          </a:xfrm>
        </p:spPr>
        <p:txBody>
          <a:bodyPr anchor="ctr">
            <a:normAutofit/>
          </a:bodyPr>
          <a:lstStyle/>
          <a:p>
            <a:r>
              <a:rPr lang="en-US" dirty="0">
                <a:latin typeface="Arial" panose="020B0604020202020204" pitchFamily="34" charset="0"/>
                <a:cs typeface="Arial" panose="020B0604020202020204" pitchFamily="34" charset="0"/>
              </a:rPr>
              <a:t>Gun Laws: </a:t>
            </a:r>
            <a:r>
              <a:rPr lang="en-US" dirty="0">
                <a:latin typeface="Arial" panose="020B0604020202020204" pitchFamily="34" charset="0"/>
                <a:cs typeface="Arial" panose="020B0604020202020204" pitchFamily="34" charset="0"/>
                <a:hlinkClick r:id="rId2"/>
              </a:rPr>
              <a:t>https://sightmark.com/blogs/news/states-ranked-by-how-strict-their-gun-laws-are</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Firearm gun deaths: </a:t>
            </a:r>
            <a:r>
              <a:rPr lang="en-US" dirty="0">
                <a:latin typeface="Arial" panose="020B0604020202020204" pitchFamily="34" charset="0"/>
                <a:cs typeface="Arial" panose="020B0604020202020204" pitchFamily="34" charset="0"/>
                <a:hlinkClick r:id="rId3"/>
              </a:rPr>
              <a:t>https://www.cdc.gov/nchs/pressroom/sosmap/firearm_mortality/firearm.htm</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60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411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vt:lpstr>
      <vt:lpstr>Calibri</vt:lpstr>
      <vt:lpstr>Calibri Light</vt:lpstr>
      <vt:lpstr>Office Theme</vt:lpstr>
      <vt:lpstr>Do stricter gun laws reduce firearm gun deaths?</vt:lpstr>
      <vt:lpstr>Introduction</vt:lpstr>
      <vt:lpstr>Gun Laws Impact on Death Rates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Naik</cp:lastModifiedBy>
  <cp:revision>11</cp:revision>
  <dcterms:created xsi:type="dcterms:W3CDTF">2023-07-08T23:43:47Z</dcterms:created>
  <dcterms:modified xsi:type="dcterms:W3CDTF">2023-10-07T16:16:35Z</dcterms:modified>
</cp:coreProperties>
</file>