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69" r:id="rId4"/>
    <p:sldId id="272" r:id="rId5"/>
    <p:sldId id="271" r:id="rId6"/>
    <p:sldId id="270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ACB3-9017-E067-452A-919D4989A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B5DE3-F615-EC7A-8F8F-2CBEDF53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5269-42C3-16AB-B902-D6BB7C85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5063-CA6B-1AB7-F9EB-50CB4426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8EA6-DFB2-AF1E-52A4-2E0F634B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A1AE-ADE1-3230-51EC-CDA2B3BF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696C9-BCDF-7C27-ED77-D80C7827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E04C-E3BE-C156-449D-212DEB1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966C-E4FE-039B-EC58-2DFF4177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E7B0-A3D7-9246-892E-86C1570A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349D7-2236-2CBE-6ACB-8A9EF187F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FBC72-A0E5-7039-9666-4F4324A0F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FA93-2D8D-DB57-3518-303BF50F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97EC-BFD5-C7D3-A110-F357FDCE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E144-9E69-9DDB-5CA2-932E3ED5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BDF1-138B-3225-E970-69881A55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8012-B992-BDE6-DCDA-59A51D2D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ACA2-4404-F580-D640-3AE19881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A2AB-8A80-754C-F653-8AEA5457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7E64-6F55-2C1F-A8DB-10113A93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0A93-DDC4-6BB4-91EB-5739DF46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4AE3-06DF-4957-D313-67EF844B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993E-7C84-F86F-1386-A4C675DF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2A4A-ABD5-6831-B885-FED8DD50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C8A5-C1AD-18DA-43EB-2159A705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21A5-FBB0-3FAD-CBB7-3B72B77B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21C5-5AE9-6E85-5766-147F9C569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80AF9-F472-E538-B9D5-FE19FA52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07651-A946-6D05-30A9-BEEA7E23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45D06-4760-8F68-6890-085873A5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BC230-71D5-79DF-3257-AA970546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EA3C-5F75-26B2-6C14-90434A07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2CCF-701C-5526-8F54-DD5CFD8B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FF44E-D801-EB5D-85C6-B7B7FB12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336A2-9A25-3FD7-CF60-D64A79E6A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0248C-1C8C-BB66-FE05-263FB38F6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7BB4F-4CC4-E0D9-034D-76BCCFC4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09D6F-FC26-80D1-E662-E5DA71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426BE-6E5A-869F-35CF-5E27FD09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5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B67C-C853-2CC2-A25E-9A1778B6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A13A5-10E5-6620-2B78-4DC9A68D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8C8C3-1513-2442-7DC3-54A44112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591-765C-BBBA-17C6-E3DBA2A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8243B-55A0-D23F-3B96-A80045DC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96F03-3654-D5EF-70DC-030A37FB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319FB-BD91-C64D-1E2A-DC876CBD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C1D4-4D4D-D62E-29C0-39B928C0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8B3C-2D4A-C193-099C-F859F3B01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97B6C-51F8-69B7-8BC7-7661411A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C21DD-A181-8F77-E9B4-D903EDD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FCF6A-F3A7-3718-3C20-7AA97A17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12A65-2066-29EA-2A17-4543AC0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8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EDED-F799-26FB-6101-CAA320BE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16061-6BD0-1999-A859-BE3FB74FB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35AC8-A3E5-7618-0E55-1D62FDA76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81806-34B4-E14C-DCDC-331C6188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154F-320F-433C-8921-4FF7FD55EAF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C23B9-C8ED-7AB9-A55B-5A46B39E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2E997-763B-CDA5-122D-8CC04F2C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48FA8-DA37-1D9C-C86D-348A1035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397E-14FE-3BE5-0A93-85D33ABE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6BDB-0DEC-02A9-2806-5D47AA371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154F-320F-433C-8921-4FF7FD55EAF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DB62-3A7F-63C2-1273-D44B1EB2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C004-D571-DDD4-0953-2B7D29FEA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E6E1-4379-4F7E-9C91-57BB8E222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erk.house.gov/member_info/electionInfo/2020/statistics2020.pdf" TargetMode="External"/><Relationship Id="rId2" Type="http://schemas.openxmlformats.org/officeDocument/2006/relationships/hyperlink" Target="https://data.census.gov/table?q=Population+Total&amp;g=010XX00US$0400000&amp;tid=ACSDT1Y2021.B010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Naik-Khyati/608/main/story1/input/story1_input_data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1F7C4-C773-24A5-F4DD-2AE4A16FD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4200" b="1">
                <a:latin typeface="Arial" panose="020B0604020202020204" pitchFamily="34" charset="0"/>
                <a:cs typeface="Arial" panose="020B0604020202020204" pitchFamily="34" charset="0"/>
              </a:rPr>
              <a:t>Infrastructure Investment &amp; Jobs Act (</a:t>
            </a:r>
            <a:r>
              <a:rPr lang="en-US" sz="4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IIJA</a:t>
            </a:r>
            <a:r>
              <a:rPr lang="en-US" sz="4200" b="1">
                <a:latin typeface="Arial" panose="020B0604020202020204" pitchFamily="34" charset="0"/>
                <a:cs typeface="Arial" panose="020B0604020202020204" pitchFamily="34" charset="0"/>
              </a:rPr>
              <a:t>) Funding Allocation </a:t>
            </a:r>
            <a:r>
              <a:rPr lang="en-US" sz="4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funding allocation analysis</a:t>
            </a:r>
            <a:endParaRPr lang="en-US" sz="4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1E4C2-2FFC-CEFA-601D-CD4650756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Khyati Naik</a:t>
            </a:r>
          </a:p>
          <a:p>
            <a:r>
              <a:rPr lang="en-US"/>
              <a:t>Data 608</a:t>
            </a:r>
          </a:p>
          <a:p>
            <a:r>
              <a:rPr lang="en-US"/>
              <a:t>Fall 2023</a:t>
            </a:r>
          </a:p>
          <a:p>
            <a:r>
              <a:rPr lang="en-US"/>
              <a:t>Story 1</a:t>
            </a:r>
          </a:p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Buildings and reflections">
            <a:extLst>
              <a:ext uri="{FF2B5EF4-FFF2-40B4-BE49-F238E27FC236}">
                <a16:creationId xmlns:a16="http://schemas.microsoft.com/office/drawing/2014/main" id="{7507E513-B5F7-838B-9F85-EC4FF69F8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r="16624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2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744E9-A0FD-9F3C-822C-BCEA3753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0560-7CD2-C0DF-26AD-FF440010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Infrastructure Investment and Jobs Act is a piece of legislation signed into law in the United States. It is designed to provide significant funding for various infrastructure projects across the country. </a:t>
            </a:r>
          </a:p>
          <a:p>
            <a:r>
              <a:rPr lang="en-US" sz="2000" dirty="0"/>
              <a:t>Understanding how funding is distributed can shed light on potential equity or bias</a:t>
            </a:r>
          </a:p>
          <a:p>
            <a:r>
              <a:rPr lang="en-US" sz="2000" dirty="0"/>
              <a:t>In this analysis, we will be answering below questions:</a:t>
            </a:r>
          </a:p>
          <a:p>
            <a:pPr lvl="1"/>
            <a:r>
              <a:rPr lang="en-US" sz="2000" dirty="0"/>
              <a:t>Is the allocation equitable based on the population of each of the States and Territories, or is bias apparent?</a:t>
            </a:r>
          </a:p>
          <a:p>
            <a:pPr lvl="1"/>
            <a:r>
              <a:rPr lang="en-US" sz="2000" dirty="0"/>
              <a:t>Does the allocation favor the political interests of the Biden administration?</a:t>
            </a:r>
          </a:p>
          <a:p>
            <a:r>
              <a:rPr lang="en-US" sz="2000" dirty="0"/>
              <a:t>We utilized three primary data sources for this analysis.</a:t>
            </a:r>
          </a:p>
          <a:p>
            <a:pPr lvl="1"/>
            <a:r>
              <a:rPr lang="en-US" sz="2000" dirty="0"/>
              <a:t>These sources include data on funding allocation, State and Territory populations from census, and election results data from USA government website.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04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952E-8C4D-EF35-5BD1-0C6A1C0E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What is the share of budget allocation by political party?</a:t>
            </a:r>
            <a:endParaRPr lang="en-US" sz="3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73618F-FB76-9EFD-4A00-773DDF8C7602}"/>
              </a:ext>
            </a:extLst>
          </p:cNvPr>
          <p:cNvGrpSpPr/>
          <p:nvPr/>
        </p:nvGrpSpPr>
        <p:grpSpPr>
          <a:xfrm>
            <a:off x="469609" y="1534796"/>
            <a:ext cx="7883815" cy="4958080"/>
            <a:chOff x="469610" y="1996599"/>
            <a:chExt cx="5114925" cy="38671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571B73-1ECC-3EDC-EFDB-40676ECC3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610" y="1996599"/>
              <a:ext cx="5114925" cy="38671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C4F4B4-0D48-D7B4-EA87-7D6ED1343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434" y="2448242"/>
              <a:ext cx="790575" cy="790575"/>
            </a:xfrm>
            <a:prstGeom prst="rect">
              <a:avLst/>
            </a:prstGeom>
          </p:spPr>
        </p:pic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0AA7E-D5A2-76DB-2737-DB33FA9C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49" y="1322070"/>
            <a:ext cx="3114675" cy="461486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share of budget allocation by each party provides insights into how budgets are distributed among different political affiliations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have categorized political parties into three groups: Democratic, Republic, and Missing.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Missing is for Tribal Communities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US Territories like American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Samao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we have used the delegates election results instead of presidential election results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Democratic party states has close to 53% of Infrastructure Investment &amp; Jobs Act (IIJA) Funding Allocation</a:t>
            </a:r>
          </a:p>
        </p:txBody>
      </p:sp>
    </p:spTree>
    <p:extLst>
      <p:ext uri="{BB962C8B-B14F-4D97-AF65-F5344CB8AC3E}">
        <p14:creationId xmlns:p14="http://schemas.microsoft.com/office/powerpoint/2010/main" val="199216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952E-8C4D-EF35-5BD1-0C6A1C0E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911225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Budget Allocation vs Population</a:t>
            </a:r>
            <a:endParaRPr lang="en-US"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F107AE-E94C-DB49-C9BE-0B416B586113}"/>
              </a:ext>
            </a:extLst>
          </p:cNvPr>
          <p:cNvGrpSpPr/>
          <p:nvPr/>
        </p:nvGrpSpPr>
        <p:grpSpPr>
          <a:xfrm>
            <a:off x="72072" y="1257300"/>
            <a:ext cx="9092248" cy="5449093"/>
            <a:chOff x="72072" y="1257300"/>
            <a:chExt cx="8079778" cy="544909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CA0177-B8EC-7492-8802-CF216CD3B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72" y="1257300"/>
              <a:ext cx="8079778" cy="544909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6D3966-A6EB-9A5D-4F9C-11DB1B6C9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3680" y="1530985"/>
              <a:ext cx="1257300" cy="97155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FC05A7-0C1A-1598-1612-BBADF339E975}"/>
              </a:ext>
            </a:extLst>
          </p:cNvPr>
          <p:cNvSpPr txBox="1"/>
          <p:nvPr/>
        </p:nvSpPr>
        <p:spPr>
          <a:xfrm>
            <a:off x="8961120" y="611692"/>
            <a:ext cx="31588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Here, we shall analyze the relationship between state budget allocation and population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this chart, states are ranked by population size, and bars represent the total budget allocation for each state. Political parties are color-coded.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comparison helps us understand if budget allocation correlates with population density and political party dominance.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Based on this chart, it seems like California is being given the highest investments.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can also note that republican states like Louisiana and Kentucky are being provided higher budget allocation compared to many states (to their left) with lower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952E-8C4D-EF35-5BD1-0C6A1C0E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5"/>
            <a:ext cx="10515600" cy="758825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Per Capita Budget Allocation</a:t>
            </a:r>
            <a:endParaRPr lang="en-US"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3F2D4F-995C-1B08-3DE9-329038832792}"/>
              </a:ext>
            </a:extLst>
          </p:cNvPr>
          <p:cNvGrpSpPr/>
          <p:nvPr/>
        </p:nvGrpSpPr>
        <p:grpSpPr>
          <a:xfrm>
            <a:off x="0" y="1138555"/>
            <a:ext cx="9560559" cy="5683885"/>
            <a:chOff x="1" y="1138555"/>
            <a:chExt cx="8639174" cy="568388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13FF4AF-8AE0-1BC1-662C-5F02DE6DF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1138555"/>
              <a:ext cx="8639174" cy="568388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F9ACE8-6677-D981-6951-ECE58F1D4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8942" y="1572895"/>
              <a:ext cx="1514475" cy="78105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7FE3EF-D7F2-6CA3-F1E5-91F5C6EF7FFD}"/>
              </a:ext>
            </a:extLst>
          </p:cNvPr>
          <p:cNvSpPr txBox="1"/>
          <p:nvPr/>
        </p:nvSpPr>
        <p:spPr>
          <a:xfrm>
            <a:off x="9288591" y="492661"/>
            <a:ext cx="279289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slide examines per capita budget allocation, which takes into account both budget size and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States are ranked by per capita budget allocation, and the bars show how much each state allocates per person. Again, political parties are color-coded.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analysis allows us to assess how efficiently IIJA budgets are allocated, considering both size and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chart suggests that Alaska, Wyoming, Montana and North Dakota has been given disproportionately higher per capita budget allocation compared to other states.</a:t>
            </a:r>
          </a:p>
        </p:txBody>
      </p:sp>
    </p:spTree>
    <p:extLst>
      <p:ext uri="{BB962C8B-B14F-4D97-AF65-F5344CB8AC3E}">
        <p14:creationId xmlns:p14="http://schemas.microsoft.com/office/powerpoint/2010/main" val="331397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1952E-8C4D-EF35-5BD1-0C6A1C0E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F0C6-FA5D-E15F-A341-0EC62EBB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</a:rPr>
              <a:t>Using budget allocation vs population chart and per capita chart, we can conclude that equity based on population is not fully realized.</a:t>
            </a:r>
          </a:p>
          <a:p>
            <a:pPr lvl="1"/>
            <a:r>
              <a:rPr lang="en-US" sz="1600" dirty="0">
                <a:latin typeface="arial" panose="020B0604020202020204" pitchFamily="34" charset="0"/>
              </a:rPr>
              <a:t>For instance, Florida, one of the most populous states, ranks 6th in terms of the allocated budget, indicating a discrepancy.</a:t>
            </a:r>
          </a:p>
          <a:p>
            <a:pPr lvl="1"/>
            <a:r>
              <a:rPr lang="en-US" sz="1600" dirty="0">
                <a:latin typeface="arial" panose="020B0604020202020204" pitchFamily="34" charset="0"/>
              </a:rPr>
              <a:t>Conversely, states like Louisiana and Kentucky receive a higher budget allocation compared to states with lower populations.</a:t>
            </a:r>
          </a:p>
          <a:p>
            <a:pPr lvl="1"/>
            <a:r>
              <a:rPr lang="en-US" sz="1600" dirty="0">
                <a:latin typeface="arial" panose="020B0604020202020204" pitchFamily="34" charset="0"/>
              </a:rPr>
              <a:t>States such as Alaska, Wyoming, Montana, and North Dakota receive disproportionately higher per capita budget allocations, indicating possible inequity in distribution.</a:t>
            </a:r>
          </a:p>
          <a:p>
            <a:r>
              <a:rPr lang="en-US" sz="1600" b="1" dirty="0">
                <a:latin typeface="arial" panose="020B0604020202020204" pitchFamily="34" charset="0"/>
              </a:rPr>
              <a:t>Political Interests Neutrality</a:t>
            </a:r>
            <a:endParaRPr lang="en-US" sz="1600" b="1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</a:rPr>
              <a:t>Despite disparities in allocation, there is no apparent favoritism toward the political interests of the Biden administration.</a:t>
            </a:r>
          </a:p>
          <a:p>
            <a:pPr lvl="1"/>
            <a:r>
              <a:rPr lang="en-US" sz="1600" dirty="0">
                <a:latin typeface="arial" panose="020B0604020202020204" pitchFamily="34" charset="0"/>
              </a:rPr>
              <a:t>Notably, the states with skewed per capita budget allocations predominantly align with the Republican party.</a:t>
            </a:r>
          </a:p>
          <a:p>
            <a:pPr lvl="1"/>
            <a:r>
              <a:rPr lang="en-US" sz="1600" dirty="0">
                <a:latin typeface="arial" panose="020B0604020202020204" pitchFamily="34" charset="0"/>
              </a:rPr>
              <a:t>Similarly, states like Louisiana and Kentucky, which receive higher budgets despite lower populations, are also Republican states.</a:t>
            </a:r>
          </a:p>
          <a:p>
            <a:pPr lvl="1"/>
            <a:r>
              <a:rPr lang="en-US" sz="1600" dirty="0">
                <a:latin typeface="arial" panose="020B0604020202020204" pitchFamily="34" charset="0"/>
              </a:rPr>
              <a:t>This suggests that the allocation disparities are not politically motivated to favor the Biden administration's political interests.</a:t>
            </a:r>
          </a:p>
        </p:txBody>
      </p:sp>
    </p:spTree>
    <p:extLst>
      <p:ext uri="{BB962C8B-B14F-4D97-AF65-F5344CB8AC3E}">
        <p14:creationId xmlns:p14="http://schemas.microsoft.com/office/powerpoint/2010/main" val="366562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4919F-C1AF-0C44-C7BA-263F7CDA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32A7-BD35-BF63-BCAC-F05F26EE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468" y="953293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Data: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https://data.census.gov/table?q=Population+Total&amp;g=010XX00US$0400000&amp;tid=ACSDT1Y2021.B01003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Election results data sourced from: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statistics2020.pdf (house.gov)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IIJA data saved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https://raw.githubusercontent.com/Naik-Khyati/608/main/story1/input/story1_input_data.csv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0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690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Infrastructure Investment &amp; Jobs Act (IIJA) Funding Allocation funding allocation analysis</vt:lpstr>
      <vt:lpstr>Introduction</vt:lpstr>
      <vt:lpstr>What is the share of budget allocation by political party?</vt:lpstr>
      <vt:lpstr>Budget Allocation vs Population</vt:lpstr>
      <vt:lpstr>Per Capita Budget Allocation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Wait Times in Coffee Shops: A Simulation Study</dc:title>
  <dc:creator>Khyati Rajesh Naik</dc:creator>
  <cp:lastModifiedBy>Khyati Rajesh Naik</cp:lastModifiedBy>
  <cp:revision>6</cp:revision>
  <dcterms:created xsi:type="dcterms:W3CDTF">2023-07-08T23:43:47Z</dcterms:created>
  <dcterms:modified xsi:type="dcterms:W3CDTF">2023-09-10T03:45:06Z</dcterms:modified>
</cp:coreProperties>
</file>