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8" r:id="rId6"/>
    <p:sldId id="266"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ACB3-9017-E067-452A-919D4989A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2B5DE3-F615-EC7A-8F8F-2CBEDF539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1B5269-42C3-16AB-B902-D6BB7C85E529}"/>
              </a:ext>
            </a:extLst>
          </p:cNvPr>
          <p:cNvSpPr>
            <a:spLocks noGrp="1"/>
          </p:cNvSpPr>
          <p:nvPr>
            <p:ph type="dt" sz="half" idx="10"/>
          </p:nvPr>
        </p:nvSpPr>
        <p:spPr/>
        <p:txBody>
          <a:bodyPr/>
          <a:lstStyle/>
          <a:p>
            <a:fld id="{8906154F-320F-433C-8921-4FF7FD55EAF8}" type="datetimeFigureOut">
              <a:rPr lang="en-US" smtClean="0"/>
              <a:t>7/16/2023</a:t>
            </a:fld>
            <a:endParaRPr lang="en-US"/>
          </a:p>
        </p:txBody>
      </p:sp>
      <p:sp>
        <p:nvSpPr>
          <p:cNvPr id="5" name="Footer Placeholder 4">
            <a:extLst>
              <a:ext uri="{FF2B5EF4-FFF2-40B4-BE49-F238E27FC236}">
                <a16:creationId xmlns:a16="http://schemas.microsoft.com/office/drawing/2014/main" id="{470C5063-CA6B-1AB7-F9EB-50CB4426D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C8EA6-DFB2-AF1E-52A4-2E0F634BCF6D}"/>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416538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A1AE-ADE1-3230-51EC-CDA2B3BF5D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696C9-BCDF-7C27-ED77-D80C782779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0E04C-E3BE-C156-449D-212DEB161110}"/>
              </a:ext>
            </a:extLst>
          </p:cNvPr>
          <p:cNvSpPr>
            <a:spLocks noGrp="1"/>
          </p:cNvSpPr>
          <p:nvPr>
            <p:ph type="dt" sz="half" idx="10"/>
          </p:nvPr>
        </p:nvSpPr>
        <p:spPr/>
        <p:txBody>
          <a:bodyPr/>
          <a:lstStyle/>
          <a:p>
            <a:fld id="{8906154F-320F-433C-8921-4FF7FD55EAF8}" type="datetimeFigureOut">
              <a:rPr lang="en-US" smtClean="0"/>
              <a:t>7/16/2023</a:t>
            </a:fld>
            <a:endParaRPr lang="en-US"/>
          </a:p>
        </p:txBody>
      </p:sp>
      <p:sp>
        <p:nvSpPr>
          <p:cNvPr id="5" name="Footer Placeholder 4">
            <a:extLst>
              <a:ext uri="{FF2B5EF4-FFF2-40B4-BE49-F238E27FC236}">
                <a16:creationId xmlns:a16="http://schemas.microsoft.com/office/drawing/2014/main" id="{9DD8966C-E4FE-039B-EC58-2DFF41779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EE7B0-A3D7-9246-892E-86C1570AFB5B}"/>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405116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8349D7-2236-2CBE-6ACB-8A9EF187F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6FBC72-A0E5-7039-9666-4F4324A0FD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EFA93-2D8D-DB57-3518-303BF50FCB88}"/>
              </a:ext>
            </a:extLst>
          </p:cNvPr>
          <p:cNvSpPr>
            <a:spLocks noGrp="1"/>
          </p:cNvSpPr>
          <p:nvPr>
            <p:ph type="dt" sz="half" idx="10"/>
          </p:nvPr>
        </p:nvSpPr>
        <p:spPr/>
        <p:txBody>
          <a:bodyPr/>
          <a:lstStyle/>
          <a:p>
            <a:fld id="{8906154F-320F-433C-8921-4FF7FD55EAF8}" type="datetimeFigureOut">
              <a:rPr lang="en-US" smtClean="0"/>
              <a:t>7/16/2023</a:t>
            </a:fld>
            <a:endParaRPr lang="en-US"/>
          </a:p>
        </p:txBody>
      </p:sp>
      <p:sp>
        <p:nvSpPr>
          <p:cNvPr id="5" name="Footer Placeholder 4">
            <a:extLst>
              <a:ext uri="{FF2B5EF4-FFF2-40B4-BE49-F238E27FC236}">
                <a16:creationId xmlns:a16="http://schemas.microsoft.com/office/drawing/2014/main" id="{15D397EC-BFD5-C7D3-A110-F357FDCEF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3E144-9E69-9DDB-5CA2-932E3ED55D3E}"/>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95415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BDF1-138B-3225-E970-69881A5591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F8012-B992-BDE6-DCDA-59A51D2D4E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7ACA2-4404-F580-D640-3AE19881C64A}"/>
              </a:ext>
            </a:extLst>
          </p:cNvPr>
          <p:cNvSpPr>
            <a:spLocks noGrp="1"/>
          </p:cNvSpPr>
          <p:nvPr>
            <p:ph type="dt" sz="half" idx="10"/>
          </p:nvPr>
        </p:nvSpPr>
        <p:spPr/>
        <p:txBody>
          <a:bodyPr/>
          <a:lstStyle/>
          <a:p>
            <a:fld id="{8906154F-320F-433C-8921-4FF7FD55EAF8}" type="datetimeFigureOut">
              <a:rPr lang="en-US" smtClean="0"/>
              <a:t>7/16/2023</a:t>
            </a:fld>
            <a:endParaRPr lang="en-US"/>
          </a:p>
        </p:txBody>
      </p:sp>
      <p:sp>
        <p:nvSpPr>
          <p:cNvPr id="5" name="Footer Placeholder 4">
            <a:extLst>
              <a:ext uri="{FF2B5EF4-FFF2-40B4-BE49-F238E27FC236}">
                <a16:creationId xmlns:a16="http://schemas.microsoft.com/office/drawing/2014/main" id="{90EBA2AB-8A80-754C-F653-8AEA5457A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87E64-6F55-2C1F-A8DB-10113A935FD4}"/>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69157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D0A93-DDC4-6BB4-91EB-5739DF46DC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DC4AE3-06DF-4957-D313-67EF844BF2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73993E-7C84-F86F-1386-A4C675DF1287}"/>
              </a:ext>
            </a:extLst>
          </p:cNvPr>
          <p:cNvSpPr>
            <a:spLocks noGrp="1"/>
          </p:cNvSpPr>
          <p:nvPr>
            <p:ph type="dt" sz="half" idx="10"/>
          </p:nvPr>
        </p:nvSpPr>
        <p:spPr/>
        <p:txBody>
          <a:bodyPr/>
          <a:lstStyle/>
          <a:p>
            <a:fld id="{8906154F-320F-433C-8921-4FF7FD55EAF8}" type="datetimeFigureOut">
              <a:rPr lang="en-US" smtClean="0"/>
              <a:t>7/16/2023</a:t>
            </a:fld>
            <a:endParaRPr lang="en-US"/>
          </a:p>
        </p:txBody>
      </p:sp>
      <p:sp>
        <p:nvSpPr>
          <p:cNvPr id="5" name="Footer Placeholder 4">
            <a:extLst>
              <a:ext uri="{FF2B5EF4-FFF2-40B4-BE49-F238E27FC236}">
                <a16:creationId xmlns:a16="http://schemas.microsoft.com/office/drawing/2014/main" id="{52D42A4A-ABD5-6831-B885-FED8DD506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9C8A5-C1AD-18DA-43EB-2159A7052A31}"/>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25339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21A5-FBB0-3FAD-CBB7-3B72B77B6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F21C5-5AE9-6E85-5766-147F9C569A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080AF9-F472-E538-B9D5-FE19FA52ED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607651-A946-6D05-30A9-BEEA7E236CB8}"/>
              </a:ext>
            </a:extLst>
          </p:cNvPr>
          <p:cNvSpPr>
            <a:spLocks noGrp="1"/>
          </p:cNvSpPr>
          <p:nvPr>
            <p:ph type="dt" sz="half" idx="10"/>
          </p:nvPr>
        </p:nvSpPr>
        <p:spPr/>
        <p:txBody>
          <a:bodyPr/>
          <a:lstStyle/>
          <a:p>
            <a:fld id="{8906154F-320F-433C-8921-4FF7FD55EAF8}" type="datetimeFigureOut">
              <a:rPr lang="en-US" smtClean="0"/>
              <a:t>7/16/2023</a:t>
            </a:fld>
            <a:endParaRPr lang="en-US"/>
          </a:p>
        </p:txBody>
      </p:sp>
      <p:sp>
        <p:nvSpPr>
          <p:cNvPr id="6" name="Footer Placeholder 5">
            <a:extLst>
              <a:ext uri="{FF2B5EF4-FFF2-40B4-BE49-F238E27FC236}">
                <a16:creationId xmlns:a16="http://schemas.microsoft.com/office/drawing/2014/main" id="{66645D06-4760-8F68-6890-085873A550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BC230-71D5-79DF-3257-AA970546E653}"/>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70482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EA3C-5F75-26B2-6C14-90434A0712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4A2CCF-701C-5526-8F54-DD5CFD8B70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FF44E-D801-EB5D-85C6-B7B7FB12FD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4336A2-9A25-3FD7-CF60-D64A79E6A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0248C-1C8C-BB66-FE05-263FB38F6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C7BB4F-4CC4-E0D9-034D-76BCCFC4A705}"/>
              </a:ext>
            </a:extLst>
          </p:cNvPr>
          <p:cNvSpPr>
            <a:spLocks noGrp="1"/>
          </p:cNvSpPr>
          <p:nvPr>
            <p:ph type="dt" sz="half" idx="10"/>
          </p:nvPr>
        </p:nvSpPr>
        <p:spPr/>
        <p:txBody>
          <a:bodyPr/>
          <a:lstStyle/>
          <a:p>
            <a:fld id="{8906154F-320F-433C-8921-4FF7FD55EAF8}" type="datetimeFigureOut">
              <a:rPr lang="en-US" smtClean="0"/>
              <a:t>7/16/2023</a:t>
            </a:fld>
            <a:endParaRPr lang="en-US"/>
          </a:p>
        </p:txBody>
      </p:sp>
      <p:sp>
        <p:nvSpPr>
          <p:cNvPr id="8" name="Footer Placeholder 7">
            <a:extLst>
              <a:ext uri="{FF2B5EF4-FFF2-40B4-BE49-F238E27FC236}">
                <a16:creationId xmlns:a16="http://schemas.microsoft.com/office/drawing/2014/main" id="{64F09D6F-FC26-80D1-E662-E5DA71146A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F426BE-6E5A-869F-35CF-5E27FD09C47B}"/>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2529551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B67C-C853-2CC2-A25E-9A1778B63D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6A13A5-10E5-6620-2B78-4DC9A68DA6A8}"/>
              </a:ext>
            </a:extLst>
          </p:cNvPr>
          <p:cNvSpPr>
            <a:spLocks noGrp="1"/>
          </p:cNvSpPr>
          <p:nvPr>
            <p:ph type="dt" sz="half" idx="10"/>
          </p:nvPr>
        </p:nvSpPr>
        <p:spPr/>
        <p:txBody>
          <a:bodyPr/>
          <a:lstStyle/>
          <a:p>
            <a:fld id="{8906154F-320F-433C-8921-4FF7FD55EAF8}" type="datetimeFigureOut">
              <a:rPr lang="en-US" smtClean="0"/>
              <a:t>7/16/2023</a:t>
            </a:fld>
            <a:endParaRPr lang="en-US"/>
          </a:p>
        </p:txBody>
      </p:sp>
      <p:sp>
        <p:nvSpPr>
          <p:cNvPr id="4" name="Footer Placeholder 3">
            <a:extLst>
              <a:ext uri="{FF2B5EF4-FFF2-40B4-BE49-F238E27FC236}">
                <a16:creationId xmlns:a16="http://schemas.microsoft.com/office/drawing/2014/main" id="{1488C8C3-1513-2442-7DC3-54A4411223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738591-765C-BBBA-17C6-E3DBA2A00DAA}"/>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72709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8243B-55A0-D23F-3B96-A80045DC4F19}"/>
              </a:ext>
            </a:extLst>
          </p:cNvPr>
          <p:cNvSpPr>
            <a:spLocks noGrp="1"/>
          </p:cNvSpPr>
          <p:nvPr>
            <p:ph type="dt" sz="half" idx="10"/>
          </p:nvPr>
        </p:nvSpPr>
        <p:spPr/>
        <p:txBody>
          <a:bodyPr/>
          <a:lstStyle/>
          <a:p>
            <a:fld id="{8906154F-320F-433C-8921-4FF7FD55EAF8}" type="datetimeFigureOut">
              <a:rPr lang="en-US" smtClean="0"/>
              <a:t>7/16/2023</a:t>
            </a:fld>
            <a:endParaRPr lang="en-US"/>
          </a:p>
        </p:txBody>
      </p:sp>
      <p:sp>
        <p:nvSpPr>
          <p:cNvPr id="3" name="Footer Placeholder 2">
            <a:extLst>
              <a:ext uri="{FF2B5EF4-FFF2-40B4-BE49-F238E27FC236}">
                <a16:creationId xmlns:a16="http://schemas.microsoft.com/office/drawing/2014/main" id="{A4796F03-3654-D5EF-70DC-030A37FBFF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F319FB-BD91-C64D-1E2A-DC876CBD4E2C}"/>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283865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C1D4-4D4D-D62E-29C0-39B928C03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CC8B3C-2D4A-C193-099C-F859F3B01F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D97B6C-51F8-69B7-8BC7-7661411A0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C21DD-A181-8F77-E9B4-D903EDD27530}"/>
              </a:ext>
            </a:extLst>
          </p:cNvPr>
          <p:cNvSpPr>
            <a:spLocks noGrp="1"/>
          </p:cNvSpPr>
          <p:nvPr>
            <p:ph type="dt" sz="half" idx="10"/>
          </p:nvPr>
        </p:nvSpPr>
        <p:spPr/>
        <p:txBody>
          <a:bodyPr/>
          <a:lstStyle/>
          <a:p>
            <a:fld id="{8906154F-320F-433C-8921-4FF7FD55EAF8}" type="datetimeFigureOut">
              <a:rPr lang="en-US" smtClean="0"/>
              <a:t>7/16/2023</a:t>
            </a:fld>
            <a:endParaRPr lang="en-US"/>
          </a:p>
        </p:txBody>
      </p:sp>
      <p:sp>
        <p:nvSpPr>
          <p:cNvPr id="6" name="Footer Placeholder 5">
            <a:extLst>
              <a:ext uri="{FF2B5EF4-FFF2-40B4-BE49-F238E27FC236}">
                <a16:creationId xmlns:a16="http://schemas.microsoft.com/office/drawing/2014/main" id="{A29FCF6A-F3A7-3718-3C20-7AA97A1788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12A65-2066-29EA-2A17-4543AC0BEDA8}"/>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154818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EDED-F799-26FB-6101-CAA320BE8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E16061-6BD0-1999-A859-BE3FB74FBD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435AC8-A3E5-7618-0E55-1D62FDA76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781806-34B4-E14C-DCDC-331C61883C8B}"/>
              </a:ext>
            </a:extLst>
          </p:cNvPr>
          <p:cNvSpPr>
            <a:spLocks noGrp="1"/>
          </p:cNvSpPr>
          <p:nvPr>
            <p:ph type="dt" sz="half" idx="10"/>
          </p:nvPr>
        </p:nvSpPr>
        <p:spPr/>
        <p:txBody>
          <a:bodyPr/>
          <a:lstStyle/>
          <a:p>
            <a:fld id="{8906154F-320F-433C-8921-4FF7FD55EAF8}" type="datetimeFigureOut">
              <a:rPr lang="en-US" smtClean="0"/>
              <a:t>7/16/2023</a:t>
            </a:fld>
            <a:endParaRPr lang="en-US"/>
          </a:p>
        </p:txBody>
      </p:sp>
      <p:sp>
        <p:nvSpPr>
          <p:cNvPr id="6" name="Footer Placeholder 5">
            <a:extLst>
              <a:ext uri="{FF2B5EF4-FFF2-40B4-BE49-F238E27FC236}">
                <a16:creationId xmlns:a16="http://schemas.microsoft.com/office/drawing/2014/main" id="{6D3C23B9-C8ED-7AB9-A55B-5A46B39E2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2E997-763B-CDA5-122D-8CC04F2C7A6A}"/>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93734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948FA8-DA37-1D9C-C86D-348A1035D4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7F397E-14FE-3BE5-0A93-85D33ABE5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56BDB-0DEC-02A9-2806-5D47AA371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6154F-320F-433C-8921-4FF7FD55EAF8}" type="datetimeFigureOut">
              <a:rPr lang="en-US" smtClean="0"/>
              <a:t>7/16/2023</a:t>
            </a:fld>
            <a:endParaRPr lang="en-US"/>
          </a:p>
        </p:txBody>
      </p:sp>
      <p:sp>
        <p:nvSpPr>
          <p:cNvPr id="5" name="Footer Placeholder 4">
            <a:extLst>
              <a:ext uri="{FF2B5EF4-FFF2-40B4-BE49-F238E27FC236}">
                <a16:creationId xmlns:a16="http://schemas.microsoft.com/office/drawing/2014/main" id="{C5F4DB62-3A7F-63C2-1273-D44B1EB24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19C004-D571-DDD4-0953-2B7D29FEA7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DE6E1-4379-4F7E-9C91-57BB8E2222B2}" type="slidenum">
              <a:rPr lang="en-US" smtClean="0"/>
              <a:t>‹#›</a:t>
            </a:fld>
            <a:endParaRPr lang="en-US"/>
          </a:p>
        </p:txBody>
      </p:sp>
    </p:spTree>
    <p:extLst>
      <p:ext uri="{BB962C8B-B14F-4D97-AF65-F5344CB8AC3E}">
        <p14:creationId xmlns:p14="http://schemas.microsoft.com/office/powerpoint/2010/main" val="3130648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A5073-BCA3-A9E1-2B18-BD5781C49B63}"/>
              </a:ext>
            </a:extLst>
          </p:cNvPr>
          <p:cNvSpPr>
            <a:spLocks noGrp="1"/>
          </p:cNvSpPr>
          <p:nvPr>
            <p:ph type="ctrTitle"/>
          </p:nvPr>
        </p:nvSpPr>
        <p:spPr>
          <a:xfrm>
            <a:off x="4853988" y="320041"/>
            <a:ext cx="6707084" cy="3892668"/>
          </a:xfrm>
        </p:spPr>
        <p:txBody>
          <a:bodyPr>
            <a:normAutofit/>
          </a:bodyPr>
          <a:lstStyle/>
          <a:p>
            <a:pPr algn="l"/>
            <a:r>
              <a:rPr lang="en-US" sz="6100" b="0" i="0">
                <a:effectLst/>
                <a:latin typeface="Söhne"/>
              </a:rPr>
              <a:t>Analyzing Customer Wait Times in Coffee Shops: A Simulation Study</a:t>
            </a:r>
            <a:endParaRPr lang="en-US" sz="6100"/>
          </a:p>
        </p:txBody>
      </p:sp>
      <p:sp>
        <p:nvSpPr>
          <p:cNvPr id="3" name="Subtitle 2">
            <a:extLst>
              <a:ext uri="{FF2B5EF4-FFF2-40B4-BE49-F238E27FC236}">
                <a16:creationId xmlns:a16="http://schemas.microsoft.com/office/drawing/2014/main" id="{33BCDDC3-07D1-A685-6C73-86C267E181ED}"/>
              </a:ext>
            </a:extLst>
          </p:cNvPr>
          <p:cNvSpPr>
            <a:spLocks noGrp="1"/>
          </p:cNvSpPr>
          <p:nvPr>
            <p:ph type="subTitle" idx="1"/>
          </p:nvPr>
        </p:nvSpPr>
        <p:spPr>
          <a:xfrm>
            <a:off x="4853699" y="4631161"/>
            <a:ext cx="6707366" cy="1569486"/>
          </a:xfrm>
        </p:spPr>
        <p:txBody>
          <a:bodyPr>
            <a:normAutofit/>
          </a:bodyPr>
          <a:lstStyle/>
          <a:p>
            <a:pPr algn="l"/>
            <a:r>
              <a:rPr lang="en-US" sz="1900"/>
              <a:t>Khyati Naik</a:t>
            </a:r>
          </a:p>
          <a:p>
            <a:pPr algn="l"/>
            <a:r>
              <a:rPr lang="en-US" sz="1900"/>
              <a:t>Data 604 </a:t>
            </a:r>
          </a:p>
          <a:p>
            <a:pPr algn="l"/>
            <a:r>
              <a:rPr lang="en-US" sz="1900"/>
              <a:t>Summer 2023</a:t>
            </a:r>
          </a:p>
          <a:p>
            <a:pPr algn="l"/>
            <a:r>
              <a:rPr lang="en-US" sz="1900"/>
              <a:t>Final Project</a:t>
            </a:r>
          </a:p>
        </p:txBody>
      </p:sp>
      <p:pic>
        <p:nvPicPr>
          <p:cNvPr id="7" name="Graphic 6" descr="Coffee">
            <a:extLst>
              <a:ext uri="{FF2B5EF4-FFF2-40B4-BE49-F238E27FC236}">
                <a16:creationId xmlns:a16="http://schemas.microsoft.com/office/drawing/2014/main" id="{87C223DC-299D-F299-8424-B77594A02F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915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B88D7-FA32-A0DE-30F8-2EB3E279D6C3}"/>
              </a:ext>
            </a:extLst>
          </p:cNvPr>
          <p:cNvSpPr>
            <a:spLocks noGrp="1"/>
          </p:cNvSpPr>
          <p:nvPr>
            <p:ph type="title"/>
          </p:nvPr>
        </p:nvSpPr>
        <p:spPr>
          <a:xfrm>
            <a:off x="5297762" y="329184"/>
            <a:ext cx="6251110" cy="1783080"/>
          </a:xfrm>
        </p:spPr>
        <p:txBody>
          <a:bodyPr anchor="b">
            <a:normAutofit/>
          </a:bodyPr>
          <a:lstStyle/>
          <a:p>
            <a:r>
              <a:rPr lang="en-US" sz="5400"/>
              <a:t>Presentation Flow</a:t>
            </a:r>
            <a:endParaRPr lang="en-US" sz="5400" dirty="0"/>
          </a:p>
        </p:txBody>
      </p:sp>
      <p:pic>
        <p:nvPicPr>
          <p:cNvPr id="5" name="Picture 4" descr="Graphs and plots layered on a blue digital screen">
            <a:extLst>
              <a:ext uri="{FF2B5EF4-FFF2-40B4-BE49-F238E27FC236}">
                <a16:creationId xmlns:a16="http://schemas.microsoft.com/office/drawing/2014/main" id="{B150C989-77E0-7558-3643-63BBF06285EC}"/>
              </a:ext>
            </a:extLst>
          </p:cNvPr>
          <p:cNvPicPr>
            <a:picLocks noChangeAspect="1"/>
          </p:cNvPicPr>
          <p:nvPr/>
        </p:nvPicPr>
        <p:blipFill rotWithShape="1">
          <a:blip r:embed="rId2"/>
          <a:srcRect l="30306" r="1876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8703C5-095F-1EB0-14BD-090379EF497E}"/>
              </a:ext>
            </a:extLst>
          </p:cNvPr>
          <p:cNvSpPr>
            <a:spLocks noGrp="1"/>
          </p:cNvSpPr>
          <p:nvPr>
            <p:ph idx="1"/>
          </p:nvPr>
        </p:nvSpPr>
        <p:spPr>
          <a:xfrm>
            <a:off x="5297762" y="2706624"/>
            <a:ext cx="6251110" cy="3483864"/>
          </a:xfrm>
        </p:spPr>
        <p:txBody>
          <a:bodyPr>
            <a:normAutofit/>
          </a:bodyPr>
          <a:lstStyle/>
          <a:p>
            <a:r>
              <a:rPr lang="en-US" sz="2200" dirty="0"/>
              <a:t>Introduction</a:t>
            </a:r>
          </a:p>
          <a:p>
            <a:r>
              <a:rPr lang="en-US" sz="2200" dirty="0"/>
              <a:t>Flow Chart Model</a:t>
            </a:r>
          </a:p>
          <a:p>
            <a:r>
              <a:rPr lang="en-US" sz="2200" dirty="0"/>
              <a:t>Simulation</a:t>
            </a:r>
          </a:p>
          <a:p>
            <a:r>
              <a:rPr lang="en-US" sz="2200" dirty="0"/>
              <a:t>Validity and Verification</a:t>
            </a:r>
          </a:p>
          <a:p>
            <a:r>
              <a:rPr lang="en-US" sz="2200" dirty="0"/>
              <a:t>Data Analysis and Visualization</a:t>
            </a:r>
          </a:p>
          <a:p>
            <a:r>
              <a:rPr lang="en-US" sz="2200" dirty="0"/>
              <a:t>Insights from the Model </a:t>
            </a:r>
          </a:p>
          <a:p>
            <a:r>
              <a:rPr lang="en-US" sz="2200" dirty="0"/>
              <a:t>Conclusion</a:t>
            </a:r>
          </a:p>
          <a:p>
            <a:endParaRPr lang="en-US" sz="2200" dirty="0"/>
          </a:p>
        </p:txBody>
      </p:sp>
    </p:spTree>
    <p:extLst>
      <p:ext uri="{BB962C8B-B14F-4D97-AF65-F5344CB8AC3E}">
        <p14:creationId xmlns:p14="http://schemas.microsoft.com/office/powerpoint/2010/main" val="3512712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93472-1E3D-4B7D-5226-71CE6E4F8824}"/>
              </a:ext>
            </a:extLst>
          </p:cNvPr>
          <p:cNvSpPr>
            <a:spLocks noGrp="1"/>
          </p:cNvSpPr>
          <p:nvPr>
            <p:ph type="title"/>
          </p:nvPr>
        </p:nvSpPr>
        <p:spPr>
          <a:xfrm>
            <a:off x="4654296" y="329184"/>
            <a:ext cx="6894576" cy="1783080"/>
          </a:xfrm>
        </p:spPr>
        <p:txBody>
          <a:bodyPr anchor="b">
            <a:normAutofit/>
          </a:bodyPr>
          <a:lstStyle/>
          <a:p>
            <a:r>
              <a:rPr lang="en-US" sz="5400" dirty="0"/>
              <a:t>Introduction</a:t>
            </a:r>
          </a:p>
        </p:txBody>
      </p:sp>
      <p:pic>
        <p:nvPicPr>
          <p:cNvPr id="5" name="Picture 4" descr="White puzzle with one red piece">
            <a:extLst>
              <a:ext uri="{FF2B5EF4-FFF2-40B4-BE49-F238E27FC236}">
                <a16:creationId xmlns:a16="http://schemas.microsoft.com/office/drawing/2014/main" id="{720037DD-D8A1-FAD3-7402-26DDBACC8EE1}"/>
              </a:ext>
            </a:extLst>
          </p:cNvPr>
          <p:cNvPicPr>
            <a:picLocks noChangeAspect="1"/>
          </p:cNvPicPr>
          <p:nvPr/>
        </p:nvPicPr>
        <p:blipFill rotWithShape="1">
          <a:blip r:embed="rId2"/>
          <a:srcRect l="34162" r="32599"/>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8"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4827C5-F1FA-8237-60EF-8E37FBD9985C}"/>
              </a:ext>
            </a:extLst>
          </p:cNvPr>
          <p:cNvSpPr>
            <a:spLocks noGrp="1"/>
          </p:cNvSpPr>
          <p:nvPr>
            <p:ph idx="1"/>
          </p:nvPr>
        </p:nvSpPr>
        <p:spPr>
          <a:xfrm>
            <a:off x="4654296" y="2706624"/>
            <a:ext cx="6894576" cy="3483864"/>
          </a:xfrm>
        </p:spPr>
        <p:txBody>
          <a:bodyPr>
            <a:normAutofit/>
          </a:bodyPr>
          <a:lstStyle/>
          <a:p>
            <a:r>
              <a:rPr lang="en-US" sz="1700"/>
              <a:t>The project aims to analyze customer wait times in coffee shops, as this aspect plays a crucial role in customer satisfaction and operational efficiency.</a:t>
            </a:r>
          </a:p>
          <a:p>
            <a:r>
              <a:rPr lang="en-US" sz="1700"/>
              <a:t>By simulating the coffee shop environment, we can gain insights into the factors influencing wait times and explore potential improvements.</a:t>
            </a:r>
          </a:p>
          <a:p>
            <a:r>
              <a:rPr lang="en-US" sz="1700" b="1"/>
              <a:t>Problem: </a:t>
            </a:r>
            <a:r>
              <a:rPr lang="en-US" sz="1700"/>
              <a:t>The project aims to simulate the coffee shop process and analyze customer wait times.</a:t>
            </a:r>
          </a:p>
          <a:p>
            <a:r>
              <a:rPr lang="en-US" sz="1700" b="1"/>
              <a:t>Significance: </a:t>
            </a:r>
            <a:r>
              <a:rPr lang="en-US" sz="1700"/>
              <a:t>Analyzing customer wait times helps in understanding the efficiency of the coffee shop operations and their impact on customer experience. It enables coffee shop owners to optimize processes and enhance satisfaction.</a:t>
            </a:r>
          </a:p>
        </p:txBody>
      </p:sp>
    </p:spTree>
    <p:extLst>
      <p:ext uri="{BB962C8B-B14F-4D97-AF65-F5344CB8AC3E}">
        <p14:creationId xmlns:p14="http://schemas.microsoft.com/office/powerpoint/2010/main" val="274066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9" name="Rectangle 105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237088-17F0-F17C-25C4-E08E614BECC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Flow Chart Model</a:t>
            </a:r>
          </a:p>
        </p:txBody>
      </p:sp>
      <p:sp>
        <p:nvSpPr>
          <p:cNvPr id="106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iagram of a flowchart&#10;&#10;Description automatically generated">
            <a:extLst>
              <a:ext uri="{FF2B5EF4-FFF2-40B4-BE49-F238E27FC236}">
                <a16:creationId xmlns:a16="http://schemas.microsoft.com/office/drawing/2014/main" id="{8A929146-B821-098F-5DEA-5B051FDC0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076" y="767301"/>
            <a:ext cx="1443105" cy="5550408"/>
          </a:xfrm>
          <a:prstGeom prst="rect">
            <a:avLst/>
          </a:prstGeom>
        </p:spPr>
      </p:pic>
    </p:spTree>
    <p:extLst>
      <p:ext uri="{BB962C8B-B14F-4D97-AF65-F5344CB8AC3E}">
        <p14:creationId xmlns:p14="http://schemas.microsoft.com/office/powerpoint/2010/main" val="1024681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2717D-9B53-1483-ABA5-D7ABD1E501EC}"/>
              </a:ext>
            </a:extLst>
          </p:cNvPr>
          <p:cNvSpPr>
            <a:spLocks noGrp="1"/>
          </p:cNvSpPr>
          <p:nvPr>
            <p:ph type="title"/>
          </p:nvPr>
        </p:nvSpPr>
        <p:spPr>
          <a:xfrm>
            <a:off x="4654296" y="329184"/>
            <a:ext cx="6894576" cy="1783080"/>
          </a:xfrm>
        </p:spPr>
        <p:txBody>
          <a:bodyPr anchor="b">
            <a:normAutofit/>
          </a:bodyPr>
          <a:lstStyle/>
          <a:p>
            <a:r>
              <a:rPr lang="en-US" sz="5400" dirty="0"/>
              <a:t>Simulation</a:t>
            </a:r>
          </a:p>
        </p:txBody>
      </p:sp>
      <p:pic>
        <p:nvPicPr>
          <p:cNvPr id="5" name="Picture 4" descr="Graph on document with pen">
            <a:extLst>
              <a:ext uri="{FF2B5EF4-FFF2-40B4-BE49-F238E27FC236}">
                <a16:creationId xmlns:a16="http://schemas.microsoft.com/office/drawing/2014/main" id="{9C77B322-9BB8-6596-77E7-FCEE991DC7E1}"/>
              </a:ext>
            </a:extLst>
          </p:cNvPr>
          <p:cNvPicPr>
            <a:picLocks noChangeAspect="1"/>
          </p:cNvPicPr>
          <p:nvPr/>
        </p:nvPicPr>
        <p:blipFill rotWithShape="1">
          <a:blip r:embed="rId2"/>
          <a:srcRect l="37140" r="23415"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2"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BD35F1-B300-588E-7CF1-A5AC4366F743}"/>
              </a:ext>
            </a:extLst>
          </p:cNvPr>
          <p:cNvSpPr>
            <a:spLocks noGrp="1"/>
          </p:cNvSpPr>
          <p:nvPr>
            <p:ph idx="1"/>
          </p:nvPr>
        </p:nvSpPr>
        <p:spPr>
          <a:xfrm>
            <a:off x="4654296" y="2706624"/>
            <a:ext cx="6894576" cy="3483864"/>
          </a:xfrm>
        </p:spPr>
        <p:txBody>
          <a:bodyPr>
            <a:normAutofit fontScale="92500" lnSpcReduction="10000"/>
          </a:bodyPr>
          <a:lstStyle/>
          <a:p>
            <a:r>
              <a:rPr lang="en-US" sz="2200" dirty="0"/>
              <a:t>To simulate the coffee shop process, we generated dummy data for customer arrival times and service times. This allowed us to create a realistic environment for the simulation.</a:t>
            </a:r>
          </a:p>
          <a:p>
            <a:r>
              <a:rPr lang="en-US" sz="2200" dirty="0"/>
              <a:t>The simulation was implemented using simulation libraries, which facilitated the modeling of customer arrivals, order placements, and order preparation.</a:t>
            </a:r>
          </a:p>
          <a:p>
            <a:r>
              <a:rPr lang="en-US" sz="2200" dirty="0"/>
              <a:t>The simulation is run for 500 customers to represent a realistic scenario. </a:t>
            </a:r>
          </a:p>
          <a:p>
            <a:r>
              <a:rPr lang="en-US" sz="2200" dirty="0"/>
              <a:t>This number ensures statistical significance and provides meaningful insights into the coffee shop process and customer wait times.</a:t>
            </a:r>
          </a:p>
        </p:txBody>
      </p:sp>
    </p:spTree>
    <p:extLst>
      <p:ext uri="{BB962C8B-B14F-4D97-AF65-F5344CB8AC3E}">
        <p14:creationId xmlns:p14="http://schemas.microsoft.com/office/powerpoint/2010/main" val="68908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237088-17F0-F17C-25C4-E08E614BECC8}"/>
              </a:ext>
            </a:extLst>
          </p:cNvPr>
          <p:cNvSpPr>
            <a:spLocks noGrp="1"/>
          </p:cNvSpPr>
          <p:nvPr>
            <p:ph type="title"/>
          </p:nvPr>
        </p:nvSpPr>
        <p:spPr>
          <a:xfrm>
            <a:off x="4654296" y="329184"/>
            <a:ext cx="6894576" cy="1783080"/>
          </a:xfrm>
        </p:spPr>
        <p:txBody>
          <a:bodyPr anchor="b">
            <a:normAutofit/>
          </a:bodyPr>
          <a:lstStyle/>
          <a:p>
            <a:r>
              <a:rPr lang="en-US" sz="5400" dirty="0"/>
              <a:t>Validity and Verification</a:t>
            </a:r>
          </a:p>
        </p:txBody>
      </p:sp>
      <p:pic>
        <p:nvPicPr>
          <p:cNvPr id="6" name="Picture 4" descr="Magnifying glass showing decling performance">
            <a:extLst>
              <a:ext uri="{FF2B5EF4-FFF2-40B4-BE49-F238E27FC236}">
                <a16:creationId xmlns:a16="http://schemas.microsoft.com/office/drawing/2014/main" id="{1EB2F2AB-41E1-EFDB-C0ED-DA2763B02AB7}"/>
              </a:ext>
            </a:extLst>
          </p:cNvPr>
          <p:cNvPicPr>
            <a:picLocks noChangeAspect="1"/>
          </p:cNvPicPr>
          <p:nvPr/>
        </p:nvPicPr>
        <p:blipFill rotWithShape="1">
          <a:blip r:embed="rId2"/>
          <a:srcRect l="14996" r="45559"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53E3A2-0AA3-52F1-A7D5-68EEE519678F}"/>
              </a:ext>
            </a:extLst>
          </p:cNvPr>
          <p:cNvSpPr>
            <a:spLocks noGrp="1"/>
          </p:cNvSpPr>
          <p:nvPr>
            <p:ph idx="1"/>
          </p:nvPr>
        </p:nvSpPr>
        <p:spPr>
          <a:xfrm>
            <a:off x="4654296" y="2706624"/>
            <a:ext cx="6894576" cy="3483864"/>
          </a:xfrm>
        </p:spPr>
        <p:txBody>
          <a:bodyPr>
            <a:normAutofit/>
          </a:bodyPr>
          <a:lstStyle/>
          <a:p>
            <a:r>
              <a:rPr lang="en-US" sz="2200" dirty="0"/>
              <a:t>The validity of the model is ensured by comparing simulated results with real-world data to evaluate its accuracy and reliability.</a:t>
            </a:r>
          </a:p>
          <a:p>
            <a:r>
              <a:rPr lang="en-US" sz="2200" dirty="0"/>
              <a:t>Statistical tests, such as t-test, are performed to determine if there are significant differences between simulated and real-world mean wait times.</a:t>
            </a:r>
          </a:p>
        </p:txBody>
      </p:sp>
    </p:spTree>
    <p:extLst>
      <p:ext uri="{BB962C8B-B14F-4D97-AF65-F5344CB8AC3E}">
        <p14:creationId xmlns:p14="http://schemas.microsoft.com/office/powerpoint/2010/main" val="1892654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E6E81-99C6-2D20-B6A1-7FC46229F83F}"/>
              </a:ext>
            </a:extLst>
          </p:cNvPr>
          <p:cNvSpPr>
            <a:spLocks noGrp="1"/>
          </p:cNvSpPr>
          <p:nvPr>
            <p:ph type="title"/>
          </p:nvPr>
        </p:nvSpPr>
        <p:spPr>
          <a:xfrm>
            <a:off x="4797501" y="329184"/>
            <a:ext cx="6755626" cy="1783080"/>
          </a:xfrm>
        </p:spPr>
        <p:txBody>
          <a:bodyPr anchor="b">
            <a:normAutofit/>
          </a:bodyPr>
          <a:lstStyle/>
          <a:p>
            <a:r>
              <a:rPr lang="en-US" sz="5400" dirty="0"/>
              <a:t>Data Analysis and Visualization</a:t>
            </a:r>
          </a:p>
        </p:txBody>
      </p:sp>
      <p:pic>
        <p:nvPicPr>
          <p:cNvPr id="1028" name="Picture 4">
            <a:extLst>
              <a:ext uri="{FF2B5EF4-FFF2-40B4-BE49-F238E27FC236}">
                <a16:creationId xmlns:a16="http://schemas.microsoft.com/office/drawing/2014/main" id="{93DFDAE1-6000-ECB1-E663-255F99D210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1639" y="3582798"/>
            <a:ext cx="4014216" cy="3181266"/>
          </a:xfrm>
          <a:prstGeom prst="rect">
            <a:avLst/>
          </a:prstGeom>
          <a:noFill/>
          <a:extLst>
            <a:ext uri="{909E8E84-426E-40DD-AFC4-6F175D3DCCD1}">
              <a14:hiddenFill xmlns:a14="http://schemas.microsoft.com/office/drawing/2010/main">
                <a:solidFill>
                  <a:srgbClr val="FFFFFF"/>
                </a:solidFill>
              </a14:hiddenFill>
            </a:ext>
          </a:extLst>
        </p:spPr>
      </p:pic>
      <p:sp>
        <p:nvSpPr>
          <p:cNvPr id="1035"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5D68A69-EE1A-81AA-FC02-57EAD98BBD2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1639" y="329184"/>
            <a:ext cx="4012288" cy="315967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CF67C77-862F-F154-E55C-B2119B730D66}"/>
              </a:ext>
            </a:extLst>
          </p:cNvPr>
          <p:cNvSpPr>
            <a:spLocks noGrp="1"/>
          </p:cNvSpPr>
          <p:nvPr>
            <p:ph idx="1"/>
          </p:nvPr>
        </p:nvSpPr>
        <p:spPr>
          <a:xfrm>
            <a:off x="4797494" y="2706624"/>
            <a:ext cx="6755626" cy="3483864"/>
          </a:xfrm>
        </p:spPr>
        <p:txBody>
          <a:bodyPr>
            <a:normAutofit/>
          </a:bodyPr>
          <a:lstStyle/>
          <a:p>
            <a:r>
              <a:rPr lang="en-US" sz="2200" dirty="0"/>
              <a:t>To better understand the distribution of customer wait times, we created a histogram that displayed the frequency of wait times within different time intervals. This visualization provides insights into the typical wait times experienced by customers.</a:t>
            </a:r>
          </a:p>
          <a:p>
            <a:r>
              <a:rPr lang="en-US" sz="2200" dirty="0"/>
              <a:t>The cumulative distribution function (CDF) plot showcased the cumulative probability of wait times. This plot allowed us to observe the spread and variability of wait times in a cumulative manner.</a:t>
            </a:r>
          </a:p>
        </p:txBody>
      </p:sp>
    </p:spTree>
    <p:extLst>
      <p:ext uri="{BB962C8B-B14F-4D97-AF65-F5344CB8AC3E}">
        <p14:creationId xmlns:p14="http://schemas.microsoft.com/office/powerpoint/2010/main" val="423319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BE87EC-4365-8794-6DA5-C9FA4F21B832}"/>
              </a:ext>
            </a:extLst>
          </p:cNvPr>
          <p:cNvSpPr>
            <a:spLocks noGrp="1"/>
          </p:cNvSpPr>
          <p:nvPr>
            <p:ph type="title"/>
          </p:nvPr>
        </p:nvSpPr>
        <p:spPr>
          <a:xfrm>
            <a:off x="4654296" y="329184"/>
            <a:ext cx="6894576" cy="1783080"/>
          </a:xfrm>
        </p:spPr>
        <p:txBody>
          <a:bodyPr anchor="b">
            <a:normAutofit/>
          </a:bodyPr>
          <a:lstStyle/>
          <a:p>
            <a:r>
              <a:rPr lang="en-US" sz="5400" dirty="0"/>
              <a:t>Insights from the Model</a:t>
            </a:r>
          </a:p>
        </p:txBody>
      </p:sp>
      <p:pic>
        <p:nvPicPr>
          <p:cNvPr id="5" name="Picture 4" descr="Light bulb on yellow background with sketched light beams and cord">
            <a:extLst>
              <a:ext uri="{FF2B5EF4-FFF2-40B4-BE49-F238E27FC236}">
                <a16:creationId xmlns:a16="http://schemas.microsoft.com/office/drawing/2014/main" id="{1111771F-2F20-6CC3-8822-F2CC3D7AB18B}"/>
              </a:ext>
            </a:extLst>
          </p:cNvPr>
          <p:cNvPicPr>
            <a:picLocks noChangeAspect="1"/>
          </p:cNvPicPr>
          <p:nvPr/>
        </p:nvPicPr>
        <p:blipFill rotWithShape="1">
          <a:blip r:embed="rId2"/>
          <a:srcRect l="54255" r="940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8"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CE562A-0B53-5082-1AB0-6D8F6EDFE727}"/>
              </a:ext>
            </a:extLst>
          </p:cNvPr>
          <p:cNvSpPr>
            <a:spLocks noGrp="1"/>
          </p:cNvSpPr>
          <p:nvPr>
            <p:ph idx="1"/>
          </p:nvPr>
        </p:nvSpPr>
        <p:spPr>
          <a:xfrm>
            <a:off x="4654296" y="2706624"/>
            <a:ext cx="6894576" cy="3483864"/>
          </a:xfrm>
        </p:spPr>
        <p:txBody>
          <a:bodyPr>
            <a:normAutofit/>
          </a:bodyPr>
          <a:lstStyle/>
          <a:p>
            <a:r>
              <a:rPr lang="en-US" sz="1500" dirty="0"/>
              <a:t>The simulation results provide valuable insights into the efficiency of the coffee shop's operations and the factors contributing to wait times.</a:t>
            </a:r>
          </a:p>
          <a:p>
            <a:pPr lvl="1"/>
            <a:r>
              <a:rPr lang="en-US" sz="1500" dirty="0"/>
              <a:t>Average wait time in the coffee shop: 7.922 minutes</a:t>
            </a:r>
          </a:p>
          <a:p>
            <a:pPr lvl="1"/>
            <a:r>
              <a:rPr lang="en-US" sz="1500" dirty="0"/>
              <a:t>Distribution of wait times reveals patterns for operational improvement</a:t>
            </a:r>
          </a:p>
          <a:p>
            <a:pPr lvl="1"/>
            <a:r>
              <a:rPr lang="en-US" sz="1500" dirty="0"/>
              <a:t>Simulated mean wait time: 7.922 minutes</a:t>
            </a:r>
          </a:p>
          <a:p>
            <a:pPr lvl="1"/>
            <a:r>
              <a:rPr lang="en-US" sz="1500" dirty="0"/>
              <a:t>Real-world mean wait time: 3.71 minutes</a:t>
            </a:r>
          </a:p>
          <a:p>
            <a:pPr lvl="1"/>
            <a:r>
              <a:rPr lang="en-US" sz="1500" dirty="0"/>
              <a:t>Significant difference between simulated and real-world mean wait times</a:t>
            </a:r>
          </a:p>
          <a:p>
            <a:pPr lvl="1"/>
            <a:r>
              <a:rPr lang="en-US" sz="1500" dirty="0"/>
              <a:t>T-test results: t-statistic = 6.653, p-value = 7.463e-07</a:t>
            </a:r>
          </a:p>
          <a:p>
            <a:r>
              <a:rPr lang="en-US" sz="1500" dirty="0"/>
              <a:t>Based on the findings, recommendations can be made to reduce wait times and enhance customer satisfaction. This may involve optimizing staffing levels, streamlining order processing, or implementing technological solutions like mobile ordering or self-service kiosks.</a:t>
            </a:r>
          </a:p>
        </p:txBody>
      </p:sp>
    </p:spTree>
    <p:extLst>
      <p:ext uri="{BB962C8B-B14F-4D97-AF65-F5344CB8AC3E}">
        <p14:creationId xmlns:p14="http://schemas.microsoft.com/office/powerpoint/2010/main" val="2924442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861EE-5764-D23F-078A-BEBA8EE51CF1}"/>
              </a:ext>
            </a:extLst>
          </p:cNvPr>
          <p:cNvSpPr>
            <a:spLocks noGrp="1"/>
          </p:cNvSpPr>
          <p:nvPr>
            <p:ph type="title"/>
          </p:nvPr>
        </p:nvSpPr>
        <p:spPr>
          <a:xfrm>
            <a:off x="5297762" y="329184"/>
            <a:ext cx="6251110" cy="1783080"/>
          </a:xfrm>
        </p:spPr>
        <p:txBody>
          <a:bodyPr anchor="b">
            <a:normAutofit/>
          </a:bodyPr>
          <a:lstStyle/>
          <a:p>
            <a:r>
              <a:rPr lang="en-US" sz="5400"/>
              <a:t>Conclusion</a:t>
            </a:r>
          </a:p>
        </p:txBody>
      </p:sp>
      <p:pic>
        <p:nvPicPr>
          <p:cNvPr id="5" name="Picture 4" descr="Top view of a hand holding a cup of coffee">
            <a:extLst>
              <a:ext uri="{FF2B5EF4-FFF2-40B4-BE49-F238E27FC236}">
                <a16:creationId xmlns:a16="http://schemas.microsoft.com/office/drawing/2014/main" id="{ADB06461-06E2-723E-2850-CD634A51BAE3}"/>
              </a:ext>
            </a:extLst>
          </p:cNvPr>
          <p:cNvPicPr>
            <a:picLocks noChangeAspect="1"/>
          </p:cNvPicPr>
          <p:nvPr/>
        </p:nvPicPr>
        <p:blipFill rotWithShape="1">
          <a:blip r:embed="rId2"/>
          <a:srcRect l="35112" r="1955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F675D7-E4DD-9CFA-B162-E68166898B91}"/>
              </a:ext>
            </a:extLst>
          </p:cNvPr>
          <p:cNvSpPr>
            <a:spLocks noGrp="1"/>
          </p:cNvSpPr>
          <p:nvPr>
            <p:ph idx="1"/>
          </p:nvPr>
        </p:nvSpPr>
        <p:spPr>
          <a:xfrm>
            <a:off x="5297762" y="2706624"/>
            <a:ext cx="6251110" cy="3483864"/>
          </a:xfrm>
        </p:spPr>
        <p:txBody>
          <a:bodyPr>
            <a:normAutofit/>
          </a:bodyPr>
          <a:lstStyle/>
          <a:p>
            <a:r>
              <a:rPr lang="en-US" sz="2200" dirty="0"/>
              <a:t>In conclusion, simulating and analyzing customer wait times in coffee shops offer valuable insights for improving operational efficiency and customer experience.</a:t>
            </a:r>
          </a:p>
          <a:p>
            <a:r>
              <a:rPr lang="en-US" sz="2200" dirty="0"/>
              <a:t>Understanding the factors influencing wait times allows coffee shop owners and managers to make informed decisions and implement strategies to reduce wait times, ultimately enhancing customer satisfaction and loyalty.</a:t>
            </a:r>
          </a:p>
        </p:txBody>
      </p:sp>
    </p:spTree>
    <p:extLst>
      <p:ext uri="{BB962C8B-B14F-4D97-AF65-F5344CB8AC3E}">
        <p14:creationId xmlns:p14="http://schemas.microsoft.com/office/powerpoint/2010/main" val="808413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TotalTime>
  <Words>527</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Analyzing Customer Wait Times in Coffee Shops: A Simulation Study</vt:lpstr>
      <vt:lpstr>Presentation Flow</vt:lpstr>
      <vt:lpstr>Introduction</vt:lpstr>
      <vt:lpstr>Flow Chart Model</vt:lpstr>
      <vt:lpstr>Simulation</vt:lpstr>
      <vt:lpstr>Validity and Verification</vt:lpstr>
      <vt:lpstr>Data Analysis and Visualization</vt:lpstr>
      <vt:lpstr>Insights from the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Customer Wait Times in Coffee Shops: A Simulation Study</dc:title>
  <dc:creator>Khyati Rajesh Naik</dc:creator>
  <cp:lastModifiedBy>Khyati Rajesh Naik</cp:lastModifiedBy>
  <cp:revision>2</cp:revision>
  <dcterms:created xsi:type="dcterms:W3CDTF">2023-07-08T23:43:47Z</dcterms:created>
  <dcterms:modified xsi:type="dcterms:W3CDTF">2023-07-16T21:03:24Z</dcterms:modified>
</cp:coreProperties>
</file>