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98" r:id="rId5"/>
    <p:sldId id="299" r:id="rId6"/>
    <p:sldId id="261" r:id="rId7"/>
    <p:sldId id="300" r:id="rId8"/>
    <p:sldId id="301" r:id="rId9"/>
    <p:sldId id="302" r:id="rId10"/>
    <p:sldId id="303" r:id="rId11"/>
    <p:sldId id="304" r:id="rId12"/>
    <p:sldId id="306" r:id="rId13"/>
    <p:sldId id="308" r:id="rId14"/>
    <p:sldId id="310" r:id="rId15"/>
    <p:sldId id="312" r:id="rId16"/>
    <p:sldId id="314" r:id="rId17"/>
    <p:sldId id="316" r:id="rId18"/>
    <p:sldId id="317" r:id="rId19"/>
    <p:sldId id="318" r:id="rId20"/>
    <p:sldId id="319" r:id="rId21"/>
    <p:sldId id="262" r:id="rId22"/>
  </p:sldIdLst>
  <p:sldSz cx="9144000" cy="5143500" type="screen16x9"/>
  <p:notesSz cx="7315200" cy="9601200"/>
  <p:embeddedFontLst>
    <p:embeddedFont>
      <p:font typeface="Abel" panose="02000506030000020004" pitchFamily="2" charset="0"/>
      <p:regular r:id="rId24"/>
    </p:embeddedFont>
    <p:embeddedFont>
      <p:font typeface="Average" panose="020B0604020202020204" charset="0"/>
      <p:regular r:id="rId25"/>
    </p:embeddedFon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Encode Sans Semi Condensed Light"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D8DBFD-9A2B-482A-A443-754404407EF8}">
  <a:tblStyle styleId="{E0D8DBFD-9A2B-482A-A443-754404407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CB57346-DEF9-49EB-BBFD-8B5FC17ECAB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1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972345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40268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73972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728200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955079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06844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36196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80446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57368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55249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06f1c2d_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06f1c2d_3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5ed75ccf_0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5ed75ccf_01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07483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99314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484266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18036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293142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t="893" b="893"/>
          <a:stretch/>
        </p:blipFill>
        <p:spPr>
          <a:xfrm>
            <a:off x="8159800" y="1226525"/>
            <a:ext cx="559400" cy="551575"/>
          </a:xfrm>
          <a:prstGeom prst="rect">
            <a:avLst/>
          </a:prstGeom>
          <a:noFill/>
          <a:ln>
            <a:noFill/>
          </a:ln>
        </p:spPr>
      </p:pic>
      <p:pic>
        <p:nvPicPr>
          <p:cNvPr id="11" name="Google Shape;11;p2"/>
          <p:cNvPicPr preferRelativeResize="0"/>
          <p:nvPr/>
        </p:nvPicPr>
        <p:blipFill rotWithShape="1">
          <a:blip r:embed="rId3">
            <a:alphaModFix/>
          </a:blip>
          <a:srcRect t="893" b="893"/>
          <a:stretch/>
        </p:blipFill>
        <p:spPr>
          <a:xfrm>
            <a:off x="5840740" y="3088850"/>
            <a:ext cx="868960" cy="856825"/>
          </a:xfrm>
          <a:prstGeom prst="rect">
            <a:avLst/>
          </a:prstGeom>
          <a:noFill/>
          <a:ln>
            <a:noFill/>
          </a:ln>
        </p:spPr>
      </p:pic>
      <p:sp>
        <p:nvSpPr>
          <p:cNvPr id="12" name="Google Shape;12;p2"/>
          <p:cNvSpPr/>
          <p:nvPr/>
        </p:nvSpPr>
        <p:spPr>
          <a:xfrm>
            <a:off x="0" y="1593450"/>
            <a:ext cx="9144000" cy="19566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14800" y="2010200"/>
            <a:ext cx="6390300" cy="11415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4" name="Google Shape;14;p2"/>
          <p:cNvSpPr/>
          <p:nvPr/>
        </p:nvSpPr>
        <p:spPr>
          <a:xfrm>
            <a:off x="0" y="1593450"/>
            <a:ext cx="81600" cy="195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rotWithShape="1">
          <a:blip r:embed="rId3">
            <a:alphaModFix/>
          </a:blip>
          <a:srcRect t="32908"/>
          <a:stretch/>
        </p:blipFill>
        <p:spPr>
          <a:xfrm>
            <a:off x="4559800" y="0"/>
            <a:ext cx="2083750" cy="1403574"/>
          </a:xfrm>
          <a:prstGeom prst="rect">
            <a:avLst/>
          </a:prstGeom>
          <a:noFill/>
          <a:ln>
            <a:noFill/>
          </a:ln>
        </p:spPr>
      </p:pic>
      <p:pic>
        <p:nvPicPr>
          <p:cNvPr id="16" name="Google Shape;16;p2"/>
          <p:cNvPicPr preferRelativeResize="0"/>
          <p:nvPr/>
        </p:nvPicPr>
        <p:blipFill rotWithShape="1">
          <a:blip r:embed="rId4">
            <a:alphaModFix/>
          </a:blip>
          <a:srcRect t="980" b="990"/>
          <a:stretch/>
        </p:blipFill>
        <p:spPr>
          <a:xfrm>
            <a:off x="7328456" y="3151696"/>
            <a:ext cx="1313988" cy="1293307"/>
          </a:xfrm>
          <a:prstGeom prst="rect">
            <a:avLst/>
          </a:prstGeom>
          <a:noFill/>
          <a:ln>
            <a:noFill/>
          </a:ln>
        </p:spPr>
      </p:pic>
      <p:pic>
        <p:nvPicPr>
          <p:cNvPr id="17" name="Google Shape;17;p2"/>
          <p:cNvPicPr preferRelativeResize="0"/>
          <p:nvPr/>
        </p:nvPicPr>
        <p:blipFill rotWithShape="1">
          <a:blip r:embed="rId4">
            <a:alphaModFix/>
          </a:blip>
          <a:srcRect t="980" b="990"/>
          <a:stretch/>
        </p:blipFill>
        <p:spPr>
          <a:xfrm>
            <a:off x="6498100" y="1154949"/>
            <a:ext cx="868950" cy="855263"/>
          </a:xfrm>
          <a:prstGeom prst="rect">
            <a:avLst/>
          </a:prstGeom>
          <a:noFill/>
          <a:ln>
            <a:noFill/>
          </a:ln>
        </p:spPr>
      </p:pic>
      <p:pic>
        <p:nvPicPr>
          <p:cNvPr id="18" name="Google Shape;18;p2"/>
          <p:cNvPicPr preferRelativeResize="0"/>
          <p:nvPr/>
        </p:nvPicPr>
        <p:blipFill rotWithShape="1">
          <a:blip r:embed="rId2">
            <a:alphaModFix/>
          </a:blip>
          <a:srcRect r="30045"/>
          <a:stretch/>
        </p:blipFill>
        <p:spPr>
          <a:xfrm>
            <a:off x="8642450" y="2072900"/>
            <a:ext cx="501549" cy="719850"/>
          </a:xfrm>
          <a:prstGeom prst="rect">
            <a:avLst/>
          </a:prstGeom>
          <a:noFill/>
          <a:ln>
            <a:noFill/>
          </a:ln>
        </p:spPr>
      </p:pic>
      <p:pic>
        <p:nvPicPr>
          <p:cNvPr id="19" name="Google Shape;19;p2"/>
          <p:cNvPicPr preferRelativeResize="0"/>
          <p:nvPr/>
        </p:nvPicPr>
        <p:blipFill rotWithShape="1">
          <a:blip r:embed="rId3">
            <a:alphaModFix/>
          </a:blip>
          <a:srcRect b="57406"/>
          <a:stretch/>
        </p:blipFill>
        <p:spPr>
          <a:xfrm>
            <a:off x="3900875" y="4430100"/>
            <a:ext cx="1680350" cy="718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6"/>
        <p:cNvGrpSpPr/>
        <p:nvPr/>
      </p:nvGrpSpPr>
      <p:grpSpPr>
        <a:xfrm>
          <a:off x="0" y="0"/>
          <a:ext cx="0" cy="0"/>
          <a:chOff x="0" y="0"/>
          <a:chExt cx="0" cy="0"/>
        </a:xfrm>
      </p:grpSpPr>
      <p:pic>
        <p:nvPicPr>
          <p:cNvPr id="47" name="Google Shape;47;p5"/>
          <p:cNvPicPr preferRelativeResize="0"/>
          <p:nvPr/>
        </p:nvPicPr>
        <p:blipFill rotWithShape="1">
          <a:blip r:embed="rId2">
            <a:alphaModFix/>
          </a:blip>
          <a:srcRect t="893" b="893"/>
          <a:stretch/>
        </p:blipFill>
        <p:spPr>
          <a:xfrm>
            <a:off x="8486650" y="532325"/>
            <a:ext cx="559400" cy="551575"/>
          </a:xfrm>
          <a:prstGeom prst="rect">
            <a:avLst/>
          </a:prstGeom>
          <a:noFill/>
          <a:ln>
            <a:noFill/>
          </a:ln>
        </p:spPr>
      </p:pic>
      <p:grpSp>
        <p:nvGrpSpPr>
          <p:cNvPr id="48" name="Google Shape;48;p5"/>
          <p:cNvGrpSpPr/>
          <p:nvPr/>
        </p:nvGrpSpPr>
        <p:grpSpPr>
          <a:xfrm>
            <a:off x="0" y="809153"/>
            <a:ext cx="9144000" cy="665100"/>
            <a:chOff x="0" y="809153"/>
            <a:chExt cx="9144000" cy="665100"/>
          </a:xfrm>
        </p:grpSpPr>
        <p:sp>
          <p:nvSpPr>
            <p:cNvPr id="49" name="Google Shape;49;p5"/>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5"/>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2" name="Google Shape;52;p5"/>
          <p:cNvSpPr txBox="1">
            <a:spLocks noGrp="1"/>
          </p:cNvSpPr>
          <p:nvPr>
            <p:ph type="body" idx="1"/>
          </p:nvPr>
        </p:nvSpPr>
        <p:spPr>
          <a:xfrm>
            <a:off x="514800" y="1582772"/>
            <a:ext cx="6373800" cy="2889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3" name="Google Shape;53;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5"/>
          <p:cNvPicPr preferRelativeResize="0"/>
          <p:nvPr/>
        </p:nvPicPr>
        <p:blipFill rotWithShape="1">
          <a:blip r:embed="rId3">
            <a:alphaModFix/>
          </a:blip>
          <a:srcRect t="25361"/>
          <a:stretch/>
        </p:blipFill>
        <p:spPr>
          <a:xfrm>
            <a:off x="5899875" y="0"/>
            <a:ext cx="1446375" cy="1083901"/>
          </a:xfrm>
          <a:prstGeom prst="rect">
            <a:avLst/>
          </a:prstGeom>
          <a:noFill/>
          <a:ln>
            <a:noFill/>
          </a:ln>
        </p:spPr>
      </p:pic>
      <p:pic>
        <p:nvPicPr>
          <p:cNvPr id="55" name="Google Shape;55;p5"/>
          <p:cNvPicPr preferRelativeResize="0"/>
          <p:nvPr/>
        </p:nvPicPr>
        <p:blipFill rotWithShape="1">
          <a:blip r:embed="rId4">
            <a:alphaModFix/>
          </a:blip>
          <a:srcRect t="980" b="990"/>
          <a:stretch/>
        </p:blipFill>
        <p:spPr>
          <a:xfrm>
            <a:off x="7231799" y="1156949"/>
            <a:ext cx="1004351" cy="988528"/>
          </a:xfrm>
          <a:prstGeom prst="rect">
            <a:avLst/>
          </a:prstGeom>
          <a:noFill/>
          <a:ln>
            <a:noFill/>
          </a:ln>
        </p:spPr>
      </p:pic>
      <p:pic>
        <p:nvPicPr>
          <p:cNvPr id="56" name="Google Shape;56;p5"/>
          <p:cNvPicPr preferRelativeResize="0"/>
          <p:nvPr/>
        </p:nvPicPr>
        <p:blipFill rotWithShape="1">
          <a:blip r:embed="rId3">
            <a:alphaModFix/>
          </a:blip>
          <a:srcRect r="23383"/>
          <a:stretch/>
        </p:blipFill>
        <p:spPr>
          <a:xfrm>
            <a:off x="7926475" y="2877225"/>
            <a:ext cx="1217526" cy="1595451"/>
          </a:xfrm>
          <a:prstGeom prst="rect">
            <a:avLst/>
          </a:prstGeom>
          <a:noFill/>
          <a:ln>
            <a:noFill/>
          </a:ln>
        </p:spPr>
      </p:pic>
      <p:pic>
        <p:nvPicPr>
          <p:cNvPr id="57" name="Google Shape;57;p5"/>
          <p:cNvPicPr preferRelativeResize="0"/>
          <p:nvPr/>
        </p:nvPicPr>
        <p:blipFill rotWithShape="1">
          <a:blip r:embed="rId4">
            <a:alphaModFix/>
          </a:blip>
          <a:srcRect t="980" b="990"/>
          <a:stretch/>
        </p:blipFill>
        <p:spPr>
          <a:xfrm>
            <a:off x="6670500" y="3652326"/>
            <a:ext cx="675748" cy="665101"/>
          </a:xfrm>
          <a:prstGeom prst="rect">
            <a:avLst/>
          </a:prstGeom>
          <a:noFill/>
          <a:ln>
            <a:noFill/>
          </a:ln>
        </p:spPr>
      </p:pic>
      <p:pic>
        <p:nvPicPr>
          <p:cNvPr id="58" name="Google Shape;58;p5"/>
          <p:cNvPicPr preferRelativeResize="0"/>
          <p:nvPr/>
        </p:nvPicPr>
        <p:blipFill rotWithShape="1">
          <a:blip r:embed="rId2">
            <a:alphaModFix/>
          </a:blip>
          <a:srcRect b="32971"/>
          <a:stretch/>
        </p:blipFill>
        <p:spPr>
          <a:xfrm>
            <a:off x="7671150" y="4688726"/>
            <a:ext cx="675750" cy="4547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9"/>
        <p:cNvGrpSpPr/>
        <p:nvPr/>
      </p:nvGrpSpPr>
      <p:grpSpPr>
        <a:xfrm>
          <a:off x="0" y="0"/>
          <a:ext cx="0" cy="0"/>
          <a:chOff x="0" y="0"/>
          <a:chExt cx="0" cy="0"/>
        </a:xfrm>
      </p:grpSpPr>
      <p:pic>
        <p:nvPicPr>
          <p:cNvPr id="60" name="Google Shape;60;p6"/>
          <p:cNvPicPr preferRelativeResize="0"/>
          <p:nvPr/>
        </p:nvPicPr>
        <p:blipFill rotWithShape="1">
          <a:blip r:embed="rId2">
            <a:alphaModFix/>
          </a:blip>
          <a:srcRect t="893" b="893"/>
          <a:stretch/>
        </p:blipFill>
        <p:spPr>
          <a:xfrm>
            <a:off x="7728625" y="490650"/>
            <a:ext cx="675750" cy="666298"/>
          </a:xfrm>
          <a:prstGeom prst="rect">
            <a:avLst/>
          </a:prstGeom>
          <a:noFill/>
          <a:ln>
            <a:noFill/>
          </a:ln>
        </p:spPr>
      </p:pic>
      <p:pic>
        <p:nvPicPr>
          <p:cNvPr id="61" name="Google Shape;61;p6"/>
          <p:cNvPicPr preferRelativeResize="0"/>
          <p:nvPr/>
        </p:nvPicPr>
        <p:blipFill rotWithShape="1">
          <a:blip r:embed="rId2">
            <a:alphaModFix/>
          </a:blip>
          <a:srcRect b="32971"/>
          <a:stretch/>
        </p:blipFill>
        <p:spPr>
          <a:xfrm>
            <a:off x="7671150" y="4688726"/>
            <a:ext cx="675750" cy="454774"/>
          </a:xfrm>
          <a:prstGeom prst="rect">
            <a:avLst/>
          </a:prstGeom>
          <a:noFill/>
          <a:ln>
            <a:noFill/>
          </a:ln>
        </p:spPr>
      </p:pic>
      <p:grpSp>
        <p:nvGrpSpPr>
          <p:cNvPr id="62" name="Google Shape;62;p6"/>
          <p:cNvGrpSpPr/>
          <p:nvPr/>
        </p:nvGrpSpPr>
        <p:grpSpPr>
          <a:xfrm>
            <a:off x="0" y="809153"/>
            <a:ext cx="9144000" cy="665100"/>
            <a:chOff x="0" y="809153"/>
            <a:chExt cx="9144000" cy="665100"/>
          </a:xfrm>
        </p:grpSpPr>
        <p:sp>
          <p:nvSpPr>
            <p:cNvPr id="63" name="Google Shape;63;p6"/>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6" name="Google Shape;66;p6"/>
          <p:cNvSpPr txBox="1">
            <a:spLocks noGrp="1"/>
          </p:cNvSpPr>
          <p:nvPr>
            <p:ph type="body" idx="1"/>
          </p:nvPr>
        </p:nvSpPr>
        <p:spPr>
          <a:xfrm>
            <a:off x="514800" y="1582775"/>
            <a:ext cx="29910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7" name="Google Shape;67;p6"/>
          <p:cNvSpPr txBox="1">
            <a:spLocks noGrp="1"/>
          </p:cNvSpPr>
          <p:nvPr>
            <p:ph type="body" idx="2"/>
          </p:nvPr>
        </p:nvSpPr>
        <p:spPr>
          <a:xfrm>
            <a:off x="3897594" y="1582775"/>
            <a:ext cx="2991000" cy="2960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8" name="Google Shape;68;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6"/>
          <p:cNvPicPr preferRelativeResize="0"/>
          <p:nvPr/>
        </p:nvPicPr>
        <p:blipFill rotWithShape="1">
          <a:blip r:embed="rId3">
            <a:alphaModFix/>
          </a:blip>
          <a:srcRect t="25361"/>
          <a:stretch/>
        </p:blipFill>
        <p:spPr>
          <a:xfrm>
            <a:off x="6282250" y="0"/>
            <a:ext cx="1446375" cy="1083901"/>
          </a:xfrm>
          <a:prstGeom prst="rect">
            <a:avLst/>
          </a:prstGeom>
          <a:noFill/>
          <a:ln>
            <a:noFill/>
          </a:ln>
        </p:spPr>
      </p:pic>
      <p:pic>
        <p:nvPicPr>
          <p:cNvPr id="70" name="Google Shape;70;p6"/>
          <p:cNvPicPr preferRelativeResize="0"/>
          <p:nvPr/>
        </p:nvPicPr>
        <p:blipFill rotWithShape="1">
          <a:blip r:embed="rId4">
            <a:alphaModFix/>
          </a:blip>
          <a:srcRect t="980" b="990"/>
          <a:stretch/>
        </p:blipFill>
        <p:spPr>
          <a:xfrm>
            <a:off x="7330024" y="2266737"/>
            <a:ext cx="1004351" cy="988528"/>
          </a:xfrm>
          <a:prstGeom prst="rect">
            <a:avLst/>
          </a:prstGeom>
          <a:noFill/>
          <a:ln>
            <a:noFill/>
          </a:ln>
        </p:spPr>
      </p:pic>
      <p:pic>
        <p:nvPicPr>
          <p:cNvPr id="71" name="Google Shape;71;p6"/>
          <p:cNvPicPr preferRelativeResize="0"/>
          <p:nvPr/>
        </p:nvPicPr>
        <p:blipFill rotWithShape="1">
          <a:blip r:embed="rId3">
            <a:alphaModFix/>
          </a:blip>
          <a:srcRect r="23383"/>
          <a:stretch/>
        </p:blipFill>
        <p:spPr>
          <a:xfrm>
            <a:off x="8277325" y="3336980"/>
            <a:ext cx="866675" cy="1135695"/>
          </a:xfrm>
          <a:prstGeom prst="rect">
            <a:avLst/>
          </a:prstGeom>
          <a:noFill/>
          <a:ln>
            <a:noFill/>
          </a:ln>
        </p:spPr>
      </p:pic>
      <p:pic>
        <p:nvPicPr>
          <p:cNvPr id="72" name="Google Shape;72;p6"/>
          <p:cNvPicPr preferRelativeResize="0"/>
          <p:nvPr/>
        </p:nvPicPr>
        <p:blipFill rotWithShape="1">
          <a:blip r:embed="rId4">
            <a:alphaModFix/>
          </a:blip>
          <a:srcRect t="980" b="990"/>
          <a:stretch/>
        </p:blipFill>
        <p:spPr>
          <a:xfrm>
            <a:off x="8277325" y="1248138"/>
            <a:ext cx="675748" cy="6651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small">
  <p:cSld name="TITLE_ONLY_2">
    <p:spTree>
      <p:nvGrpSpPr>
        <p:cNvPr id="1" name="Shape 98"/>
        <p:cNvGrpSpPr/>
        <p:nvPr/>
      </p:nvGrpSpPr>
      <p:grpSpPr>
        <a:xfrm>
          <a:off x="0" y="0"/>
          <a:ext cx="0" cy="0"/>
          <a:chOff x="0" y="0"/>
          <a:chExt cx="0" cy="0"/>
        </a:xfrm>
      </p:grpSpPr>
      <p:grpSp>
        <p:nvGrpSpPr>
          <p:cNvPr id="99" name="Google Shape;99;p9"/>
          <p:cNvGrpSpPr/>
          <p:nvPr/>
        </p:nvGrpSpPr>
        <p:grpSpPr>
          <a:xfrm rot="5400000">
            <a:off x="4284135" y="-1236127"/>
            <a:ext cx="575700" cy="3047954"/>
            <a:chOff x="0" y="809153"/>
            <a:chExt cx="575700" cy="665100"/>
          </a:xfrm>
        </p:grpSpPr>
        <p:sp>
          <p:nvSpPr>
            <p:cNvPr id="100" name="Google Shape;100;p9"/>
            <p:cNvSpPr/>
            <p:nvPr/>
          </p:nvSpPr>
          <p:spPr>
            <a:xfrm>
              <a:off x="0" y="809153"/>
              <a:ext cx="5757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txBox="1">
            <a:spLocks noGrp="1"/>
          </p:cNvSpPr>
          <p:nvPr>
            <p:ph type="title"/>
          </p:nvPr>
        </p:nvSpPr>
        <p:spPr>
          <a:xfrm>
            <a:off x="3048003" y="90300"/>
            <a:ext cx="3048000" cy="4854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 name="Google Shape;103;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04" name="Google Shape;104;p9"/>
          <p:cNvPicPr preferRelativeResize="0"/>
          <p:nvPr/>
        </p:nvPicPr>
        <p:blipFill rotWithShape="1">
          <a:blip r:embed="rId2">
            <a:alphaModFix/>
          </a:blip>
          <a:srcRect t="670" b="670"/>
          <a:stretch/>
        </p:blipFill>
        <p:spPr>
          <a:xfrm>
            <a:off x="8280475" y="2416469"/>
            <a:ext cx="595150" cy="589532"/>
          </a:xfrm>
          <a:prstGeom prst="rect">
            <a:avLst/>
          </a:prstGeom>
          <a:noFill/>
          <a:ln>
            <a:noFill/>
          </a:ln>
        </p:spPr>
      </p:pic>
      <p:pic>
        <p:nvPicPr>
          <p:cNvPr id="105" name="Google Shape;105;p9"/>
          <p:cNvPicPr preferRelativeResize="0"/>
          <p:nvPr/>
        </p:nvPicPr>
        <p:blipFill rotWithShape="1">
          <a:blip r:embed="rId3">
            <a:alphaModFix/>
          </a:blip>
          <a:srcRect t="670" b="661"/>
          <a:stretch/>
        </p:blipFill>
        <p:spPr>
          <a:xfrm>
            <a:off x="7027447" y="232387"/>
            <a:ext cx="595150" cy="589551"/>
          </a:xfrm>
          <a:prstGeom prst="rect">
            <a:avLst/>
          </a:prstGeom>
          <a:noFill/>
          <a:ln>
            <a:noFill/>
          </a:ln>
        </p:spPr>
      </p:pic>
      <p:pic>
        <p:nvPicPr>
          <p:cNvPr id="106" name="Google Shape;106;p9"/>
          <p:cNvPicPr preferRelativeResize="0"/>
          <p:nvPr/>
        </p:nvPicPr>
        <p:blipFill rotWithShape="1">
          <a:blip r:embed="rId3">
            <a:alphaModFix/>
          </a:blip>
          <a:srcRect t="670" b="661"/>
          <a:stretch/>
        </p:blipFill>
        <p:spPr>
          <a:xfrm>
            <a:off x="371105" y="3969625"/>
            <a:ext cx="929773" cy="921025"/>
          </a:xfrm>
          <a:prstGeom prst="rect">
            <a:avLst/>
          </a:prstGeom>
          <a:noFill/>
          <a:ln>
            <a:noFill/>
          </a:ln>
        </p:spPr>
      </p:pic>
      <p:pic>
        <p:nvPicPr>
          <p:cNvPr id="107" name="Google Shape;107;p9"/>
          <p:cNvPicPr preferRelativeResize="0"/>
          <p:nvPr/>
        </p:nvPicPr>
        <p:blipFill rotWithShape="1">
          <a:blip r:embed="rId2">
            <a:alphaModFix/>
          </a:blip>
          <a:srcRect t="31866"/>
          <a:stretch/>
        </p:blipFill>
        <p:spPr>
          <a:xfrm>
            <a:off x="315900" y="0"/>
            <a:ext cx="1732351" cy="1185075"/>
          </a:xfrm>
          <a:prstGeom prst="rect">
            <a:avLst/>
          </a:prstGeom>
          <a:noFill/>
          <a:ln>
            <a:noFill/>
          </a:ln>
        </p:spPr>
      </p:pic>
      <p:pic>
        <p:nvPicPr>
          <p:cNvPr id="108" name="Google Shape;108;p9"/>
          <p:cNvPicPr preferRelativeResize="0"/>
          <p:nvPr/>
        </p:nvPicPr>
        <p:blipFill rotWithShape="1">
          <a:blip r:embed="rId4">
            <a:alphaModFix/>
          </a:blip>
          <a:srcRect t="980" b="990"/>
          <a:stretch/>
        </p:blipFill>
        <p:spPr>
          <a:xfrm>
            <a:off x="281325" y="1351150"/>
            <a:ext cx="710101" cy="698926"/>
          </a:xfrm>
          <a:prstGeom prst="rect">
            <a:avLst/>
          </a:prstGeom>
          <a:noFill/>
          <a:ln>
            <a:noFill/>
          </a:ln>
        </p:spPr>
      </p:pic>
      <p:pic>
        <p:nvPicPr>
          <p:cNvPr id="109" name="Google Shape;109;p9"/>
          <p:cNvPicPr preferRelativeResize="0"/>
          <p:nvPr/>
        </p:nvPicPr>
        <p:blipFill rotWithShape="1">
          <a:blip r:embed="rId4">
            <a:alphaModFix/>
          </a:blip>
          <a:srcRect t="980" b="990"/>
          <a:stretch/>
        </p:blipFill>
        <p:spPr>
          <a:xfrm>
            <a:off x="8033925" y="3686350"/>
            <a:ext cx="841700" cy="828426"/>
          </a:xfrm>
          <a:prstGeom prst="rect">
            <a:avLst/>
          </a:prstGeom>
          <a:noFill/>
          <a:ln>
            <a:noFill/>
          </a:ln>
        </p:spPr>
      </p:pic>
      <p:pic>
        <p:nvPicPr>
          <p:cNvPr id="110" name="Google Shape;110;p9"/>
          <p:cNvPicPr preferRelativeResize="0"/>
          <p:nvPr/>
        </p:nvPicPr>
        <p:blipFill rotWithShape="1">
          <a:blip r:embed="rId2">
            <a:alphaModFix/>
          </a:blip>
          <a:srcRect r="27808"/>
          <a:stretch/>
        </p:blipFill>
        <p:spPr>
          <a:xfrm>
            <a:off x="7910125" y="182975"/>
            <a:ext cx="1233875" cy="1716026"/>
          </a:xfrm>
          <a:prstGeom prst="rect">
            <a:avLst/>
          </a:prstGeom>
          <a:noFill/>
          <a:ln>
            <a:noFill/>
          </a:ln>
        </p:spPr>
      </p:pic>
      <p:pic>
        <p:nvPicPr>
          <p:cNvPr id="111" name="Google Shape;111;p9"/>
          <p:cNvPicPr preferRelativeResize="0"/>
          <p:nvPr/>
        </p:nvPicPr>
        <p:blipFill rotWithShape="1">
          <a:blip r:embed="rId2">
            <a:alphaModFix/>
          </a:blip>
          <a:srcRect l="28341"/>
          <a:stretch/>
        </p:blipFill>
        <p:spPr>
          <a:xfrm>
            <a:off x="0" y="2680300"/>
            <a:ext cx="315900" cy="4426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with frame">
  <p:cSld name="TITLE_ONLY_1">
    <p:spTree>
      <p:nvGrpSpPr>
        <p:cNvPr id="1" name="Shape 112"/>
        <p:cNvGrpSpPr/>
        <p:nvPr/>
      </p:nvGrpSpPr>
      <p:grpSpPr>
        <a:xfrm>
          <a:off x="0" y="0"/>
          <a:ext cx="0" cy="0"/>
          <a:chOff x="0" y="0"/>
          <a:chExt cx="0" cy="0"/>
        </a:xfrm>
      </p:grpSpPr>
      <p:pic>
        <p:nvPicPr>
          <p:cNvPr id="113" name="Google Shape;113;p10"/>
          <p:cNvPicPr preferRelativeResize="0"/>
          <p:nvPr/>
        </p:nvPicPr>
        <p:blipFill rotWithShape="1">
          <a:blip r:embed="rId2">
            <a:alphaModFix/>
          </a:blip>
          <a:srcRect t="893" b="903"/>
          <a:stretch/>
        </p:blipFill>
        <p:spPr>
          <a:xfrm>
            <a:off x="8201600" y="303725"/>
            <a:ext cx="768249" cy="757501"/>
          </a:xfrm>
          <a:prstGeom prst="rect">
            <a:avLst/>
          </a:prstGeom>
          <a:noFill/>
          <a:ln>
            <a:noFill/>
          </a:ln>
        </p:spPr>
      </p:pic>
      <p:sp>
        <p:nvSpPr>
          <p:cNvPr id="114" name="Google Shape;114;p10"/>
          <p:cNvSpPr/>
          <p:nvPr/>
        </p:nvSpPr>
        <p:spPr>
          <a:xfrm>
            <a:off x="0" y="665100"/>
            <a:ext cx="8478900" cy="3813300"/>
          </a:xfrm>
          <a:prstGeom prst="rect">
            <a:avLst/>
          </a:prstGeom>
          <a:solidFill>
            <a:schemeClr val="lt1"/>
          </a:solidFill>
          <a:ln>
            <a:noFill/>
          </a:ln>
          <a:effectLst>
            <a:outerShdw blurRad="2857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0"/>
          <p:cNvGrpSpPr/>
          <p:nvPr/>
        </p:nvGrpSpPr>
        <p:grpSpPr>
          <a:xfrm>
            <a:off x="0" y="885350"/>
            <a:ext cx="8478900" cy="665103"/>
            <a:chOff x="0" y="809150"/>
            <a:chExt cx="8478900" cy="665103"/>
          </a:xfrm>
        </p:grpSpPr>
        <p:sp>
          <p:nvSpPr>
            <p:cNvPr id="116" name="Google Shape;116;p10"/>
            <p:cNvSpPr/>
            <p:nvPr/>
          </p:nvSpPr>
          <p:spPr>
            <a:xfrm>
              <a:off x="0" y="809150"/>
              <a:ext cx="8478900" cy="665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0" y="809153"/>
              <a:ext cx="81600" cy="66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0"/>
          <p:cNvSpPr txBox="1">
            <a:spLocks noGrp="1"/>
          </p:cNvSpPr>
          <p:nvPr>
            <p:ph type="title"/>
          </p:nvPr>
        </p:nvSpPr>
        <p:spPr>
          <a:xfrm>
            <a:off x="514800" y="885350"/>
            <a:ext cx="7697700" cy="6651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000"/>
              <a:buNone/>
              <a:defRPr sz="3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19" name="Google Shape;11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10"/>
          <p:cNvPicPr preferRelativeResize="0"/>
          <p:nvPr/>
        </p:nvPicPr>
        <p:blipFill rotWithShape="1">
          <a:blip r:embed="rId3">
            <a:alphaModFix/>
          </a:blip>
          <a:srcRect t="25361"/>
          <a:stretch/>
        </p:blipFill>
        <p:spPr>
          <a:xfrm>
            <a:off x="5180775" y="0"/>
            <a:ext cx="1537525" cy="1152199"/>
          </a:xfrm>
          <a:prstGeom prst="rect">
            <a:avLst/>
          </a:prstGeom>
          <a:noFill/>
          <a:ln>
            <a:noFill/>
          </a:ln>
        </p:spPr>
      </p:pic>
      <p:pic>
        <p:nvPicPr>
          <p:cNvPr id="121" name="Google Shape;121;p10"/>
          <p:cNvPicPr preferRelativeResize="0"/>
          <p:nvPr/>
        </p:nvPicPr>
        <p:blipFill rotWithShape="1">
          <a:blip r:embed="rId4">
            <a:alphaModFix/>
          </a:blip>
          <a:srcRect t="980" b="990"/>
          <a:stretch/>
        </p:blipFill>
        <p:spPr>
          <a:xfrm>
            <a:off x="8071775" y="1364650"/>
            <a:ext cx="809950" cy="797175"/>
          </a:xfrm>
          <a:prstGeom prst="rect">
            <a:avLst/>
          </a:prstGeom>
          <a:noFill/>
          <a:ln>
            <a:noFill/>
          </a:ln>
        </p:spPr>
      </p:pic>
      <p:pic>
        <p:nvPicPr>
          <p:cNvPr id="122" name="Google Shape;122;p10"/>
          <p:cNvPicPr preferRelativeResize="0"/>
          <p:nvPr/>
        </p:nvPicPr>
        <p:blipFill rotWithShape="1">
          <a:blip r:embed="rId3">
            <a:alphaModFix/>
          </a:blip>
          <a:srcRect r="65470"/>
          <a:stretch/>
        </p:blipFill>
        <p:spPr>
          <a:xfrm>
            <a:off x="8595300" y="2877225"/>
            <a:ext cx="548701" cy="1595451"/>
          </a:xfrm>
          <a:prstGeom prst="rect">
            <a:avLst/>
          </a:prstGeom>
          <a:noFill/>
          <a:ln>
            <a:noFill/>
          </a:ln>
        </p:spPr>
      </p:pic>
      <p:pic>
        <p:nvPicPr>
          <p:cNvPr id="123" name="Google Shape;123;p10"/>
          <p:cNvPicPr preferRelativeResize="0"/>
          <p:nvPr/>
        </p:nvPicPr>
        <p:blipFill rotWithShape="1">
          <a:blip r:embed="rId4">
            <a:alphaModFix/>
          </a:blip>
          <a:srcRect t="980" b="990"/>
          <a:stretch/>
        </p:blipFill>
        <p:spPr>
          <a:xfrm>
            <a:off x="6627150" y="4289726"/>
            <a:ext cx="675748" cy="665101"/>
          </a:xfrm>
          <a:prstGeom prst="rect">
            <a:avLst/>
          </a:prstGeom>
          <a:noFill/>
          <a:ln>
            <a:noFill/>
          </a:ln>
        </p:spPr>
      </p:pic>
      <p:pic>
        <p:nvPicPr>
          <p:cNvPr id="124" name="Google Shape;124;p10"/>
          <p:cNvPicPr preferRelativeResize="0"/>
          <p:nvPr/>
        </p:nvPicPr>
        <p:blipFill rotWithShape="1">
          <a:blip r:embed="rId2">
            <a:alphaModFix/>
          </a:blip>
          <a:srcRect b="32971"/>
          <a:stretch/>
        </p:blipFill>
        <p:spPr>
          <a:xfrm>
            <a:off x="7671150" y="4626473"/>
            <a:ext cx="768249" cy="5170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pic>
        <p:nvPicPr>
          <p:cNvPr id="126" name="Google Shape;126;p11"/>
          <p:cNvPicPr preferRelativeResize="0"/>
          <p:nvPr/>
        </p:nvPicPr>
        <p:blipFill rotWithShape="1">
          <a:blip r:embed="rId2">
            <a:alphaModFix/>
          </a:blip>
          <a:srcRect t="893" b="903"/>
          <a:stretch/>
        </p:blipFill>
        <p:spPr>
          <a:xfrm>
            <a:off x="8201600" y="303725"/>
            <a:ext cx="768249" cy="757501"/>
          </a:xfrm>
          <a:prstGeom prst="rect">
            <a:avLst/>
          </a:prstGeom>
          <a:noFill/>
          <a:ln>
            <a:noFill/>
          </a:ln>
        </p:spPr>
      </p:pic>
      <p:pic>
        <p:nvPicPr>
          <p:cNvPr id="127" name="Google Shape;127;p11"/>
          <p:cNvPicPr preferRelativeResize="0"/>
          <p:nvPr/>
        </p:nvPicPr>
        <p:blipFill rotWithShape="1">
          <a:blip r:embed="rId2">
            <a:alphaModFix/>
          </a:blip>
          <a:srcRect b="32971"/>
          <a:stretch/>
        </p:blipFill>
        <p:spPr>
          <a:xfrm>
            <a:off x="7671150" y="4626473"/>
            <a:ext cx="768249" cy="517026"/>
          </a:xfrm>
          <a:prstGeom prst="rect">
            <a:avLst/>
          </a:prstGeom>
          <a:noFill/>
          <a:ln>
            <a:noFill/>
          </a:ln>
        </p:spPr>
      </p:pic>
      <p:sp>
        <p:nvSpPr>
          <p:cNvPr id="128" name="Google Shape;128;p11"/>
          <p:cNvSpPr/>
          <p:nvPr/>
        </p:nvSpPr>
        <p:spPr>
          <a:xfrm>
            <a:off x="0" y="665100"/>
            <a:ext cx="8478900" cy="3813300"/>
          </a:xfrm>
          <a:prstGeom prst="rect">
            <a:avLst/>
          </a:prstGeom>
          <a:solidFill>
            <a:schemeClr val="lt1"/>
          </a:solidFill>
          <a:ln>
            <a:noFill/>
          </a:ln>
          <a:effectLst>
            <a:outerShdw blurRad="2857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txBox="1">
            <a:spLocks noGrp="1"/>
          </p:cNvSpPr>
          <p:nvPr>
            <p:ph type="body" idx="1"/>
          </p:nvPr>
        </p:nvSpPr>
        <p:spPr>
          <a:xfrm>
            <a:off x="665100" y="3944225"/>
            <a:ext cx="7813800" cy="289500"/>
          </a:xfrm>
          <a:prstGeom prst="rect">
            <a:avLst/>
          </a:prstGeom>
        </p:spPr>
        <p:txBody>
          <a:bodyPr spcFirstLastPara="1" wrap="square" lIns="0" tIns="0" rIns="0" bIns="0" anchor="t" anchorCtr="0">
            <a:noAutofit/>
          </a:bodyPr>
          <a:lstStyle>
            <a:lvl1pPr marL="457200" lvl="0" indent="-228600" rtl="0">
              <a:spcBef>
                <a:spcPts val="360"/>
              </a:spcBef>
              <a:spcAft>
                <a:spcPts val="0"/>
              </a:spcAft>
              <a:buClr>
                <a:schemeClr val="dk2"/>
              </a:buClr>
              <a:buSzPts val="1400"/>
              <a:buNone/>
              <a:defRPr sz="1400">
                <a:solidFill>
                  <a:schemeClr val="dk2"/>
                </a:solidFill>
              </a:defRPr>
            </a:lvl1pPr>
          </a:lstStyle>
          <a:p>
            <a:endParaRPr/>
          </a:p>
        </p:txBody>
      </p:sp>
      <p:sp>
        <p:nvSpPr>
          <p:cNvPr id="130" name="Google Shape;130;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31" name="Google Shape;131;p11"/>
          <p:cNvPicPr preferRelativeResize="0"/>
          <p:nvPr/>
        </p:nvPicPr>
        <p:blipFill rotWithShape="1">
          <a:blip r:embed="rId3">
            <a:alphaModFix/>
          </a:blip>
          <a:srcRect t="25361"/>
          <a:stretch/>
        </p:blipFill>
        <p:spPr>
          <a:xfrm>
            <a:off x="5180775" y="0"/>
            <a:ext cx="1537525" cy="1152199"/>
          </a:xfrm>
          <a:prstGeom prst="rect">
            <a:avLst/>
          </a:prstGeom>
          <a:noFill/>
          <a:ln>
            <a:noFill/>
          </a:ln>
        </p:spPr>
      </p:pic>
      <p:pic>
        <p:nvPicPr>
          <p:cNvPr id="132" name="Google Shape;132;p11"/>
          <p:cNvPicPr preferRelativeResize="0"/>
          <p:nvPr/>
        </p:nvPicPr>
        <p:blipFill rotWithShape="1">
          <a:blip r:embed="rId4">
            <a:alphaModFix/>
          </a:blip>
          <a:srcRect t="980" b="990"/>
          <a:stretch/>
        </p:blipFill>
        <p:spPr>
          <a:xfrm>
            <a:off x="8071775" y="1364650"/>
            <a:ext cx="809950" cy="797175"/>
          </a:xfrm>
          <a:prstGeom prst="rect">
            <a:avLst/>
          </a:prstGeom>
          <a:noFill/>
          <a:ln>
            <a:noFill/>
          </a:ln>
        </p:spPr>
      </p:pic>
      <p:pic>
        <p:nvPicPr>
          <p:cNvPr id="133" name="Google Shape;133;p11"/>
          <p:cNvPicPr preferRelativeResize="0"/>
          <p:nvPr/>
        </p:nvPicPr>
        <p:blipFill rotWithShape="1">
          <a:blip r:embed="rId3">
            <a:alphaModFix/>
          </a:blip>
          <a:srcRect r="65470"/>
          <a:stretch/>
        </p:blipFill>
        <p:spPr>
          <a:xfrm>
            <a:off x="8595300" y="2877225"/>
            <a:ext cx="548701" cy="1595451"/>
          </a:xfrm>
          <a:prstGeom prst="rect">
            <a:avLst/>
          </a:prstGeom>
          <a:noFill/>
          <a:ln>
            <a:noFill/>
          </a:ln>
        </p:spPr>
      </p:pic>
      <p:pic>
        <p:nvPicPr>
          <p:cNvPr id="134" name="Google Shape;134;p11"/>
          <p:cNvPicPr preferRelativeResize="0"/>
          <p:nvPr/>
        </p:nvPicPr>
        <p:blipFill rotWithShape="1">
          <a:blip r:embed="rId4">
            <a:alphaModFix/>
          </a:blip>
          <a:srcRect t="980" b="990"/>
          <a:stretch/>
        </p:blipFill>
        <p:spPr>
          <a:xfrm>
            <a:off x="6627150" y="4289726"/>
            <a:ext cx="675748" cy="6651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37" name="Google Shape;137;p12"/>
          <p:cNvPicPr preferRelativeResize="0"/>
          <p:nvPr/>
        </p:nvPicPr>
        <p:blipFill rotWithShape="1">
          <a:blip r:embed="rId2">
            <a:alphaModFix/>
          </a:blip>
          <a:srcRect t="670" b="670"/>
          <a:stretch/>
        </p:blipFill>
        <p:spPr>
          <a:xfrm>
            <a:off x="8280475" y="2416469"/>
            <a:ext cx="595150" cy="589532"/>
          </a:xfrm>
          <a:prstGeom prst="rect">
            <a:avLst/>
          </a:prstGeom>
          <a:noFill/>
          <a:ln>
            <a:noFill/>
          </a:ln>
        </p:spPr>
      </p:pic>
      <p:pic>
        <p:nvPicPr>
          <p:cNvPr id="138" name="Google Shape;138;p12"/>
          <p:cNvPicPr preferRelativeResize="0"/>
          <p:nvPr/>
        </p:nvPicPr>
        <p:blipFill rotWithShape="1">
          <a:blip r:embed="rId3">
            <a:alphaModFix/>
          </a:blip>
          <a:srcRect t="670" b="661"/>
          <a:stretch/>
        </p:blipFill>
        <p:spPr>
          <a:xfrm>
            <a:off x="7027447" y="232387"/>
            <a:ext cx="595150" cy="589551"/>
          </a:xfrm>
          <a:prstGeom prst="rect">
            <a:avLst/>
          </a:prstGeom>
          <a:noFill/>
          <a:ln>
            <a:noFill/>
          </a:ln>
        </p:spPr>
      </p:pic>
      <p:pic>
        <p:nvPicPr>
          <p:cNvPr id="139" name="Google Shape;139;p12"/>
          <p:cNvPicPr preferRelativeResize="0"/>
          <p:nvPr/>
        </p:nvPicPr>
        <p:blipFill rotWithShape="1">
          <a:blip r:embed="rId3">
            <a:alphaModFix/>
          </a:blip>
          <a:srcRect t="670" b="661"/>
          <a:stretch/>
        </p:blipFill>
        <p:spPr>
          <a:xfrm>
            <a:off x="371105" y="3969625"/>
            <a:ext cx="929773" cy="921025"/>
          </a:xfrm>
          <a:prstGeom prst="rect">
            <a:avLst/>
          </a:prstGeom>
          <a:noFill/>
          <a:ln>
            <a:noFill/>
          </a:ln>
        </p:spPr>
      </p:pic>
      <p:pic>
        <p:nvPicPr>
          <p:cNvPr id="140" name="Google Shape;140;p12"/>
          <p:cNvPicPr preferRelativeResize="0"/>
          <p:nvPr/>
        </p:nvPicPr>
        <p:blipFill rotWithShape="1">
          <a:blip r:embed="rId2">
            <a:alphaModFix/>
          </a:blip>
          <a:srcRect t="31866"/>
          <a:stretch/>
        </p:blipFill>
        <p:spPr>
          <a:xfrm>
            <a:off x="315900" y="0"/>
            <a:ext cx="1732351" cy="1185075"/>
          </a:xfrm>
          <a:prstGeom prst="rect">
            <a:avLst/>
          </a:prstGeom>
          <a:noFill/>
          <a:ln>
            <a:noFill/>
          </a:ln>
        </p:spPr>
      </p:pic>
      <p:pic>
        <p:nvPicPr>
          <p:cNvPr id="141" name="Google Shape;141;p12"/>
          <p:cNvPicPr preferRelativeResize="0"/>
          <p:nvPr/>
        </p:nvPicPr>
        <p:blipFill rotWithShape="1">
          <a:blip r:embed="rId4">
            <a:alphaModFix/>
          </a:blip>
          <a:srcRect t="980" b="990"/>
          <a:stretch/>
        </p:blipFill>
        <p:spPr>
          <a:xfrm>
            <a:off x="281325" y="1351150"/>
            <a:ext cx="710101" cy="698926"/>
          </a:xfrm>
          <a:prstGeom prst="rect">
            <a:avLst/>
          </a:prstGeom>
          <a:noFill/>
          <a:ln>
            <a:noFill/>
          </a:ln>
        </p:spPr>
      </p:pic>
      <p:pic>
        <p:nvPicPr>
          <p:cNvPr id="142" name="Google Shape;142;p12"/>
          <p:cNvPicPr preferRelativeResize="0"/>
          <p:nvPr/>
        </p:nvPicPr>
        <p:blipFill rotWithShape="1">
          <a:blip r:embed="rId4">
            <a:alphaModFix/>
          </a:blip>
          <a:srcRect t="980" b="990"/>
          <a:stretch/>
        </p:blipFill>
        <p:spPr>
          <a:xfrm>
            <a:off x="8033925" y="3686350"/>
            <a:ext cx="841700" cy="828426"/>
          </a:xfrm>
          <a:prstGeom prst="rect">
            <a:avLst/>
          </a:prstGeom>
          <a:noFill/>
          <a:ln>
            <a:noFill/>
          </a:ln>
        </p:spPr>
      </p:pic>
      <p:pic>
        <p:nvPicPr>
          <p:cNvPr id="143" name="Google Shape;143;p12"/>
          <p:cNvPicPr preferRelativeResize="0"/>
          <p:nvPr/>
        </p:nvPicPr>
        <p:blipFill rotWithShape="1">
          <a:blip r:embed="rId2">
            <a:alphaModFix/>
          </a:blip>
          <a:srcRect r="27808"/>
          <a:stretch/>
        </p:blipFill>
        <p:spPr>
          <a:xfrm>
            <a:off x="7910125" y="182975"/>
            <a:ext cx="1233875" cy="1716026"/>
          </a:xfrm>
          <a:prstGeom prst="rect">
            <a:avLst/>
          </a:prstGeom>
          <a:noFill/>
          <a:ln>
            <a:noFill/>
          </a:ln>
        </p:spPr>
      </p:pic>
      <p:pic>
        <p:nvPicPr>
          <p:cNvPr id="144" name="Google Shape;144;p12"/>
          <p:cNvPicPr preferRelativeResize="0"/>
          <p:nvPr/>
        </p:nvPicPr>
        <p:blipFill rotWithShape="1">
          <a:blip r:embed="rId2">
            <a:alphaModFix/>
          </a:blip>
          <a:srcRect l="28341"/>
          <a:stretch/>
        </p:blipFill>
        <p:spPr>
          <a:xfrm>
            <a:off x="0" y="2680300"/>
            <a:ext cx="315900" cy="4426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800" y="809150"/>
            <a:ext cx="6373800" cy="6651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1pPr>
            <a:lvl2pPr lvl="1"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2pPr>
            <a:lvl3pPr lvl="2"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3pPr>
            <a:lvl4pPr lvl="3"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4pPr>
            <a:lvl5pPr lvl="4"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5pPr>
            <a:lvl6pPr lvl="5"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6pPr>
            <a:lvl7pPr lvl="6"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7pPr>
            <a:lvl8pPr lvl="7"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8pPr>
            <a:lvl9pPr lvl="8"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514800" y="1582772"/>
            <a:ext cx="6373800" cy="28899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5"/>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0"/>
              </a:spcBef>
              <a:spcAft>
                <a:spcPts val="0"/>
              </a:spcAft>
              <a:buClr>
                <a:schemeClr val="accent4"/>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0"/>
              </a:spcBef>
              <a:spcAft>
                <a:spcPts val="0"/>
              </a:spcAft>
              <a:buClr>
                <a:schemeClr val="accent3"/>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algn="r" rtl="0">
              <a:buNone/>
              <a:defRPr sz="1300">
                <a:solidFill>
                  <a:schemeClr val="lt1"/>
                </a:solidFill>
                <a:latin typeface="Abel"/>
                <a:ea typeface="Abel"/>
                <a:cs typeface="Abel"/>
                <a:sym typeface="Abel"/>
              </a:defRPr>
            </a:lvl1pPr>
            <a:lvl2pPr lvl="1" algn="r" rtl="0">
              <a:buNone/>
              <a:defRPr sz="1300">
                <a:solidFill>
                  <a:schemeClr val="lt1"/>
                </a:solidFill>
                <a:latin typeface="Abel"/>
                <a:ea typeface="Abel"/>
                <a:cs typeface="Abel"/>
                <a:sym typeface="Abel"/>
              </a:defRPr>
            </a:lvl2pPr>
            <a:lvl3pPr lvl="2" algn="r" rtl="0">
              <a:buNone/>
              <a:defRPr sz="1300">
                <a:solidFill>
                  <a:schemeClr val="lt1"/>
                </a:solidFill>
                <a:latin typeface="Abel"/>
                <a:ea typeface="Abel"/>
                <a:cs typeface="Abel"/>
                <a:sym typeface="Abel"/>
              </a:defRPr>
            </a:lvl3pPr>
            <a:lvl4pPr lvl="3" algn="r" rtl="0">
              <a:buNone/>
              <a:defRPr sz="1300">
                <a:solidFill>
                  <a:schemeClr val="lt1"/>
                </a:solidFill>
                <a:latin typeface="Abel"/>
                <a:ea typeface="Abel"/>
                <a:cs typeface="Abel"/>
                <a:sym typeface="Abel"/>
              </a:defRPr>
            </a:lvl4pPr>
            <a:lvl5pPr lvl="4" algn="r" rtl="0">
              <a:buNone/>
              <a:defRPr sz="1300">
                <a:solidFill>
                  <a:schemeClr val="lt1"/>
                </a:solidFill>
                <a:latin typeface="Abel"/>
                <a:ea typeface="Abel"/>
                <a:cs typeface="Abel"/>
                <a:sym typeface="Abel"/>
              </a:defRPr>
            </a:lvl5pPr>
            <a:lvl6pPr lvl="5" algn="r" rtl="0">
              <a:buNone/>
              <a:defRPr sz="1300">
                <a:solidFill>
                  <a:schemeClr val="lt1"/>
                </a:solidFill>
                <a:latin typeface="Abel"/>
                <a:ea typeface="Abel"/>
                <a:cs typeface="Abel"/>
                <a:sym typeface="Abel"/>
              </a:defRPr>
            </a:lvl6pPr>
            <a:lvl7pPr lvl="6" algn="r" rtl="0">
              <a:buNone/>
              <a:defRPr sz="1300">
                <a:solidFill>
                  <a:schemeClr val="lt1"/>
                </a:solidFill>
                <a:latin typeface="Abel"/>
                <a:ea typeface="Abel"/>
                <a:cs typeface="Abel"/>
                <a:sym typeface="Abel"/>
              </a:defRPr>
            </a:lvl7pPr>
            <a:lvl8pPr lvl="7" algn="r" rtl="0">
              <a:buNone/>
              <a:defRPr sz="1300">
                <a:solidFill>
                  <a:schemeClr val="lt1"/>
                </a:solidFill>
                <a:latin typeface="Abel"/>
                <a:ea typeface="Abel"/>
                <a:cs typeface="Abel"/>
                <a:sym typeface="Abel"/>
              </a:defRPr>
            </a:lvl8pPr>
            <a:lvl9pPr lvl="8" algn="r" rtl="0">
              <a:buNone/>
              <a:defRPr sz="1300">
                <a:solidFill>
                  <a:schemeClr val="lt1"/>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ncbi.nlm.nih.gov/pmc/articles/PMC4418458/" TargetMode="External"/><Relationship Id="rId7" Type="http://schemas.openxmlformats.org/officeDocument/2006/relationships/hyperlink" Target="https://pixabay.com/images/search/diabetes/"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s://www.niddk.nih.gov/health-information/diabetes/overview/what-is-diabetes" TargetMode="External"/><Relationship Id="rId5" Type="http://schemas.openxmlformats.org/officeDocument/2006/relationships/hyperlink" Target="https://www.mayoclinic.org/diseases-conditions/diabetes/symptoms-causes/syc-20371444" TargetMode="External"/><Relationship Id="rId4" Type="http://schemas.openxmlformats.org/officeDocument/2006/relationships/hyperlink" Target="https://www.cdc.gov/diabetes/data/statistics-repor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Google Shape;72;g2482eb4cc3d_3_67">
            <a:extLst>
              <a:ext uri="{FF2B5EF4-FFF2-40B4-BE49-F238E27FC236}">
                <a16:creationId xmlns:a16="http://schemas.microsoft.com/office/drawing/2014/main" id="{CC946783-893B-8DF0-456E-550DC2854237}"/>
              </a:ext>
            </a:extLst>
          </p:cNvPr>
          <p:cNvSpPr txBox="1">
            <a:spLocks/>
          </p:cNvSpPr>
          <p:nvPr/>
        </p:nvSpPr>
        <p:spPr>
          <a:xfrm>
            <a:off x="522301" y="666400"/>
            <a:ext cx="8099398" cy="1347354"/>
          </a:xfrm>
          <a:prstGeom prst="rect">
            <a:avLst/>
          </a:prstGeom>
          <a:solidFill>
            <a:schemeClr val="accent1"/>
          </a:solidFill>
          <a:ln>
            <a:noFill/>
          </a:ln>
          <a:effectLst>
            <a:outerShdw blurRad="42863" dist="9525" dir="5400000" algn="bl" rotWithShape="0">
              <a:schemeClr val="dk1">
                <a:alpha val="15000"/>
              </a:schemeClr>
            </a:outerShdw>
          </a:effectLst>
        </p:spPr>
        <p:txBody>
          <a:bodyPr spcFirstLastPara="1" wrap="square" lIns="68575" tIns="34275" rIns="68575" bIns="34275" anchor="b" anchorCtr="0">
            <a:normAutofit fontScale="62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1pPr>
            <a:lvl2pPr marR="0" lvl="1"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2pPr>
            <a:lvl3pPr marR="0" lvl="2"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3pPr>
            <a:lvl4pPr marR="0" lvl="3"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4pPr>
            <a:lvl5pPr marR="0" lvl="4"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5pPr>
            <a:lvl6pPr marR="0" lvl="5"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6pPr>
            <a:lvl7pPr marR="0" lvl="6"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7pPr>
            <a:lvl8pPr marR="0" lvl="7"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8pPr>
            <a:lvl9pPr marR="0" lvl="8" algn="l" rtl="0">
              <a:lnSpc>
                <a:spcPct val="90000"/>
              </a:lnSpc>
              <a:spcBef>
                <a:spcPts val="0"/>
              </a:spcBef>
              <a:spcAft>
                <a:spcPts val="0"/>
              </a:spcAft>
              <a:buClr>
                <a:schemeClr val="lt1"/>
              </a:buClr>
              <a:buSzPts val="5400"/>
              <a:buFont typeface="Abel"/>
              <a:buNone/>
              <a:defRPr sz="5400" b="1" i="0" u="none" strike="noStrike" cap="none">
                <a:solidFill>
                  <a:schemeClr val="lt1"/>
                </a:solidFill>
                <a:latin typeface="Abel"/>
                <a:ea typeface="Abel"/>
                <a:cs typeface="Abel"/>
                <a:sym typeface="Abel"/>
              </a:defRPr>
            </a:lvl9pPr>
          </a:lstStyle>
          <a:p>
            <a:pPr algn="ctr">
              <a:buClr>
                <a:srgbClr val="666666"/>
              </a:buClr>
              <a:buSzPts val="3600"/>
              <a:buFont typeface="Century Gothic"/>
              <a:buNone/>
            </a:pPr>
            <a:r>
              <a:rPr lang="en-US" dirty="0"/>
              <a:t> </a:t>
            </a:r>
            <a:r>
              <a:rPr lang="en-US" sz="9000" dirty="0">
                <a:latin typeface="+mj-lt"/>
              </a:rPr>
              <a:t>DECODING DIABETES</a:t>
            </a:r>
          </a:p>
        </p:txBody>
      </p:sp>
      <p:sp>
        <p:nvSpPr>
          <p:cNvPr id="5" name="Google Shape;74;g2482eb4cc3d_3_67">
            <a:extLst>
              <a:ext uri="{FF2B5EF4-FFF2-40B4-BE49-F238E27FC236}">
                <a16:creationId xmlns:a16="http://schemas.microsoft.com/office/drawing/2014/main" id="{68B54A91-6A3D-7F29-8573-0FD900AFD1D4}"/>
              </a:ext>
            </a:extLst>
          </p:cNvPr>
          <p:cNvSpPr txBox="1"/>
          <p:nvPr/>
        </p:nvSpPr>
        <p:spPr>
          <a:xfrm>
            <a:off x="970509" y="3656383"/>
            <a:ext cx="7202982" cy="988868"/>
          </a:xfrm>
          <a:prstGeom prst="rect">
            <a:avLst/>
          </a:prstGeom>
          <a:solidFill>
            <a:schemeClr val="accent1"/>
          </a:solidFill>
          <a:ln>
            <a:noFill/>
          </a:ln>
        </p:spPr>
        <p:txBody>
          <a:bodyPr spcFirstLastPara="1" wrap="square" lIns="121900" tIns="121900" rIns="121900" bIns="121900" anchor="t" anchorCtr="0">
            <a:normAutofit fontScale="85000" lnSpcReduction="20000"/>
          </a:bodyPr>
          <a:lstStyle/>
          <a:p>
            <a:pPr marL="457200" lvl="0" indent="-381000" algn="ctr">
              <a:spcAft>
                <a:spcPts val="600"/>
              </a:spcAft>
              <a:buClr>
                <a:schemeClr val="accent3"/>
              </a:buClr>
              <a:buSzPts val="2800"/>
            </a:pPr>
            <a:r>
              <a:rPr lang="en-US" sz="2300" b="0" i="0" u="none" strike="noStrike" cap="none" dirty="0">
                <a:solidFill>
                  <a:schemeClr val="bg1"/>
                </a:solidFill>
              </a:rPr>
              <a:t>DATA 621 Fall 2023</a:t>
            </a:r>
          </a:p>
          <a:p>
            <a:pPr marL="457200" lvl="0" indent="-381000" algn="ctr">
              <a:spcAft>
                <a:spcPts val="600"/>
              </a:spcAft>
              <a:buClr>
                <a:schemeClr val="accent3"/>
              </a:buClr>
              <a:buSzPts val="2800"/>
            </a:pPr>
            <a:r>
              <a:rPr lang="en-US" sz="2300" b="0" i="0" u="none" strike="noStrike" cap="none" dirty="0">
                <a:solidFill>
                  <a:schemeClr val="bg1"/>
                </a:solidFill>
              </a:rPr>
              <a:t>Jaya Veluri, Khyati Naik, Mahmud Hasan, Tage Singh</a:t>
            </a:r>
            <a:r>
              <a:rPr lang="en-US" sz="2800" b="0" i="0" u="none" strike="noStrike" cap="none" dirty="0">
                <a:solidFill>
                  <a:schemeClr val="bg1"/>
                </a:solidFill>
              </a:rPr>
              <a:t> </a:t>
            </a:r>
          </a:p>
        </p:txBody>
      </p:sp>
      <p:sp>
        <p:nvSpPr>
          <p:cNvPr id="7" name="TextBox 6">
            <a:extLst>
              <a:ext uri="{FF2B5EF4-FFF2-40B4-BE49-F238E27FC236}">
                <a16:creationId xmlns:a16="http://schemas.microsoft.com/office/drawing/2014/main" id="{F4FE88CC-478A-A352-C52D-2DAD7F7AA5A4}"/>
              </a:ext>
            </a:extLst>
          </p:cNvPr>
          <p:cNvSpPr txBox="1"/>
          <p:nvPr/>
        </p:nvSpPr>
        <p:spPr>
          <a:xfrm>
            <a:off x="90055" y="2340917"/>
            <a:ext cx="8963890" cy="461665"/>
          </a:xfrm>
          <a:prstGeom prst="rect">
            <a:avLst/>
          </a:prstGeom>
          <a:solidFill>
            <a:schemeClr val="accent1"/>
          </a:solidFill>
        </p:spPr>
        <p:txBody>
          <a:bodyPr wrap="square">
            <a:spAutoFit/>
          </a:bodyPr>
          <a:lstStyle/>
          <a:p>
            <a:pPr algn="ctr">
              <a:buClr>
                <a:srgbClr val="666666"/>
              </a:buClr>
              <a:buSzPts val="3600"/>
              <a:buFont typeface="Century Gothic"/>
              <a:buNone/>
            </a:pPr>
            <a:r>
              <a:rPr lang="en-US" sz="2400" b="1" dirty="0">
                <a:solidFill>
                  <a:schemeClr val="bg1"/>
                </a:solidFill>
              </a:rPr>
              <a:t>TAILORED PREDICTIVE MODELING FOR PIMA INDIANS</a:t>
            </a:r>
          </a:p>
        </p:txBody>
      </p:sp>
      <p:pic>
        <p:nvPicPr>
          <p:cNvPr id="11" name="Picture 2" descr="GitHub - MainakRepositor/Diabetes-Prediction-System: Predict Diabetes and  its possibility of occurrence from the pathological lab reports on your own.">
            <a:extLst>
              <a:ext uri="{FF2B5EF4-FFF2-40B4-BE49-F238E27FC236}">
                <a16:creationId xmlns:a16="http://schemas.microsoft.com/office/drawing/2014/main" id="{54C1C45C-BF60-5FB0-BD35-CC98A5199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4686" y="17806"/>
            <a:ext cx="1589314" cy="9535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diagram of different types of diseases&#10;&#10;Description automatically generated">
            <a:extLst>
              <a:ext uri="{FF2B5EF4-FFF2-40B4-BE49-F238E27FC236}">
                <a16:creationId xmlns:a16="http://schemas.microsoft.com/office/drawing/2014/main" id="{D0D0F3E6-5D2A-85F7-F523-5182130660AE}"/>
              </a:ext>
            </a:extLst>
          </p:cNvPr>
          <p:cNvPicPr>
            <a:picLocks noChangeAspect="1"/>
          </p:cNvPicPr>
          <p:nvPr/>
        </p:nvPicPr>
        <p:blipFill>
          <a:blip r:embed="rId4"/>
          <a:stretch>
            <a:fillRect/>
          </a:stretch>
        </p:blipFill>
        <p:spPr>
          <a:xfrm>
            <a:off x="0" y="9952"/>
            <a:ext cx="1349829" cy="9705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Google Shape;104;g247ff48b790_0_226">
            <a:extLst>
              <a:ext uri="{FF2B5EF4-FFF2-40B4-BE49-F238E27FC236}">
                <a16:creationId xmlns:a16="http://schemas.microsoft.com/office/drawing/2014/main" id="{B9114DF5-0496-7511-A3C6-9B842ED4D1AA}"/>
              </a:ext>
            </a:extLst>
          </p:cNvPr>
          <p:cNvSpPr txBox="1">
            <a:spLocks noGrp="1"/>
          </p:cNvSpPr>
          <p:nvPr>
            <p:ph type="title"/>
          </p:nvPr>
        </p:nvSpPr>
        <p:spPr>
          <a:xfrm>
            <a:off x="107442" y="76249"/>
            <a:ext cx="2708329" cy="35007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55A11"/>
              </a:buClr>
              <a:buSzPts val="3600"/>
              <a:buFont typeface="Century Gothic"/>
              <a:buNone/>
            </a:pPr>
            <a:r>
              <a:rPr lang="en-US" sz="2000" dirty="0">
                <a:latin typeface="+mn-lt"/>
              </a:rPr>
              <a:t>Methodology</a:t>
            </a:r>
            <a:endParaRPr sz="2000" dirty="0">
              <a:latin typeface="+mn-lt"/>
            </a:endParaRPr>
          </a:p>
        </p:txBody>
      </p:sp>
      <p:sp>
        <p:nvSpPr>
          <p:cNvPr id="5" name="TextBox 4">
            <a:extLst>
              <a:ext uri="{FF2B5EF4-FFF2-40B4-BE49-F238E27FC236}">
                <a16:creationId xmlns:a16="http://schemas.microsoft.com/office/drawing/2014/main" id="{6B2B7FD2-C971-3A39-7D3D-5631FBCE0BC4}"/>
              </a:ext>
            </a:extLst>
          </p:cNvPr>
          <p:cNvSpPr txBox="1"/>
          <p:nvPr/>
        </p:nvSpPr>
        <p:spPr>
          <a:xfrm>
            <a:off x="207077" y="896414"/>
            <a:ext cx="8729845" cy="338554"/>
          </a:xfrm>
          <a:prstGeom prst="rect">
            <a:avLst/>
          </a:prstGeom>
          <a:solidFill>
            <a:schemeClr val="accent1"/>
          </a:solidFill>
        </p:spPr>
        <p:txBody>
          <a:bodyPr wrap="square" rtlCol="0">
            <a:spAutoFit/>
          </a:bodyPr>
          <a:lstStyle/>
          <a:p>
            <a:pPr algn="ctr"/>
            <a:r>
              <a:rPr lang="en-US" sz="1600" dirty="0">
                <a:solidFill>
                  <a:schemeClr val="bg1"/>
                </a:solidFill>
              </a:rPr>
              <a:t>Histograms of Dataset Variables</a:t>
            </a:r>
          </a:p>
        </p:txBody>
      </p:sp>
      <p:graphicFrame>
        <p:nvGraphicFramePr>
          <p:cNvPr id="6" name="Google Shape;127;g247ff48b790_0_64">
            <a:extLst>
              <a:ext uri="{FF2B5EF4-FFF2-40B4-BE49-F238E27FC236}">
                <a16:creationId xmlns:a16="http://schemas.microsoft.com/office/drawing/2014/main" id="{0E9EFE30-5B54-62C9-BB73-639439C5DE4D}"/>
              </a:ext>
            </a:extLst>
          </p:cNvPr>
          <p:cNvGraphicFramePr/>
          <p:nvPr>
            <p:extLst>
              <p:ext uri="{D42A27DB-BD31-4B8C-83A1-F6EECF244321}">
                <p14:modId xmlns:p14="http://schemas.microsoft.com/office/powerpoint/2010/main" val="3170193051"/>
              </p:ext>
            </p:extLst>
          </p:nvPr>
        </p:nvGraphicFramePr>
        <p:xfrm>
          <a:off x="107442" y="426320"/>
          <a:ext cx="2926075" cy="427800"/>
        </p:xfrm>
        <a:graphic>
          <a:graphicData uri="http://schemas.openxmlformats.org/drawingml/2006/table">
            <a:tbl>
              <a:tblPr>
                <a:noFill/>
              </a:tblPr>
              <a:tblGrid>
                <a:gridCol w="480925">
                  <a:extLst>
                    <a:ext uri="{9D8B030D-6E8A-4147-A177-3AD203B41FA5}">
                      <a16:colId xmlns:a16="http://schemas.microsoft.com/office/drawing/2014/main" val="20000"/>
                    </a:ext>
                  </a:extLst>
                </a:gridCol>
                <a:gridCol w="2445150">
                  <a:extLst>
                    <a:ext uri="{9D8B030D-6E8A-4147-A177-3AD203B41FA5}">
                      <a16:colId xmlns:a16="http://schemas.microsoft.com/office/drawing/2014/main" val="20001"/>
                    </a:ext>
                  </a:extLst>
                </a:gridCol>
              </a:tblGrid>
              <a:tr h="42780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a:solidFill>
                            <a:schemeClr val="bg1"/>
                          </a:solidFill>
                          <a:latin typeface="Century Gothic"/>
                          <a:ea typeface="Century Gothic"/>
                          <a:cs typeface="Century Gothic"/>
                          <a:sym typeface="Century Gothic"/>
                        </a:rPr>
                        <a:t>2-2</a:t>
                      </a:r>
                      <a:endParaRPr sz="1600" b="1" u="none" strike="noStrike" cap="none" dirty="0">
                        <a:solidFill>
                          <a:schemeClr val="bg1"/>
                        </a:solidFill>
                        <a:latin typeface="Century Gothic"/>
                        <a:ea typeface="Century Gothic"/>
                        <a:cs typeface="Century Gothic"/>
                        <a:sym typeface="Century Gothic"/>
                      </a:endParaRPr>
                    </a:p>
                  </a:txBody>
                  <a:tcPr marL="0" marR="0" marT="0" marB="0" anchor="ctr">
                    <a:solidFill>
                      <a:schemeClr val="accen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800" b="1" dirty="0">
                          <a:solidFill>
                            <a:srgbClr val="212121"/>
                          </a:solidFill>
                          <a:latin typeface="+mn-lt"/>
                          <a:ea typeface="Century Gothic"/>
                          <a:cs typeface="Century Gothic"/>
                          <a:sym typeface="Century Gothic"/>
                        </a:rPr>
                        <a:t>Data Preparation</a:t>
                      </a:r>
                      <a:endParaRPr lang="en-US" sz="1800" b="1" u="none" strike="noStrike" cap="none" dirty="0">
                        <a:solidFill>
                          <a:srgbClr val="212121"/>
                        </a:solidFill>
                        <a:highlight>
                          <a:schemeClr val="lt2"/>
                        </a:highlight>
                        <a:latin typeface="+mn-lt"/>
                        <a:ea typeface="Century Gothic"/>
                        <a:cs typeface="Century Gothic"/>
                        <a:sym typeface="Century Gothic"/>
                      </a:endParaRPr>
                    </a:p>
                  </a:txBody>
                  <a:tcPr marL="137150" marR="45700" marT="0" marB="0" anchor="ctr">
                    <a:solidFill>
                      <a:schemeClr val="lt2"/>
                    </a:solidFill>
                  </a:tcPr>
                </a:tc>
                <a:extLst>
                  <a:ext uri="{0D108BD9-81ED-4DB2-BD59-A6C34878D82A}">
                    <a16:rowId xmlns:a16="http://schemas.microsoft.com/office/drawing/2014/main" val="10000"/>
                  </a:ext>
                </a:extLst>
              </a:tr>
            </a:tbl>
          </a:graphicData>
        </a:graphic>
      </p:graphicFrame>
      <p:pic>
        <p:nvPicPr>
          <p:cNvPr id="10" name="Picture 9">
            <a:extLst>
              <a:ext uri="{FF2B5EF4-FFF2-40B4-BE49-F238E27FC236}">
                <a16:creationId xmlns:a16="http://schemas.microsoft.com/office/drawing/2014/main" id="{47F5753A-4E45-AF3D-49CF-33D59C68EC17}"/>
              </a:ext>
            </a:extLst>
          </p:cNvPr>
          <p:cNvPicPr>
            <a:picLocks noChangeAspect="1"/>
          </p:cNvPicPr>
          <p:nvPr/>
        </p:nvPicPr>
        <p:blipFill>
          <a:blip r:embed="rId3"/>
          <a:stretch>
            <a:fillRect/>
          </a:stretch>
        </p:blipFill>
        <p:spPr>
          <a:xfrm>
            <a:off x="3708446" y="1768999"/>
            <a:ext cx="5355724" cy="2904652"/>
          </a:xfrm>
          <a:prstGeom prst="rect">
            <a:avLst/>
          </a:prstGeom>
        </p:spPr>
      </p:pic>
      <p:sp>
        <p:nvSpPr>
          <p:cNvPr id="12" name="TextBox 11">
            <a:extLst>
              <a:ext uri="{FF2B5EF4-FFF2-40B4-BE49-F238E27FC236}">
                <a16:creationId xmlns:a16="http://schemas.microsoft.com/office/drawing/2014/main" id="{412003B6-F3A9-F3FB-D6F6-6E7B5C8B31F0}"/>
              </a:ext>
            </a:extLst>
          </p:cNvPr>
          <p:cNvSpPr txBox="1"/>
          <p:nvPr/>
        </p:nvSpPr>
        <p:spPr>
          <a:xfrm>
            <a:off x="79830" y="1570596"/>
            <a:ext cx="3454399" cy="2246769"/>
          </a:xfrm>
          <a:prstGeom prst="rect">
            <a:avLst/>
          </a:prstGeom>
          <a:noFill/>
        </p:spPr>
        <p:txBody>
          <a:bodyPr wrap="square">
            <a:spAutoFit/>
          </a:bodyPr>
          <a:lstStyle/>
          <a:p>
            <a:r>
              <a:rPr lang="en-US" b="0" i="0" dirty="0">
                <a:solidFill>
                  <a:schemeClr val="bg1"/>
                </a:solidFill>
                <a:effectLst/>
                <a:latin typeface="+mn-lt"/>
              </a:rPr>
              <a:t>The histograms shows the distribution patterns of each variable. For instance, pregnancies exhibit a right-skewed distribution, indicating a higher frequency of individuals with fewer pregnancies. Similarly, variables Skin Thickness, Insulin, Diabetes Pedigree Function and Age are also right skewed. This information is valuable for assessing the prevalence of specific conditions.</a:t>
            </a:r>
            <a:endParaRPr lang="en-US" dirty="0">
              <a:solidFill>
                <a:schemeClr val="bg1"/>
              </a:solidFill>
              <a:latin typeface="+mn-lt"/>
            </a:endParaRPr>
          </a:p>
        </p:txBody>
      </p:sp>
    </p:spTree>
    <p:extLst>
      <p:ext uri="{BB962C8B-B14F-4D97-AF65-F5344CB8AC3E}">
        <p14:creationId xmlns:p14="http://schemas.microsoft.com/office/powerpoint/2010/main" val="130896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Google Shape;104;g247ff48b790_0_226">
            <a:extLst>
              <a:ext uri="{FF2B5EF4-FFF2-40B4-BE49-F238E27FC236}">
                <a16:creationId xmlns:a16="http://schemas.microsoft.com/office/drawing/2014/main" id="{34AEEFF0-D65B-D3D9-E6A6-299C29E99DF6}"/>
              </a:ext>
            </a:extLst>
          </p:cNvPr>
          <p:cNvSpPr txBox="1">
            <a:spLocks noGrp="1"/>
          </p:cNvSpPr>
          <p:nvPr>
            <p:ph type="title"/>
          </p:nvPr>
        </p:nvSpPr>
        <p:spPr>
          <a:xfrm>
            <a:off x="107442" y="76249"/>
            <a:ext cx="2708329" cy="35007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55A11"/>
              </a:buClr>
              <a:buSzPts val="3600"/>
              <a:buFont typeface="Century Gothic"/>
              <a:buNone/>
            </a:pPr>
            <a:r>
              <a:rPr lang="en-US" sz="2000" dirty="0">
                <a:latin typeface="+mn-lt"/>
              </a:rPr>
              <a:t>Methodology</a:t>
            </a:r>
            <a:endParaRPr sz="2000" dirty="0">
              <a:latin typeface="+mn-lt"/>
            </a:endParaRPr>
          </a:p>
        </p:txBody>
      </p:sp>
      <p:sp>
        <p:nvSpPr>
          <p:cNvPr id="3" name="TextBox 2">
            <a:extLst>
              <a:ext uri="{FF2B5EF4-FFF2-40B4-BE49-F238E27FC236}">
                <a16:creationId xmlns:a16="http://schemas.microsoft.com/office/drawing/2014/main" id="{DC0F8BCE-0F50-DEC2-5A7F-1A80AFA4AA24}"/>
              </a:ext>
            </a:extLst>
          </p:cNvPr>
          <p:cNvSpPr txBox="1"/>
          <p:nvPr/>
        </p:nvSpPr>
        <p:spPr>
          <a:xfrm>
            <a:off x="207077" y="896414"/>
            <a:ext cx="8729845" cy="338554"/>
          </a:xfrm>
          <a:prstGeom prst="rect">
            <a:avLst/>
          </a:prstGeom>
          <a:solidFill>
            <a:schemeClr val="accent1"/>
          </a:solidFill>
        </p:spPr>
        <p:txBody>
          <a:bodyPr wrap="square" rtlCol="0">
            <a:spAutoFit/>
          </a:bodyPr>
          <a:lstStyle/>
          <a:p>
            <a:pPr algn="ctr"/>
            <a:r>
              <a:rPr lang="en-US" sz="1600" dirty="0">
                <a:solidFill>
                  <a:schemeClr val="bg1"/>
                </a:solidFill>
              </a:rPr>
              <a:t>Box Plots of Dataset Variables</a:t>
            </a:r>
          </a:p>
        </p:txBody>
      </p:sp>
      <p:graphicFrame>
        <p:nvGraphicFramePr>
          <p:cNvPr id="4" name="Google Shape;127;g247ff48b790_0_64">
            <a:extLst>
              <a:ext uri="{FF2B5EF4-FFF2-40B4-BE49-F238E27FC236}">
                <a16:creationId xmlns:a16="http://schemas.microsoft.com/office/drawing/2014/main" id="{886C5F54-B510-CB49-0869-C581C2AC04AE}"/>
              </a:ext>
            </a:extLst>
          </p:cNvPr>
          <p:cNvGraphicFramePr/>
          <p:nvPr>
            <p:extLst>
              <p:ext uri="{D42A27DB-BD31-4B8C-83A1-F6EECF244321}">
                <p14:modId xmlns:p14="http://schemas.microsoft.com/office/powerpoint/2010/main" val="765705566"/>
              </p:ext>
            </p:extLst>
          </p:nvPr>
        </p:nvGraphicFramePr>
        <p:xfrm>
          <a:off x="107442" y="426320"/>
          <a:ext cx="2926075" cy="427800"/>
        </p:xfrm>
        <a:graphic>
          <a:graphicData uri="http://schemas.openxmlformats.org/drawingml/2006/table">
            <a:tbl>
              <a:tblPr>
                <a:noFill/>
              </a:tblPr>
              <a:tblGrid>
                <a:gridCol w="480925">
                  <a:extLst>
                    <a:ext uri="{9D8B030D-6E8A-4147-A177-3AD203B41FA5}">
                      <a16:colId xmlns:a16="http://schemas.microsoft.com/office/drawing/2014/main" val="20000"/>
                    </a:ext>
                  </a:extLst>
                </a:gridCol>
                <a:gridCol w="2445150">
                  <a:extLst>
                    <a:ext uri="{9D8B030D-6E8A-4147-A177-3AD203B41FA5}">
                      <a16:colId xmlns:a16="http://schemas.microsoft.com/office/drawing/2014/main" val="20001"/>
                    </a:ext>
                  </a:extLst>
                </a:gridCol>
              </a:tblGrid>
              <a:tr h="42780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a:solidFill>
                            <a:schemeClr val="bg1"/>
                          </a:solidFill>
                          <a:latin typeface="Century Gothic"/>
                          <a:ea typeface="Century Gothic"/>
                          <a:cs typeface="Century Gothic"/>
                          <a:sym typeface="Century Gothic"/>
                        </a:rPr>
                        <a:t>2-3</a:t>
                      </a:r>
                      <a:endParaRPr sz="1600" b="1" u="none" strike="noStrike" cap="none" dirty="0">
                        <a:solidFill>
                          <a:schemeClr val="bg1"/>
                        </a:solidFill>
                        <a:latin typeface="Century Gothic"/>
                        <a:ea typeface="Century Gothic"/>
                        <a:cs typeface="Century Gothic"/>
                        <a:sym typeface="Century Gothic"/>
                      </a:endParaRPr>
                    </a:p>
                  </a:txBody>
                  <a:tcPr marL="0" marR="0" marT="0" marB="0" anchor="ctr">
                    <a:solidFill>
                      <a:schemeClr val="accen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800" b="1" dirty="0">
                          <a:solidFill>
                            <a:srgbClr val="212121"/>
                          </a:solidFill>
                          <a:latin typeface="+mn-lt"/>
                          <a:ea typeface="Century Gothic"/>
                          <a:cs typeface="Century Gothic"/>
                          <a:sym typeface="Century Gothic"/>
                        </a:rPr>
                        <a:t>Data Preparation</a:t>
                      </a:r>
                      <a:endParaRPr lang="en-US" sz="1800" b="1" u="none" strike="noStrike" cap="none" dirty="0">
                        <a:solidFill>
                          <a:srgbClr val="212121"/>
                        </a:solidFill>
                        <a:highlight>
                          <a:schemeClr val="lt2"/>
                        </a:highlight>
                        <a:latin typeface="+mn-lt"/>
                        <a:ea typeface="Century Gothic"/>
                        <a:cs typeface="Century Gothic"/>
                        <a:sym typeface="Century Gothic"/>
                      </a:endParaRPr>
                    </a:p>
                  </a:txBody>
                  <a:tcPr marL="137150" marR="45700" marT="0" marB="0" anchor="ctr">
                    <a:solidFill>
                      <a:schemeClr val="lt2"/>
                    </a:solidFill>
                  </a:tcPr>
                </a:tc>
                <a:extLst>
                  <a:ext uri="{0D108BD9-81ED-4DB2-BD59-A6C34878D82A}">
                    <a16:rowId xmlns:a16="http://schemas.microsoft.com/office/drawing/2014/main" val="10000"/>
                  </a:ext>
                </a:extLst>
              </a:tr>
            </a:tbl>
          </a:graphicData>
        </a:graphic>
      </p:graphicFrame>
      <p:pic>
        <p:nvPicPr>
          <p:cNvPr id="6" name="Picture 5">
            <a:extLst>
              <a:ext uri="{FF2B5EF4-FFF2-40B4-BE49-F238E27FC236}">
                <a16:creationId xmlns:a16="http://schemas.microsoft.com/office/drawing/2014/main" id="{D281D70A-855F-138F-EB19-E781EA73B355}"/>
              </a:ext>
            </a:extLst>
          </p:cNvPr>
          <p:cNvPicPr>
            <a:picLocks noChangeAspect="1"/>
          </p:cNvPicPr>
          <p:nvPr/>
        </p:nvPicPr>
        <p:blipFill>
          <a:blip r:embed="rId3"/>
          <a:stretch>
            <a:fillRect/>
          </a:stretch>
        </p:blipFill>
        <p:spPr>
          <a:xfrm>
            <a:off x="3462450" y="1442427"/>
            <a:ext cx="5275943" cy="3535685"/>
          </a:xfrm>
          <a:prstGeom prst="rect">
            <a:avLst/>
          </a:prstGeom>
        </p:spPr>
      </p:pic>
      <p:sp>
        <p:nvSpPr>
          <p:cNvPr id="7" name="Google Shape;111;g2482eb4cc3d_3_124">
            <a:extLst>
              <a:ext uri="{FF2B5EF4-FFF2-40B4-BE49-F238E27FC236}">
                <a16:creationId xmlns:a16="http://schemas.microsoft.com/office/drawing/2014/main" id="{F21F6BDD-C92A-30D8-9FC0-746EDC988E3F}"/>
              </a:ext>
            </a:extLst>
          </p:cNvPr>
          <p:cNvSpPr txBox="1">
            <a:spLocks noGrp="1"/>
          </p:cNvSpPr>
          <p:nvPr>
            <p:ph type="body" idx="1"/>
          </p:nvPr>
        </p:nvSpPr>
        <p:spPr>
          <a:xfrm>
            <a:off x="107442" y="1442427"/>
            <a:ext cx="3240331" cy="3624823"/>
          </a:xfrm>
          <a:prstGeom prst="rect">
            <a:avLst/>
          </a:prstGeom>
          <a:solidFill>
            <a:schemeClr val="accent1"/>
          </a:solidFill>
        </p:spPr>
        <p:txBody>
          <a:bodyPr spcFirstLastPara="1" wrap="square" lIns="121900" tIns="121900" rIns="121900" bIns="121900" anchor="t" anchorCtr="0">
            <a:noAutofit/>
          </a:bodyPr>
          <a:lstStyle/>
          <a:p>
            <a:pPr marL="457200" lvl="0" indent="-330200" algn="just" rtl="0">
              <a:spcBef>
                <a:spcPts val="1500"/>
              </a:spcBef>
              <a:spcAft>
                <a:spcPts val="0"/>
              </a:spcAft>
              <a:buClr>
                <a:schemeClr val="lt2"/>
              </a:buClr>
              <a:buSzPts val="1600"/>
              <a:buFont typeface="Average"/>
              <a:buChar char="●"/>
            </a:pPr>
            <a:r>
              <a:rPr lang="en-US" sz="1400" b="0" i="0" dirty="0">
                <a:solidFill>
                  <a:schemeClr val="bg1"/>
                </a:solidFill>
                <a:effectLst/>
                <a:latin typeface="+mn-lt"/>
              </a:rPr>
              <a:t>Box plots highlight potential differences in variable distributions based on diabetes status. Notably, the box plot for glucose, pregnancies and age suggests higher median values for individuals with diabetes, indicating a potential feature for predictive modeling.</a:t>
            </a:r>
            <a:endParaRPr sz="1800" dirty="0">
              <a:solidFill>
                <a:schemeClr val="bg1"/>
              </a:solidFill>
              <a:latin typeface="+mn-lt"/>
            </a:endParaRPr>
          </a:p>
        </p:txBody>
      </p:sp>
    </p:spTree>
    <p:extLst>
      <p:ext uri="{BB962C8B-B14F-4D97-AF65-F5344CB8AC3E}">
        <p14:creationId xmlns:p14="http://schemas.microsoft.com/office/powerpoint/2010/main" val="396261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Google Shape;104;g247ff48b790_0_226">
            <a:extLst>
              <a:ext uri="{FF2B5EF4-FFF2-40B4-BE49-F238E27FC236}">
                <a16:creationId xmlns:a16="http://schemas.microsoft.com/office/drawing/2014/main" id="{DA88D35E-05D5-9E68-2C6E-ED7E48D50961}"/>
              </a:ext>
            </a:extLst>
          </p:cNvPr>
          <p:cNvSpPr txBox="1">
            <a:spLocks noGrp="1"/>
          </p:cNvSpPr>
          <p:nvPr>
            <p:ph type="title"/>
          </p:nvPr>
        </p:nvSpPr>
        <p:spPr>
          <a:xfrm>
            <a:off x="107442" y="76249"/>
            <a:ext cx="2708329" cy="35007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55A11"/>
              </a:buClr>
              <a:buSzPts val="3600"/>
              <a:buFont typeface="Century Gothic"/>
              <a:buNone/>
            </a:pPr>
            <a:r>
              <a:rPr lang="en-US" sz="2000" dirty="0">
                <a:latin typeface="+mn-lt"/>
              </a:rPr>
              <a:t>Modeling – Model 1</a:t>
            </a:r>
            <a:endParaRPr sz="2000" dirty="0">
              <a:latin typeface="+mn-lt"/>
            </a:endParaRPr>
          </a:p>
        </p:txBody>
      </p:sp>
      <p:sp>
        <p:nvSpPr>
          <p:cNvPr id="4" name="TextBox 3">
            <a:extLst>
              <a:ext uri="{FF2B5EF4-FFF2-40B4-BE49-F238E27FC236}">
                <a16:creationId xmlns:a16="http://schemas.microsoft.com/office/drawing/2014/main" id="{D6B8E860-922F-0A73-E159-66AC618483E6}"/>
              </a:ext>
            </a:extLst>
          </p:cNvPr>
          <p:cNvSpPr txBox="1"/>
          <p:nvPr/>
        </p:nvSpPr>
        <p:spPr>
          <a:xfrm>
            <a:off x="166914" y="441960"/>
            <a:ext cx="4572000" cy="338554"/>
          </a:xfrm>
          <a:prstGeom prst="rect">
            <a:avLst/>
          </a:prstGeom>
          <a:noFill/>
        </p:spPr>
        <p:txBody>
          <a:bodyPr wrap="square">
            <a:spAutoFit/>
          </a:bodyPr>
          <a:lstStyle/>
          <a:p>
            <a:pPr algn="l"/>
            <a:r>
              <a:rPr lang="en-US" sz="1600" b="0" i="0" dirty="0">
                <a:solidFill>
                  <a:schemeClr val="bg1"/>
                </a:solidFill>
                <a:effectLst/>
                <a:latin typeface="+mn-lt"/>
              </a:rPr>
              <a:t>Logistic Regression with All features</a:t>
            </a:r>
          </a:p>
        </p:txBody>
      </p:sp>
      <p:pic>
        <p:nvPicPr>
          <p:cNvPr id="6" name="Picture 5">
            <a:extLst>
              <a:ext uri="{FF2B5EF4-FFF2-40B4-BE49-F238E27FC236}">
                <a16:creationId xmlns:a16="http://schemas.microsoft.com/office/drawing/2014/main" id="{26795727-7ACB-C7BF-0BC6-FA9F08E7A62B}"/>
              </a:ext>
            </a:extLst>
          </p:cNvPr>
          <p:cNvPicPr>
            <a:picLocks noChangeAspect="1"/>
          </p:cNvPicPr>
          <p:nvPr/>
        </p:nvPicPr>
        <p:blipFill>
          <a:blip r:embed="rId3"/>
          <a:stretch>
            <a:fillRect/>
          </a:stretch>
        </p:blipFill>
        <p:spPr>
          <a:xfrm>
            <a:off x="4447820" y="799411"/>
            <a:ext cx="4572000" cy="3988695"/>
          </a:xfrm>
          <a:prstGeom prst="rect">
            <a:avLst/>
          </a:prstGeom>
        </p:spPr>
      </p:pic>
      <p:pic>
        <p:nvPicPr>
          <p:cNvPr id="8" name="Picture 7">
            <a:extLst>
              <a:ext uri="{FF2B5EF4-FFF2-40B4-BE49-F238E27FC236}">
                <a16:creationId xmlns:a16="http://schemas.microsoft.com/office/drawing/2014/main" id="{019B69F2-E0A3-CA09-CCFF-C78AE763A70D}"/>
              </a:ext>
            </a:extLst>
          </p:cNvPr>
          <p:cNvPicPr>
            <a:picLocks noChangeAspect="1"/>
          </p:cNvPicPr>
          <p:nvPr/>
        </p:nvPicPr>
        <p:blipFill>
          <a:blip r:embed="rId4"/>
          <a:stretch>
            <a:fillRect/>
          </a:stretch>
        </p:blipFill>
        <p:spPr>
          <a:xfrm>
            <a:off x="166914" y="852280"/>
            <a:ext cx="4046571" cy="1653683"/>
          </a:xfrm>
          <a:prstGeom prst="rect">
            <a:avLst/>
          </a:prstGeom>
        </p:spPr>
      </p:pic>
      <p:sp>
        <p:nvSpPr>
          <p:cNvPr id="11" name="Google Shape;111;g2482eb4cc3d_3_124">
            <a:extLst>
              <a:ext uri="{FF2B5EF4-FFF2-40B4-BE49-F238E27FC236}">
                <a16:creationId xmlns:a16="http://schemas.microsoft.com/office/drawing/2014/main" id="{B087A5D3-4BC6-7B0F-11B4-4121D7CE542B}"/>
              </a:ext>
            </a:extLst>
          </p:cNvPr>
          <p:cNvSpPr txBox="1">
            <a:spLocks noGrp="1"/>
          </p:cNvSpPr>
          <p:nvPr>
            <p:ph type="body" idx="1"/>
          </p:nvPr>
        </p:nvSpPr>
        <p:spPr>
          <a:xfrm>
            <a:off x="107442" y="2571750"/>
            <a:ext cx="4196043" cy="2495500"/>
          </a:xfrm>
          <a:prstGeom prst="rect">
            <a:avLst/>
          </a:prstGeom>
          <a:solidFill>
            <a:schemeClr val="accent1"/>
          </a:solidFill>
        </p:spPr>
        <p:txBody>
          <a:bodyPr spcFirstLastPara="1" wrap="square" lIns="121900" tIns="121900" rIns="121900" bIns="121900" anchor="t" anchorCtr="0">
            <a:noAutofit/>
          </a:bodyPr>
          <a:lstStyle/>
          <a:p>
            <a:pPr marL="127000" lvl="0" indent="0" algn="just" rtl="0">
              <a:spcBef>
                <a:spcPts val="1500"/>
              </a:spcBef>
              <a:spcAft>
                <a:spcPts val="0"/>
              </a:spcAft>
              <a:buClr>
                <a:schemeClr val="lt2"/>
              </a:buClr>
              <a:buSzPts val="1600"/>
              <a:buNone/>
            </a:pPr>
            <a:r>
              <a:rPr lang="en-US" sz="900" b="0" i="0" dirty="0">
                <a:solidFill>
                  <a:schemeClr val="bg1"/>
                </a:solidFill>
                <a:effectLst/>
                <a:latin typeface="+mn-lt"/>
              </a:rPr>
              <a:t>Model 1(logistic regression model) exhibits a decent overall accuracy of 0.76, indicating that about 76% of predictions are correct. Precision stands at 0.76, reflecting the accuracy of positive predictions is 76%. However, the recall (sensitivity) is at 60%, suggesting the model may miss capturing some positive cases. On the other hand, specificity is high at 87%, indicating a strong ability to correctly identify negative cases. The false positive rate of the model is 0.13, indicating that 13% of negative predictions were incorrect, while the false negative rate is 0.40, indicating that 40% of actual positive cases were missed. The F1 score is 0.67, suggesting that the model has found a satisfactory equilibrium between making accurate positive predictions and capturing a significant portion of actual positive cases. The model1 has favorable accuracy and precision, but it has a lower sensitivity and notable false negative rate.</a:t>
            </a:r>
            <a:endParaRPr sz="1200" dirty="0">
              <a:solidFill>
                <a:schemeClr val="bg1"/>
              </a:solidFill>
              <a:latin typeface="+mn-lt"/>
            </a:endParaRPr>
          </a:p>
        </p:txBody>
      </p:sp>
    </p:spTree>
    <p:extLst>
      <p:ext uri="{BB962C8B-B14F-4D97-AF65-F5344CB8AC3E}">
        <p14:creationId xmlns:p14="http://schemas.microsoft.com/office/powerpoint/2010/main" val="3105176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Google Shape;104;g247ff48b790_0_226">
            <a:extLst>
              <a:ext uri="{FF2B5EF4-FFF2-40B4-BE49-F238E27FC236}">
                <a16:creationId xmlns:a16="http://schemas.microsoft.com/office/drawing/2014/main" id="{050E87D9-BA80-AB93-8A5B-3CEB6C3E67DE}"/>
              </a:ext>
            </a:extLst>
          </p:cNvPr>
          <p:cNvSpPr txBox="1">
            <a:spLocks noGrp="1"/>
          </p:cNvSpPr>
          <p:nvPr>
            <p:ph type="title"/>
          </p:nvPr>
        </p:nvSpPr>
        <p:spPr>
          <a:xfrm>
            <a:off x="107442" y="76249"/>
            <a:ext cx="2708329" cy="35007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55A11"/>
              </a:buClr>
              <a:buSzPts val="3600"/>
              <a:buFont typeface="Century Gothic"/>
              <a:buNone/>
            </a:pPr>
            <a:r>
              <a:rPr lang="en-US" sz="2000" dirty="0">
                <a:latin typeface="+mn-lt"/>
              </a:rPr>
              <a:t>Modeling – Model 2</a:t>
            </a:r>
            <a:endParaRPr sz="2000" dirty="0">
              <a:latin typeface="+mn-lt"/>
            </a:endParaRPr>
          </a:p>
        </p:txBody>
      </p:sp>
      <p:pic>
        <p:nvPicPr>
          <p:cNvPr id="5" name="Picture 4">
            <a:extLst>
              <a:ext uri="{FF2B5EF4-FFF2-40B4-BE49-F238E27FC236}">
                <a16:creationId xmlns:a16="http://schemas.microsoft.com/office/drawing/2014/main" id="{267FDEE0-4334-4209-8673-9B846A2A9579}"/>
              </a:ext>
            </a:extLst>
          </p:cNvPr>
          <p:cNvPicPr>
            <a:picLocks noChangeAspect="1"/>
          </p:cNvPicPr>
          <p:nvPr/>
        </p:nvPicPr>
        <p:blipFill>
          <a:blip r:embed="rId3"/>
          <a:stretch>
            <a:fillRect/>
          </a:stretch>
        </p:blipFill>
        <p:spPr>
          <a:xfrm>
            <a:off x="4289816" y="776391"/>
            <a:ext cx="4752584" cy="3643209"/>
          </a:xfrm>
          <a:prstGeom prst="rect">
            <a:avLst/>
          </a:prstGeom>
        </p:spPr>
      </p:pic>
      <p:pic>
        <p:nvPicPr>
          <p:cNvPr id="7" name="Picture 6">
            <a:extLst>
              <a:ext uri="{FF2B5EF4-FFF2-40B4-BE49-F238E27FC236}">
                <a16:creationId xmlns:a16="http://schemas.microsoft.com/office/drawing/2014/main" id="{54F47D75-C95A-5E28-0694-944BE164673E}"/>
              </a:ext>
            </a:extLst>
          </p:cNvPr>
          <p:cNvPicPr>
            <a:picLocks noChangeAspect="1"/>
          </p:cNvPicPr>
          <p:nvPr/>
        </p:nvPicPr>
        <p:blipFill>
          <a:blip r:embed="rId4"/>
          <a:stretch>
            <a:fillRect/>
          </a:stretch>
        </p:blipFill>
        <p:spPr>
          <a:xfrm>
            <a:off x="101601" y="776391"/>
            <a:ext cx="3779070" cy="1408009"/>
          </a:xfrm>
          <a:prstGeom prst="rect">
            <a:avLst/>
          </a:prstGeom>
        </p:spPr>
      </p:pic>
      <p:sp>
        <p:nvSpPr>
          <p:cNvPr id="8" name="Google Shape;111;g2482eb4cc3d_3_124">
            <a:extLst>
              <a:ext uri="{FF2B5EF4-FFF2-40B4-BE49-F238E27FC236}">
                <a16:creationId xmlns:a16="http://schemas.microsoft.com/office/drawing/2014/main" id="{8869079D-FC44-CC46-BF9F-290395955F2E}"/>
              </a:ext>
            </a:extLst>
          </p:cNvPr>
          <p:cNvSpPr txBox="1">
            <a:spLocks noGrp="1"/>
          </p:cNvSpPr>
          <p:nvPr>
            <p:ph type="body" idx="1"/>
          </p:nvPr>
        </p:nvSpPr>
        <p:spPr>
          <a:xfrm>
            <a:off x="93773" y="2235679"/>
            <a:ext cx="4196043" cy="2495500"/>
          </a:xfrm>
          <a:prstGeom prst="rect">
            <a:avLst/>
          </a:prstGeom>
          <a:solidFill>
            <a:schemeClr val="accent1"/>
          </a:solidFill>
        </p:spPr>
        <p:txBody>
          <a:bodyPr spcFirstLastPara="1" wrap="square" lIns="121900" tIns="121900" rIns="121900" bIns="121900" anchor="t" anchorCtr="0">
            <a:noAutofit/>
          </a:bodyPr>
          <a:lstStyle/>
          <a:p>
            <a:pPr marL="127000" lvl="0" indent="0" algn="just" rtl="0">
              <a:spcBef>
                <a:spcPts val="1500"/>
              </a:spcBef>
              <a:spcAft>
                <a:spcPts val="0"/>
              </a:spcAft>
              <a:buClr>
                <a:schemeClr val="lt2"/>
              </a:buClr>
              <a:buSzPts val="1600"/>
              <a:buNone/>
            </a:pPr>
            <a:r>
              <a:rPr lang="en-US" sz="1050" b="0" i="0" dirty="0">
                <a:solidFill>
                  <a:schemeClr val="bg1"/>
                </a:solidFill>
                <a:effectLst/>
                <a:latin typeface="+mn-lt"/>
              </a:rPr>
              <a:t>Model 2(logistic regression model) exhibits a good overall accuracy precision of 0.78,indicating that about 78% of predictions are correct. Precision stands at 0.79,indicating that it is correct of predicting a positive outcome about 79% of the time. A recall of 0.62 indicates that it captures 62% of the actual positive cases. Importantly, the model maintains a low false positive rate (11%) and false negative rate (38%), minimizing both types of errors. The F1 score, a balance of precision and recall, is at 0.69, indicating the model’s balanced ability to make accurate predictions while avoiding excessive false positives or negatives.</a:t>
            </a:r>
            <a:endParaRPr sz="1800" dirty="0">
              <a:solidFill>
                <a:schemeClr val="bg1"/>
              </a:solidFill>
              <a:latin typeface="+mn-lt"/>
            </a:endParaRPr>
          </a:p>
        </p:txBody>
      </p:sp>
      <p:sp>
        <p:nvSpPr>
          <p:cNvPr id="9" name="TextBox 8">
            <a:extLst>
              <a:ext uri="{FF2B5EF4-FFF2-40B4-BE49-F238E27FC236}">
                <a16:creationId xmlns:a16="http://schemas.microsoft.com/office/drawing/2014/main" id="{1692210D-92B6-3AF0-9EC5-E17E1FF754AD}"/>
              </a:ext>
            </a:extLst>
          </p:cNvPr>
          <p:cNvSpPr txBox="1"/>
          <p:nvPr/>
        </p:nvSpPr>
        <p:spPr>
          <a:xfrm>
            <a:off x="166914" y="426320"/>
            <a:ext cx="4572000" cy="338554"/>
          </a:xfrm>
          <a:prstGeom prst="rect">
            <a:avLst/>
          </a:prstGeom>
          <a:noFill/>
        </p:spPr>
        <p:txBody>
          <a:bodyPr wrap="square">
            <a:spAutoFit/>
          </a:bodyPr>
          <a:lstStyle/>
          <a:p>
            <a:pPr algn="l"/>
            <a:r>
              <a:rPr lang="en-US" sz="1600" b="0" i="0" dirty="0">
                <a:solidFill>
                  <a:schemeClr val="bg1"/>
                </a:solidFill>
                <a:effectLst/>
                <a:latin typeface="+mn-lt"/>
              </a:rPr>
              <a:t>Logistic Regression with significant features</a:t>
            </a:r>
          </a:p>
        </p:txBody>
      </p:sp>
    </p:spTree>
    <p:extLst>
      <p:ext uri="{BB962C8B-B14F-4D97-AF65-F5344CB8AC3E}">
        <p14:creationId xmlns:p14="http://schemas.microsoft.com/office/powerpoint/2010/main" val="10410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Google Shape;104;g247ff48b790_0_226">
            <a:extLst>
              <a:ext uri="{FF2B5EF4-FFF2-40B4-BE49-F238E27FC236}">
                <a16:creationId xmlns:a16="http://schemas.microsoft.com/office/drawing/2014/main" id="{A1ED7065-4281-E795-02D3-49034C90F571}"/>
              </a:ext>
            </a:extLst>
          </p:cNvPr>
          <p:cNvSpPr txBox="1">
            <a:spLocks noGrp="1"/>
          </p:cNvSpPr>
          <p:nvPr>
            <p:ph type="title"/>
          </p:nvPr>
        </p:nvSpPr>
        <p:spPr>
          <a:xfrm>
            <a:off x="85670" y="76250"/>
            <a:ext cx="2708329" cy="35007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55A11"/>
              </a:buClr>
              <a:buSzPts val="3600"/>
              <a:buFont typeface="Century Gothic"/>
              <a:buNone/>
            </a:pPr>
            <a:r>
              <a:rPr lang="en-US" sz="2000" dirty="0">
                <a:latin typeface="+mn-lt"/>
              </a:rPr>
              <a:t>Modeling – Model 3</a:t>
            </a:r>
            <a:endParaRPr sz="2000" dirty="0">
              <a:latin typeface="+mn-lt"/>
            </a:endParaRPr>
          </a:p>
        </p:txBody>
      </p:sp>
      <p:sp>
        <p:nvSpPr>
          <p:cNvPr id="5" name="TextBox 4">
            <a:extLst>
              <a:ext uri="{FF2B5EF4-FFF2-40B4-BE49-F238E27FC236}">
                <a16:creationId xmlns:a16="http://schemas.microsoft.com/office/drawing/2014/main" id="{59C5F579-2933-D5B4-EF60-7D974994D141}"/>
              </a:ext>
            </a:extLst>
          </p:cNvPr>
          <p:cNvSpPr txBox="1"/>
          <p:nvPr/>
        </p:nvSpPr>
        <p:spPr>
          <a:xfrm>
            <a:off x="166914" y="441960"/>
            <a:ext cx="4572000" cy="338554"/>
          </a:xfrm>
          <a:prstGeom prst="rect">
            <a:avLst/>
          </a:prstGeom>
          <a:noFill/>
        </p:spPr>
        <p:txBody>
          <a:bodyPr wrap="square">
            <a:spAutoFit/>
          </a:bodyPr>
          <a:lstStyle/>
          <a:p>
            <a:pPr algn="l"/>
            <a:r>
              <a:rPr lang="en-US" sz="1600" b="0" i="0" dirty="0">
                <a:solidFill>
                  <a:schemeClr val="bg1"/>
                </a:solidFill>
                <a:effectLst/>
                <a:latin typeface="+mn-lt"/>
              </a:rPr>
              <a:t>Random Forest</a:t>
            </a:r>
          </a:p>
        </p:txBody>
      </p:sp>
      <p:pic>
        <p:nvPicPr>
          <p:cNvPr id="7" name="Picture 6">
            <a:extLst>
              <a:ext uri="{FF2B5EF4-FFF2-40B4-BE49-F238E27FC236}">
                <a16:creationId xmlns:a16="http://schemas.microsoft.com/office/drawing/2014/main" id="{23869081-7E91-2FC6-E1FD-00C896499D32}"/>
              </a:ext>
            </a:extLst>
          </p:cNvPr>
          <p:cNvPicPr>
            <a:picLocks noChangeAspect="1"/>
          </p:cNvPicPr>
          <p:nvPr/>
        </p:nvPicPr>
        <p:blipFill>
          <a:blip r:embed="rId3"/>
          <a:stretch>
            <a:fillRect/>
          </a:stretch>
        </p:blipFill>
        <p:spPr>
          <a:xfrm>
            <a:off x="4296220" y="857290"/>
            <a:ext cx="4738839" cy="2197967"/>
          </a:xfrm>
          <a:prstGeom prst="rect">
            <a:avLst/>
          </a:prstGeom>
        </p:spPr>
      </p:pic>
      <p:pic>
        <p:nvPicPr>
          <p:cNvPr id="9" name="Picture 8">
            <a:extLst>
              <a:ext uri="{FF2B5EF4-FFF2-40B4-BE49-F238E27FC236}">
                <a16:creationId xmlns:a16="http://schemas.microsoft.com/office/drawing/2014/main" id="{849B8E47-22BB-F54D-1DF9-BCB3E6B5E441}"/>
              </a:ext>
            </a:extLst>
          </p:cNvPr>
          <p:cNvPicPr>
            <a:picLocks noChangeAspect="1"/>
          </p:cNvPicPr>
          <p:nvPr/>
        </p:nvPicPr>
        <p:blipFill>
          <a:blip r:embed="rId4"/>
          <a:stretch>
            <a:fillRect/>
          </a:stretch>
        </p:blipFill>
        <p:spPr>
          <a:xfrm>
            <a:off x="99489" y="857290"/>
            <a:ext cx="4196731" cy="2197967"/>
          </a:xfrm>
          <a:prstGeom prst="rect">
            <a:avLst/>
          </a:prstGeom>
        </p:spPr>
      </p:pic>
      <p:sp>
        <p:nvSpPr>
          <p:cNvPr id="10" name="Google Shape;111;g2482eb4cc3d_3_124">
            <a:extLst>
              <a:ext uri="{FF2B5EF4-FFF2-40B4-BE49-F238E27FC236}">
                <a16:creationId xmlns:a16="http://schemas.microsoft.com/office/drawing/2014/main" id="{87163C87-9697-939E-391F-15589D326C5E}"/>
              </a:ext>
            </a:extLst>
          </p:cNvPr>
          <p:cNvSpPr txBox="1">
            <a:spLocks noGrp="1"/>
          </p:cNvSpPr>
          <p:nvPr>
            <p:ph type="body" idx="1"/>
          </p:nvPr>
        </p:nvSpPr>
        <p:spPr>
          <a:xfrm>
            <a:off x="107442" y="3127829"/>
            <a:ext cx="8680958" cy="1939420"/>
          </a:xfrm>
          <a:prstGeom prst="rect">
            <a:avLst/>
          </a:prstGeom>
          <a:solidFill>
            <a:schemeClr val="accent1"/>
          </a:solidFill>
        </p:spPr>
        <p:txBody>
          <a:bodyPr spcFirstLastPara="1" wrap="square" lIns="121900" tIns="121900" rIns="121900" bIns="121900" anchor="t" anchorCtr="0">
            <a:noAutofit/>
          </a:bodyPr>
          <a:lstStyle/>
          <a:p>
            <a:pPr marL="127000" lvl="0" indent="0" algn="just" rtl="0">
              <a:spcBef>
                <a:spcPts val="1500"/>
              </a:spcBef>
              <a:spcAft>
                <a:spcPts val="0"/>
              </a:spcAft>
              <a:buClr>
                <a:schemeClr val="lt2"/>
              </a:buClr>
              <a:buSzPts val="1600"/>
              <a:buNone/>
            </a:pPr>
            <a:r>
              <a:rPr lang="en-US" sz="1200" b="0" i="0" dirty="0">
                <a:solidFill>
                  <a:schemeClr val="bg1"/>
                </a:solidFill>
                <a:effectLst/>
                <a:latin typeface="+mn-lt"/>
              </a:rPr>
              <a:t>Model 3(random forest model) shows an out-of-bag (OOB) estimate of the error rate, which is approximately 23.26%. The confusion matrix indicates the model’s performance on the training data, with the class error rates for each class (0 ad 1). For class 0, there are 338 correct predictions and 53 miss classifications, resulting in a class error rate of 13.55%. For class 1, there are 118 correct predictions, 80 miss classifications, and a class error rate of 40.40%. In a classification context, lower error rates are indicative of better accuracy. In healthcare applications, where accurate predictions are crucial for patient well-being a 23.26% out-of-bag (OOB) error rate is considered to be relatively high. Therefore, the random forest model demonstrates a moderately well performing model in classifying the data.</a:t>
            </a:r>
            <a:endParaRPr dirty="0">
              <a:solidFill>
                <a:schemeClr val="bg1"/>
              </a:solidFill>
              <a:latin typeface="+mn-lt"/>
            </a:endParaRPr>
          </a:p>
        </p:txBody>
      </p:sp>
    </p:spTree>
    <p:extLst>
      <p:ext uri="{BB962C8B-B14F-4D97-AF65-F5344CB8AC3E}">
        <p14:creationId xmlns:p14="http://schemas.microsoft.com/office/powerpoint/2010/main" val="92870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Google Shape;104;g247ff48b790_0_226">
            <a:extLst>
              <a:ext uri="{FF2B5EF4-FFF2-40B4-BE49-F238E27FC236}">
                <a16:creationId xmlns:a16="http://schemas.microsoft.com/office/drawing/2014/main" id="{A1ED7065-4281-E795-02D3-49034C90F571}"/>
              </a:ext>
            </a:extLst>
          </p:cNvPr>
          <p:cNvSpPr txBox="1">
            <a:spLocks noGrp="1"/>
          </p:cNvSpPr>
          <p:nvPr>
            <p:ph type="title"/>
          </p:nvPr>
        </p:nvSpPr>
        <p:spPr>
          <a:xfrm>
            <a:off x="85670" y="76250"/>
            <a:ext cx="2708329" cy="35007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55A11"/>
              </a:buClr>
              <a:buSzPts val="3600"/>
              <a:buFont typeface="Century Gothic"/>
              <a:buNone/>
            </a:pPr>
            <a:r>
              <a:rPr lang="en-US" sz="2000" dirty="0">
                <a:latin typeface="+mn-lt"/>
              </a:rPr>
              <a:t>Modeling – Model 4</a:t>
            </a:r>
            <a:endParaRPr sz="2000" dirty="0">
              <a:latin typeface="+mn-lt"/>
            </a:endParaRPr>
          </a:p>
        </p:txBody>
      </p:sp>
      <p:sp>
        <p:nvSpPr>
          <p:cNvPr id="3" name="TextBox 2">
            <a:extLst>
              <a:ext uri="{FF2B5EF4-FFF2-40B4-BE49-F238E27FC236}">
                <a16:creationId xmlns:a16="http://schemas.microsoft.com/office/drawing/2014/main" id="{0FDDEABE-AD12-7AB0-105B-F265DD1DB084}"/>
              </a:ext>
            </a:extLst>
          </p:cNvPr>
          <p:cNvSpPr txBox="1"/>
          <p:nvPr/>
        </p:nvSpPr>
        <p:spPr>
          <a:xfrm>
            <a:off x="166914" y="441960"/>
            <a:ext cx="4572000" cy="338554"/>
          </a:xfrm>
          <a:prstGeom prst="rect">
            <a:avLst/>
          </a:prstGeom>
          <a:noFill/>
        </p:spPr>
        <p:txBody>
          <a:bodyPr wrap="square">
            <a:spAutoFit/>
          </a:bodyPr>
          <a:lstStyle/>
          <a:p>
            <a:pPr algn="l"/>
            <a:r>
              <a:rPr lang="en-US" sz="1600" b="0" i="0" dirty="0">
                <a:solidFill>
                  <a:schemeClr val="bg1"/>
                </a:solidFill>
                <a:effectLst/>
                <a:latin typeface="+mn-lt"/>
              </a:rPr>
              <a:t>Support Vector Machines</a:t>
            </a:r>
          </a:p>
        </p:txBody>
      </p:sp>
      <p:pic>
        <p:nvPicPr>
          <p:cNvPr id="5" name="Picture 4">
            <a:extLst>
              <a:ext uri="{FF2B5EF4-FFF2-40B4-BE49-F238E27FC236}">
                <a16:creationId xmlns:a16="http://schemas.microsoft.com/office/drawing/2014/main" id="{DCE5489D-58F0-4610-31F6-40CD6741446B}"/>
              </a:ext>
            </a:extLst>
          </p:cNvPr>
          <p:cNvPicPr>
            <a:picLocks noChangeAspect="1"/>
          </p:cNvPicPr>
          <p:nvPr/>
        </p:nvPicPr>
        <p:blipFill>
          <a:blip r:embed="rId3"/>
          <a:stretch>
            <a:fillRect/>
          </a:stretch>
        </p:blipFill>
        <p:spPr>
          <a:xfrm>
            <a:off x="3458588" y="827009"/>
            <a:ext cx="5494496" cy="2865368"/>
          </a:xfrm>
          <a:prstGeom prst="rect">
            <a:avLst/>
          </a:prstGeom>
        </p:spPr>
      </p:pic>
      <p:pic>
        <p:nvPicPr>
          <p:cNvPr id="7" name="Picture 6">
            <a:extLst>
              <a:ext uri="{FF2B5EF4-FFF2-40B4-BE49-F238E27FC236}">
                <a16:creationId xmlns:a16="http://schemas.microsoft.com/office/drawing/2014/main" id="{7783BEAC-3576-CE92-80C3-576C72503174}"/>
              </a:ext>
            </a:extLst>
          </p:cNvPr>
          <p:cNvPicPr>
            <a:picLocks noChangeAspect="1"/>
          </p:cNvPicPr>
          <p:nvPr/>
        </p:nvPicPr>
        <p:blipFill>
          <a:blip r:embed="rId4"/>
          <a:stretch>
            <a:fillRect/>
          </a:stretch>
        </p:blipFill>
        <p:spPr>
          <a:xfrm>
            <a:off x="126580" y="827008"/>
            <a:ext cx="3292125" cy="2865368"/>
          </a:xfrm>
          <a:prstGeom prst="rect">
            <a:avLst/>
          </a:prstGeom>
        </p:spPr>
      </p:pic>
      <p:sp>
        <p:nvSpPr>
          <p:cNvPr id="8" name="Google Shape;111;g2482eb4cc3d_3_124">
            <a:extLst>
              <a:ext uri="{FF2B5EF4-FFF2-40B4-BE49-F238E27FC236}">
                <a16:creationId xmlns:a16="http://schemas.microsoft.com/office/drawing/2014/main" id="{35A139A3-9E94-F12D-A589-EBEFAFB8D80D}"/>
              </a:ext>
            </a:extLst>
          </p:cNvPr>
          <p:cNvSpPr txBox="1">
            <a:spLocks noGrp="1"/>
          </p:cNvSpPr>
          <p:nvPr>
            <p:ph type="body" idx="1"/>
          </p:nvPr>
        </p:nvSpPr>
        <p:spPr>
          <a:xfrm>
            <a:off x="126580" y="3692376"/>
            <a:ext cx="8552963" cy="1307795"/>
          </a:xfrm>
          <a:prstGeom prst="rect">
            <a:avLst/>
          </a:prstGeom>
          <a:solidFill>
            <a:schemeClr val="accent1"/>
          </a:solidFill>
        </p:spPr>
        <p:txBody>
          <a:bodyPr spcFirstLastPara="1" wrap="square" lIns="121900" tIns="121900" rIns="121900" bIns="121900" anchor="t" anchorCtr="0">
            <a:noAutofit/>
          </a:bodyPr>
          <a:lstStyle/>
          <a:p>
            <a:pPr marL="127000" lvl="0" indent="0" algn="just" rtl="0">
              <a:spcBef>
                <a:spcPts val="1500"/>
              </a:spcBef>
              <a:spcAft>
                <a:spcPts val="0"/>
              </a:spcAft>
              <a:buClr>
                <a:schemeClr val="lt2"/>
              </a:buClr>
              <a:buSzPts val="1600"/>
              <a:buNone/>
            </a:pPr>
            <a:r>
              <a:rPr lang="en-US" sz="1050" b="0" i="0" dirty="0">
                <a:solidFill>
                  <a:schemeClr val="bg1"/>
                </a:solidFill>
                <a:effectLst/>
                <a:latin typeface="Arial" panose="020B0604020202020204" pitchFamily="34" charset="0"/>
              </a:rPr>
              <a:t>Model 4 i.e. the Support Vector Machines (SVM) model with a Linear Kernel achieved an accuracy of approximately 78.43% during cross-validated re-sampling, indicating that around 78.43% of predictions were correct. The model’s precision stands at 0.767,indicating that it is correct of predicting a positive outcome about 76.70% of the time. A recall of 0.89 indicates that it captures 89% of the actual positive cases. The F1 score is at 0.824,indicating the model’s maintaining a good a balance of precision and recall. The model demonstrates a reasonably good model in predicting classification</a:t>
            </a:r>
            <a:endParaRPr dirty="0">
              <a:solidFill>
                <a:schemeClr val="bg1"/>
              </a:solidFill>
              <a:latin typeface="+mn-lt"/>
            </a:endParaRPr>
          </a:p>
        </p:txBody>
      </p:sp>
    </p:spTree>
    <p:extLst>
      <p:ext uri="{BB962C8B-B14F-4D97-AF65-F5344CB8AC3E}">
        <p14:creationId xmlns:p14="http://schemas.microsoft.com/office/powerpoint/2010/main" val="3578324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Google Shape;104;g247ff48b790_0_226">
            <a:extLst>
              <a:ext uri="{FF2B5EF4-FFF2-40B4-BE49-F238E27FC236}">
                <a16:creationId xmlns:a16="http://schemas.microsoft.com/office/drawing/2014/main" id="{A1ED7065-4281-E795-02D3-49034C90F571}"/>
              </a:ext>
            </a:extLst>
          </p:cNvPr>
          <p:cNvSpPr txBox="1">
            <a:spLocks noGrp="1"/>
          </p:cNvSpPr>
          <p:nvPr>
            <p:ph type="title"/>
          </p:nvPr>
        </p:nvSpPr>
        <p:spPr>
          <a:xfrm>
            <a:off x="85670" y="76250"/>
            <a:ext cx="2708329" cy="35007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55A11"/>
              </a:buClr>
              <a:buSzPts val="3600"/>
              <a:buFont typeface="Century Gothic"/>
              <a:buNone/>
            </a:pPr>
            <a:r>
              <a:rPr lang="en-US" sz="2000" dirty="0">
                <a:latin typeface="+mn-lt"/>
              </a:rPr>
              <a:t>Modeling – Model 5</a:t>
            </a:r>
            <a:endParaRPr sz="2000" dirty="0">
              <a:latin typeface="+mn-lt"/>
            </a:endParaRPr>
          </a:p>
        </p:txBody>
      </p:sp>
      <p:sp>
        <p:nvSpPr>
          <p:cNvPr id="3" name="TextBox 2">
            <a:extLst>
              <a:ext uri="{FF2B5EF4-FFF2-40B4-BE49-F238E27FC236}">
                <a16:creationId xmlns:a16="http://schemas.microsoft.com/office/drawing/2014/main" id="{8F0E6607-14D5-2C75-2288-DC552A6F8D5E}"/>
              </a:ext>
            </a:extLst>
          </p:cNvPr>
          <p:cNvSpPr txBox="1"/>
          <p:nvPr/>
        </p:nvSpPr>
        <p:spPr>
          <a:xfrm>
            <a:off x="166914" y="441960"/>
            <a:ext cx="4572000" cy="338554"/>
          </a:xfrm>
          <a:prstGeom prst="rect">
            <a:avLst/>
          </a:prstGeom>
          <a:noFill/>
        </p:spPr>
        <p:txBody>
          <a:bodyPr wrap="square">
            <a:spAutoFit/>
          </a:bodyPr>
          <a:lstStyle/>
          <a:p>
            <a:pPr algn="l"/>
            <a:r>
              <a:rPr lang="en-US" sz="1600" b="0" i="0" dirty="0">
                <a:solidFill>
                  <a:schemeClr val="bg1"/>
                </a:solidFill>
                <a:effectLst/>
                <a:latin typeface="+mn-lt"/>
              </a:rPr>
              <a:t>Decision Tree</a:t>
            </a:r>
          </a:p>
        </p:txBody>
      </p:sp>
      <p:pic>
        <p:nvPicPr>
          <p:cNvPr id="7" name="Picture 6">
            <a:extLst>
              <a:ext uri="{FF2B5EF4-FFF2-40B4-BE49-F238E27FC236}">
                <a16:creationId xmlns:a16="http://schemas.microsoft.com/office/drawing/2014/main" id="{C44C3E90-92A9-56B1-F58E-B13A7EC3F283}"/>
              </a:ext>
            </a:extLst>
          </p:cNvPr>
          <p:cNvPicPr>
            <a:picLocks noChangeAspect="1"/>
          </p:cNvPicPr>
          <p:nvPr/>
        </p:nvPicPr>
        <p:blipFill>
          <a:blip r:embed="rId3"/>
          <a:stretch>
            <a:fillRect/>
          </a:stretch>
        </p:blipFill>
        <p:spPr>
          <a:xfrm>
            <a:off x="166914" y="831832"/>
            <a:ext cx="2764972" cy="2579212"/>
          </a:xfrm>
          <a:prstGeom prst="rect">
            <a:avLst/>
          </a:prstGeom>
        </p:spPr>
      </p:pic>
      <p:sp>
        <p:nvSpPr>
          <p:cNvPr id="8" name="Google Shape;111;g2482eb4cc3d_3_124">
            <a:extLst>
              <a:ext uri="{FF2B5EF4-FFF2-40B4-BE49-F238E27FC236}">
                <a16:creationId xmlns:a16="http://schemas.microsoft.com/office/drawing/2014/main" id="{08B8CFB4-041C-B32A-3D61-95267EC486CB}"/>
              </a:ext>
            </a:extLst>
          </p:cNvPr>
          <p:cNvSpPr txBox="1">
            <a:spLocks noGrp="1"/>
          </p:cNvSpPr>
          <p:nvPr>
            <p:ph type="body" idx="1"/>
          </p:nvPr>
        </p:nvSpPr>
        <p:spPr>
          <a:xfrm>
            <a:off x="107441" y="3431583"/>
            <a:ext cx="8586615" cy="1711917"/>
          </a:xfrm>
          <a:prstGeom prst="rect">
            <a:avLst/>
          </a:prstGeom>
          <a:solidFill>
            <a:schemeClr val="accent1"/>
          </a:solidFill>
        </p:spPr>
        <p:txBody>
          <a:bodyPr spcFirstLastPara="1" wrap="square" lIns="121900" tIns="121900" rIns="121900" bIns="121900" anchor="t" anchorCtr="0">
            <a:noAutofit/>
          </a:bodyPr>
          <a:lstStyle/>
          <a:p>
            <a:pPr marL="127000" lvl="0" indent="0" algn="just" rtl="0">
              <a:spcBef>
                <a:spcPts val="1500"/>
              </a:spcBef>
              <a:spcAft>
                <a:spcPts val="0"/>
              </a:spcAft>
              <a:buClr>
                <a:schemeClr val="lt2"/>
              </a:buClr>
              <a:buSzPts val="1600"/>
              <a:buNone/>
            </a:pPr>
            <a:r>
              <a:rPr lang="en-US" sz="1200" b="0" i="0" dirty="0">
                <a:solidFill>
                  <a:schemeClr val="bg1"/>
                </a:solidFill>
                <a:effectLst/>
                <a:latin typeface="+mn-lt"/>
              </a:rPr>
              <a:t>Model 5, the Decision Tree model, exhibits moderate performance with an accuracy of 73.21%, indicating that approximately 73.21% of predictions are correct. The model’s precision stands at 68.85%,indicating that the model predicts a positive outcome correctly about 68.85% of the time. The recall (or sensitivity) is at 61.76%, suggesting that the model captures about 61.76% of actual positive cases. The F1 Score,65.12% is indicating a reasonable trade-off between the two metrics, precision and recall. This model reflects a moderately accurate performing model</a:t>
            </a:r>
            <a:r>
              <a:rPr lang="en-US" sz="1000" b="0" i="0" dirty="0">
                <a:solidFill>
                  <a:srgbClr val="555555"/>
                </a:solidFill>
                <a:effectLst/>
                <a:latin typeface="+mn-lt"/>
              </a:rPr>
              <a:t>.</a:t>
            </a:r>
            <a:endParaRPr sz="2000" dirty="0">
              <a:solidFill>
                <a:schemeClr val="bg1"/>
              </a:solidFill>
              <a:latin typeface="+mn-lt"/>
            </a:endParaRPr>
          </a:p>
        </p:txBody>
      </p:sp>
      <p:pic>
        <p:nvPicPr>
          <p:cNvPr id="6" name="Picture 5" descr="A diagram of a tree&#10;&#10;Description automatically generated">
            <a:extLst>
              <a:ext uri="{FF2B5EF4-FFF2-40B4-BE49-F238E27FC236}">
                <a16:creationId xmlns:a16="http://schemas.microsoft.com/office/drawing/2014/main" id="{C4542767-6D7E-A242-726A-5CF5812EBE64}"/>
              </a:ext>
            </a:extLst>
          </p:cNvPr>
          <p:cNvPicPr>
            <a:picLocks noChangeAspect="1"/>
          </p:cNvPicPr>
          <p:nvPr/>
        </p:nvPicPr>
        <p:blipFill>
          <a:blip r:embed="rId4"/>
          <a:stretch>
            <a:fillRect/>
          </a:stretch>
        </p:blipFill>
        <p:spPr>
          <a:xfrm>
            <a:off x="2931886" y="831831"/>
            <a:ext cx="4303461" cy="2579211"/>
          </a:xfrm>
          <a:prstGeom prst="rect">
            <a:avLst/>
          </a:prstGeom>
        </p:spPr>
      </p:pic>
    </p:spTree>
    <p:extLst>
      <p:ext uri="{BB962C8B-B14F-4D97-AF65-F5344CB8AC3E}">
        <p14:creationId xmlns:p14="http://schemas.microsoft.com/office/powerpoint/2010/main" val="28516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Google Shape;104;g247ff48b790_0_226">
            <a:extLst>
              <a:ext uri="{FF2B5EF4-FFF2-40B4-BE49-F238E27FC236}">
                <a16:creationId xmlns:a16="http://schemas.microsoft.com/office/drawing/2014/main" id="{A1ED7065-4281-E795-02D3-49034C90F571}"/>
              </a:ext>
            </a:extLst>
          </p:cNvPr>
          <p:cNvSpPr txBox="1">
            <a:spLocks noGrp="1"/>
          </p:cNvSpPr>
          <p:nvPr>
            <p:ph type="title"/>
          </p:nvPr>
        </p:nvSpPr>
        <p:spPr>
          <a:xfrm>
            <a:off x="85669" y="76250"/>
            <a:ext cx="6415144" cy="350071"/>
          </a:xfrm>
          <a:prstGeom prst="rect">
            <a:avLst/>
          </a:prstGeom>
          <a:noFill/>
          <a:ln>
            <a:noFill/>
          </a:ln>
        </p:spPr>
        <p:txBody>
          <a:bodyPr spcFirstLastPara="1" wrap="square" lIns="91425" tIns="45700" rIns="91425" bIns="45700" anchor="b" anchorCtr="0">
            <a:noAutofit/>
          </a:bodyPr>
          <a:lstStyle/>
          <a:p>
            <a:pPr algn="l"/>
            <a:r>
              <a:rPr lang="en-US" sz="2000" i="0" dirty="0">
                <a:solidFill>
                  <a:schemeClr val="bg1"/>
                </a:solidFill>
                <a:effectLst/>
                <a:latin typeface="+mj-lt"/>
              </a:rPr>
              <a:t>Model Performances Comparison &amp; Selection - 1</a:t>
            </a:r>
          </a:p>
        </p:txBody>
      </p:sp>
      <p:sp>
        <p:nvSpPr>
          <p:cNvPr id="7" name="TextBox 6">
            <a:extLst>
              <a:ext uri="{FF2B5EF4-FFF2-40B4-BE49-F238E27FC236}">
                <a16:creationId xmlns:a16="http://schemas.microsoft.com/office/drawing/2014/main" id="{DFAF12F1-8E24-E1D6-7C0A-D5DF0070DA68}"/>
              </a:ext>
            </a:extLst>
          </p:cNvPr>
          <p:cNvSpPr txBox="1"/>
          <p:nvPr/>
        </p:nvSpPr>
        <p:spPr>
          <a:xfrm>
            <a:off x="329691" y="964724"/>
            <a:ext cx="7715306" cy="369332"/>
          </a:xfrm>
          <a:prstGeom prst="rect">
            <a:avLst/>
          </a:prstGeom>
          <a:solidFill>
            <a:schemeClr val="accent1"/>
          </a:solidFill>
        </p:spPr>
        <p:txBody>
          <a:bodyPr wrap="square">
            <a:spAutoFit/>
          </a:bodyPr>
          <a:lstStyle/>
          <a:p>
            <a:pPr algn="ctr"/>
            <a:r>
              <a:rPr lang="en-US" sz="1800" b="0" i="0" dirty="0">
                <a:solidFill>
                  <a:schemeClr val="bg1"/>
                </a:solidFill>
                <a:effectLst/>
                <a:latin typeface="+mn-lt"/>
              </a:rPr>
              <a:t>Comparison between two logistic regression models, Model 1 &amp; Model</a:t>
            </a:r>
            <a:r>
              <a:rPr lang="en-US" sz="1800" dirty="0">
                <a:solidFill>
                  <a:schemeClr val="bg1"/>
                </a:solidFill>
                <a:latin typeface="+mn-lt"/>
              </a:rPr>
              <a:t> </a:t>
            </a:r>
            <a:r>
              <a:rPr lang="en-US" sz="1800" b="0" i="0" dirty="0">
                <a:solidFill>
                  <a:schemeClr val="bg1"/>
                </a:solidFill>
                <a:effectLst/>
                <a:latin typeface="+mn-lt"/>
              </a:rPr>
              <a:t>2</a:t>
            </a:r>
            <a:endParaRPr lang="en-US" sz="1800" dirty="0">
              <a:solidFill>
                <a:schemeClr val="bg1"/>
              </a:solidFill>
              <a:latin typeface="+mn-lt"/>
            </a:endParaRPr>
          </a:p>
        </p:txBody>
      </p:sp>
      <p:sp>
        <p:nvSpPr>
          <p:cNvPr id="9" name="TextBox 8">
            <a:extLst>
              <a:ext uri="{FF2B5EF4-FFF2-40B4-BE49-F238E27FC236}">
                <a16:creationId xmlns:a16="http://schemas.microsoft.com/office/drawing/2014/main" id="{E3EE989E-1951-4F78-C2D9-28C930B6A602}"/>
              </a:ext>
            </a:extLst>
          </p:cNvPr>
          <p:cNvSpPr txBox="1"/>
          <p:nvPr/>
        </p:nvSpPr>
        <p:spPr>
          <a:xfrm>
            <a:off x="714030" y="1692591"/>
            <a:ext cx="6782598" cy="338554"/>
          </a:xfrm>
          <a:prstGeom prst="rect">
            <a:avLst/>
          </a:prstGeom>
          <a:solidFill>
            <a:schemeClr val="accent1"/>
          </a:solidFill>
        </p:spPr>
        <p:txBody>
          <a:bodyPr wrap="square">
            <a:spAutoFit/>
          </a:bodyPr>
          <a:lstStyle/>
          <a:p>
            <a:pPr marL="285750" indent="-285750">
              <a:buClr>
                <a:schemeClr val="bg1"/>
              </a:buClr>
              <a:buFont typeface="Wingdings" panose="05000000000000000000" pitchFamily="2" charset="2"/>
              <a:buChar char="Ø"/>
            </a:pPr>
            <a:r>
              <a:rPr lang="en-US" sz="1600" b="0" i="0" dirty="0">
                <a:solidFill>
                  <a:schemeClr val="bg1"/>
                </a:solidFill>
                <a:effectLst/>
                <a:latin typeface="+mn-lt"/>
              </a:rPr>
              <a:t>Model 2 exhibits better performance metrics compared to Model 1</a:t>
            </a:r>
            <a:endParaRPr lang="en-US" sz="1600" dirty="0">
              <a:solidFill>
                <a:schemeClr val="bg1"/>
              </a:solidFill>
              <a:latin typeface="+mn-lt"/>
            </a:endParaRPr>
          </a:p>
        </p:txBody>
      </p:sp>
      <p:sp>
        <p:nvSpPr>
          <p:cNvPr id="11" name="TextBox 10">
            <a:extLst>
              <a:ext uri="{FF2B5EF4-FFF2-40B4-BE49-F238E27FC236}">
                <a16:creationId xmlns:a16="http://schemas.microsoft.com/office/drawing/2014/main" id="{2056EE60-34F5-A80F-FF82-36D148476D56}"/>
              </a:ext>
            </a:extLst>
          </p:cNvPr>
          <p:cNvSpPr txBox="1"/>
          <p:nvPr/>
        </p:nvSpPr>
        <p:spPr>
          <a:xfrm>
            <a:off x="714030" y="2233480"/>
            <a:ext cx="8096141" cy="1323439"/>
          </a:xfrm>
          <a:prstGeom prst="rect">
            <a:avLst/>
          </a:prstGeom>
          <a:solidFill>
            <a:schemeClr val="accent1"/>
          </a:solidFill>
        </p:spPr>
        <p:txBody>
          <a:bodyPr wrap="square">
            <a:spAutoFit/>
          </a:bodyPr>
          <a:lstStyle/>
          <a:p>
            <a:pPr marL="285750" indent="-285750">
              <a:buClr>
                <a:schemeClr val="bg1"/>
              </a:buClr>
              <a:buFont typeface="Wingdings" panose="05000000000000000000" pitchFamily="2" charset="2"/>
              <a:buChar char="Ø"/>
            </a:pPr>
            <a:r>
              <a:rPr lang="en-US" sz="1600" b="0" i="0" dirty="0">
                <a:solidFill>
                  <a:schemeClr val="bg1"/>
                </a:solidFill>
                <a:effectLst/>
                <a:latin typeface="+mn-lt"/>
              </a:rPr>
              <a:t>Model 2 has a higher precision (0.79), accuracy (0.78), recall (0.62), and F1 score (0.69) than Model1, indicating a better overall balance between true positive and false positive rates. Additionally, Model 2 has a lower false positive rate (0.11) and false negative rate (0.38) than Model 1, contributing to its enhanced predictive capabilities</a:t>
            </a:r>
            <a:endParaRPr lang="en-US" sz="1600" dirty="0">
              <a:solidFill>
                <a:schemeClr val="bg1"/>
              </a:solidFill>
              <a:latin typeface="+mn-lt"/>
            </a:endParaRPr>
          </a:p>
        </p:txBody>
      </p:sp>
      <p:sp>
        <p:nvSpPr>
          <p:cNvPr id="13" name="TextBox 12">
            <a:extLst>
              <a:ext uri="{FF2B5EF4-FFF2-40B4-BE49-F238E27FC236}">
                <a16:creationId xmlns:a16="http://schemas.microsoft.com/office/drawing/2014/main" id="{ABD0397A-F7E5-94F4-5470-E9560B885401}"/>
              </a:ext>
            </a:extLst>
          </p:cNvPr>
          <p:cNvSpPr txBox="1"/>
          <p:nvPr/>
        </p:nvSpPr>
        <p:spPr>
          <a:xfrm>
            <a:off x="659686" y="3759255"/>
            <a:ext cx="8019048" cy="830997"/>
          </a:xfrm>
          <a:prstGeom prst="rect">
            <a:avLst/>
          </a:prstGeom>
          <a:solidFill>
            <a:schemeClr val="accent1"/>
          </a:solidFill>
        </p:spPr>
        <p:txBody>
          <a:bodyPr wrap="square">
            <a:spAutoFit/>
          </a:bodyPr>
          <a:lstStyle/>
          <a:p>
            <a:pPr marL="285750" indent="-285750">
              <a:buClr>
                <a:schemeClr val="bg1"/>
              </a:buClr>
              <a:buFont typeface="Wingdings" panose="05000000000000000000" pitchFamily="2" charset="2"/>
              <a:buChar char="Ø"/>
            </a:pPr>
            <a:r>
              <a:rPr lang="en-US" sz="1600" b="0" i="0" dirty="0">
                <a:solidFill>
                  <a:schemeClr val="bg1"/>
                </a:solidFill>
                <a:effectLst/>
                <a:latin typeface="+mn-lt"/>
              </a:rPr>
              <a:t>Moreover, the AIC value, a measure of model goodness of fit and complexity, favors Model 2 (AIC = 550.23) over Model 1 (AIC = 551.3), signifying improved overall performance and model simplicity</a:t>
            </a:r>
            <a:endParaRPr lang="en-US" sz="1600" dirty="0">
              <a:solidFill>
                <a:schemeClr val="bg1"/>
              </a:solidFill>
              <a:latin typeface="+mn-lt"/>
            </a:endParaRPr>
          </a:p>
        </p:txBody>
      </p:sp>
    </p:spTree>
    <p:extLst>
      <p:ext uri="{BB962C8B-B14F-4D97-AF65-F5344CB8AC3E}">
        <p14:creationId xmlns:p14="http://schemas.microsoft.com/office/powerpoint/2010/main" val="527451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Google Shape;104;g247ff48b790_0_226">
            <a:extLst>
              <a:ext uri="{FF2B5EF4-FFF2-40B4-BE49-F238E27FC236}">
                <a16:creationId xmlns:a16="http://schemas.microsoft.com/office/drawing/2014/main" id="{A1ED7065-4281-E795-02D3-49034C90F571}"/>
              </a:ext>
            </a:extLst>
          </p:cNvPr>
          <p:cNvSpPr txBox="1">
            <a:spLocks noGrp="1"/>
          </p:cNvSpPr>
          <p:nvPr>
            <p:ph type="title"/>
          </p:nvPr>
        </p:nvSpPr>
        <p:spPr>
          <a:xfrm>
            <a:off x="85670" y="76250"/>
            <a:ext cx="6873930" cy="350071"/>
          </a:xfrm>
          <a:prstGeom prst="rect">
            <a:avLst/>
          </a:prstGeom>
          <a:solidFill>
            <a:schemeClr val="accent1"/>
          </a:solidFill>
          <a:ln>
            <a:noFill/>
          </a:ln>
        </p:spPr>
        <p:txBody>
          <a:bodyPr spcFirstLastPara="1" wrap="square" lIns="91425" tIns="45700" rIns="91425" bIns="45700" anchor="b" anchorCtr="0">
            <a:noAutofit/>
          </a:bodyPr>
          <a:lstStyle/>
          <a:p>
            <a:pPr algn="l"/>
            <a:r>
              <a:rPr lang="en-US" sz="2000" i="0" dirty="0">
                <a:solidFill>
                  <a:schemeClr val="bg1"/>
                </a:solidFill>
                <a:effectLst/>
                <a:latin typeface="+mj-lt"/>
              </a:rPr>
              <a:t>Model Performances Comparison &amp; Selection - 2</a:t>
            </a:r>
          </a:p>
        </p:txBody>
      </p:sp>
      <p:sp>
        <p:nvSpPr>
          <p:cNvPr id="4" name="TextBox 3">
            <a:extLst>
              <a:ext uri="{FF2B5EF4-FFF2-40B4-BE49-F238E27FC236}">
                <a16:creationId xmlns:a16="http://schemas.microsoft.com/office/drawing/2014/main" id="{B3BEACDD-5CF7-4632-B71E-DB04CE49519E}"/>
              </a:ext>
            </a:extLst>
          </p:cNvPr>
          <p:cNvSpPr txBox="1"/>
          <p:nvPr/>
        </p:nvSpPr>
        <p:spPr>
          <a:xfrm>
            <a:off x="478168" y="983883"/>
            <a:ext cx="7926216" cy="369332"/>
          </a:xfrm>
          <a:prstGeom prst="rect">
            <a:avLst/>
          </a:prstGeom>
          <a:solidFill>
            <a:schemeClr val="accent1"/>
          </a:solidFill>
        </p:spPr>
        <p:txBody>
          <a:bodyPr wrap="square">
            <a:spAutoFit/>
          </a:bodyPr>
          <a:lstStyle/>
          <a:p>
            <a:r>
              <a:rPr lang="en-US" sz="1800" b="0" i="0" dirty="0">
                <a:solidFill>
                  <a:schemeClr val="bg1"/>
                </a:solidFill>
                <a:effectLst/>
                <a:latin typeface="+mn-lt"/>
              </a:rPr>
              <a:t>Comparison – </a:t>
            </a:r>
            <a:r>
              <a:rPr lang="en-US" sz="1800" dirty="0">
                <a:solidFill>
                  <a:schemeClr val="bg1"/>
                </a:solidFill>
                <a:latin typeface="+mn-lt"/>
              </a:rPr>
              <a:t>M</a:t>
            </a:r>
            <a:r>
              <a:rPr lang="en-US" sz="1800" b="0" i="0" dirty="0">
                <a:solidFill>
                  <a:schemeClr val="bg1"/>
                </a:solidFill>
                <a:effectLst/>
                <a:latin typeface="+mn-lt"/>
              </a:rPr>
              <a:t>odel 2, Model 3, </a:t>
            </a:r>
            <a:r>
              <a:rPr lang="en-US" sz="1800" dirty="0">
                <a:solidFill>
                  <a:schemeClr val="bg1"/>
                </a:solidFill>
                <a:latin typeface="+mn-lt"/>
              </a:rPr>
              <a:t>M</a:t>
            </a:r>
            <a:r>
              <a:rPr lang="en-US" sz="1800" b="0" i="0" dirty="0">
                <a:solidFill>
                  <a:schemeClr val="bg1"/>
                </a:solidFill>
                <a:effectLst/>
                <a:latin typeface="+mn-lt"/>
              </a:rPr>
              <a:t>odel 5:</a:t>
            </a:r>
            <a:endParaRPr lang="en-US" sz="1800" dirty="0">
              <a:solidFill>
                <a:schemeClr val="bg1"/>
              </a:solidFill>
              <a:latin typeface="+mn-lt"/>
            </a:endParaRPr>
          </a:p>
        </p:txBody>
      </p:sp>
      <p:sp>
        <p:nvSpPr>
          <p:cNvPr id="6" name="TextBox 5">
            <a:extLst>
              <a:ext uri="{FF2B5EF4-FFF2-40B4-BE49-F238E27FC236}">
                <a16:creationId xmlns:a16="http://schemas.microsoft.com/office/drawing/2014/main" id="{E3DE150A-8BF4-1783-969A-C37BF81AE5AA}"/>
              </a:ext>
            </a:extLst>
          </p:cNvPr>
          <p:cNvSpPr txBox="1"/>
          <p:nvPr/>
        </p:nvSpPr>
        <p:spPr>
          <a:xfrm>
            <a:off x="786746" y="1671040"/>
            <a:ext cx="8166338" cy="830997"/>
          </a:xfrm>
          <a:prstGeom prst="rect">
            <a:avLst/>
          </a:prstGeom>
          <a:solidFill>
            <a:schemeClr val="accent1"/>
          </a:solidFill>
        </p:spPr>
        <p:txBody>
          <a:bodyPr wrap="square">
            <a:spAutoFit/>
          </a:bodyPr>
          <a:lstStyle/>
          <a:p>
            <a:pPr marL="285750" indent="-285750">
              <a:buClr>
                <a:schemeClr val="bg1"/>
              </a:buClr>
              <a:buFont typeface="Wingdings" panose="05000000000000000000" pitchFamily="2" charset="2"/>
              <a:buChar char="Ø"/>
            </a:pPr>
            <a:r>
              <a:rPr lang="en-US" sz="1600" b="0" i="0" dirty="0">
                <a:solidFill>
                  <a:schemeClr val="bg1"/>
                </a:solidFill>
                <a:effectLst/>
                <a:latin typeface="+mn-lt"/>
              </a:rPr>
              <a:t>Model 3 (random forest tree model) has 23.26% out-of-bag (OOB) error rate, which is considered to be relatively high in the context of accurately classifying positive outcome in health care applications. Therefore, this is not preferable model choice</a:t>
            </a:r>
            <a:endParaRPr lang="en-US" sz="1600" dirty="0">
              <a:solidFill>
                <a:schemeClr val="bg1"/>
              </a:solidFill>
              <a:latin typeface="+mn-lt"/>
            </a:endParaRPr>
          </a:p>
        </p:txBody>
      </p:sp>
      <p:sp>
        <p:nvSpPr>
          <p:cNvPr id="10" name="TextBox 9">
            <a:extLst>
              <a:ext uri="{FF2B5EF4-FFF2-40B4-BE49-F238E27FC236}">
                <a16:creationId xmlns:a16="http://schemas.microsoft.com/office/drawing/2014/main" id="{17373F00-0503-C0F2-91B4-058AC2ADF938}"/>
              </a:ext>
            </a:extLst>
          </p:cNvPr>
          <p:cNvSpPr txBox="1"/>
          <p:nvPr/>
        </p:nvSpPr>
        <p:spPr>
          <a:xfrm>
            <a:off x="761570" y="2959289"/>
            <a:ext cx="7359411" cy="830997"/>
          </a:xfrm>
          <a:prstGeom prst="rect">
            <a:avLst/>
          </a:prstGeom>
          <a:solidFill>
            <a:schemeClr val="accent1"/>
          </a:solidFill>
        </p:spPr>
        <p:txBody>
          <a:bodyPr wrap="square">
            <a:spAutoFit/>
          </a:bodyPr>
          <a:lstStyle/>
          <a:p>
            <a:pPr marL="285750" indent="-285750">
              <a:buClr>
                <a:schemeClr val="bg1"/>
              </a:buClr>
              <a:buFont typeface="Wingdings" panose="05000000000000000000" pitchFamily="2" charset="2"/>
              <a:buChar char="Ø"/>
            </a:pPr>
            <a:r>
              <a:rPr lang="en-US" sz="1600" b="0" i="0" dirty="0">
                <a:solidFill>
                  <a:schemeClr val="bg1"/>
                </a:solidFill>
                <a:effectLst/>
                <a:latin typeface="+mn-lt"/>
              </a:rPr>
              <a:t>On the other hand, </a:t>
            </a:r>
            <a:r>
              <a:rPr lang="en-US" sz="1600" dirty="0">
                <a:solidFill>
                  <a:schemeClr val="bg1"/>
                </a:solidFill>
                <a:latin typeface="+mn-lt"/>
              </a:rPr>
              <a:t>M</a:t>
            </a:r>
            <a:r>
              <a:rPr lang="en-US" sz="1600" b="0" i="0" dirty="0">
                <a:solidFill>
                  <a:schemeClr val="bg1"/>
                </a:solidFill>
                <a:effectLst/>
                <a:latin typeface="+mn-lt"/>
              </a:rPr>
              <a:t>odel 2 (logistic regression model) outperforms model5 (decision tree model) in considering model accuracy, precision, recall, and F1 score. Hence, </a:t>
            </a:r>
            <a:r>
              <a:rPr lang="en-US" sz="1600" dirty="0">
                <a:solidFill>
                  <a:schemeClr val="bg1"/>
                </a:solidFill>
                <a:latin typeface="+mn-lt"/>
              </a:rPr>
              <a:t>M</a:t>
            </a:r>
            <a:r>
              <a:rPr lang="en-US" sz="1600" b="0" i="0" dirty="0">
                <a:solidFill>
                  <a:schemeClr val="bg1"/>
                </a:solidFill>
                <a:effectLst/>
                <a:latin typeface="+mn-lt"/>
              </a:rPr>
              <a:t>odel 2 is preferable choice to use</a:t>
            </a:r>
            <a:endParaRPr lang="en-US" sz="1600" dirty="0">
              <a:solidFill>
                <a:schemeClr val="bg1"/>
              </a:solidFill>
              <a:latin typeface="+mn-lt"/>
            </a:endParaRPr>
          </a:p>
        </p:txBody>
      </p:sp>
    </p:spTree>
    <p:extLst>
      <p:ext uri="{BB962C8B-B14F-4D97-AF65-F5344CB8AC3E}">
        <p14:creationId xmlns:p14="http://schemas.microsoft.com/office/powerpoint/2010/main" val="363147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Google Shape;104;g247ff48b790_0_226">
            <a:extLst>
              <a:ext uri="{FF2B5EF4-FFF2-40B4-BE49-F238E27FC236}">
                <a16:creationId xmlns:a16="http://schemas.microsoft.com/office/drawing/2014/main" id="{A1ED7065-4281-E795-02D3-49034C90F571}"/>
              </a:ext>
            </a:extLst>
          </p:cNvPr>
          <p:cNvSpPr txBox="1">
            <a:spLocks noGrp="1"/>
          </p:cNvSpPr>
          <p:nvPr>
            <p:ph type="title"/>
          </p:nvPr>
        </p:nvSpPr>
        <p:spPr>
          <a:xfrm>
            <a:off x="85669" y="76250"/>
            <a:ext cx="6191759" cy="350071"/>
          </a:xfrm>
          <a:prstGeom prst="rect">
            <a:avLst/>
          </a:prstGeom>
          <a:solidFill>
            <a:schemeClr val="accent1"/>
          </a:solidFill>
          <a:ln>
            <a:noFill/>
          </a:ln>
        </p:spPr>
        <p:txBody>
          <a:bodyPr spcFirstLastPara="1" wrap="square" lIns="91425" tIns="45700" rIns="91425" bIns="45700" anchor="b" anchorCtr="0">
            <a:noAutofit/>
          </a:bodyPr>
          <a:lstStyle/>
          <a:p>
            <a:pPr algn="l"/>
            <a:r>
              <a:rPr lang="en-US" sz="2000" i="0" dirty="0">
                <a:solidFill>
                  <a:schemeClr val="bg1"/>
                </a:solidFill>
                <a:effectLst/>
                <a:latin typeface="+mj-lt"/>
              </a:rPr>
              <a:t>Model Performances Comparison &amp; Selection - 3</a:t>
            </a:r>
          </a:p>
        </p:txBody>
      </p:sp>
      <p:sp>
        <p:nvSpPr>
          <p:cNvPr id="5" name="TextBox 4">
            <a:extLst>
              <a:ext uri="{FF2B5EF4-FFF2-40B4-BE49-F238E27FC236}">
                <a16:creationId xmlns:a16="http://schemas.microsoft.com/office/drawing/2014/main" id="{1C2864FF-6F59-AD25-B271-89A692049E18}"/>
              </a:ext>
            </a:extLst>
          </p:cNvPr>
          <p:cNvSpPr txBox="1"/>
          <p:nvPr/>
        </p:nvSpPr>
        <p:spPr>
          <a:xfrm>
            <a:off x="382051" y="957110"/>
            <a:ext cx="4572000" cy="369332"/>
          </a:xfrm>
          <a:prstGeom prst="rect">
            <a:avLst/>
          </a:prstGeom>
          <a:solidFill>
            <a:schemeClr val="accent1"/>
          </a:solidFill>
        </p:spPr>
        <p:txBody>
          <a:bodyPr wrap="square">
            <a:spAutoFit/>
          </a:bodyPr>
          <a:lstStyle/>
          <a:p>
            <a:r>
              <a:rPr lang="en-US" sz="1800" b="0" i="0" dirty="0">
                <a:solidFill>
                  <a:schemeClr val="bg1"/>
                </a:solidFill>
                <a:effectLst/>
                <a:latin typeface="+mn-lt"/>
              </a:rPr>
              <a:t>Comparison between Model 2 and Model 4</a:t>
            </a:r>
            <a:endParaRPr lang="en-US" sz="1800" dirty="0">
              <a:solidFill>
                <a:schemeClr val="bg1"/>
              </a:solidFill>
              <a:latin typeface="+mn-lt"/>
            </a:endParaRPr>
          </a:p>
        </p:txBody>
      </p:sp>
      <p:sp>
        <p:nvSpPr>
          <p:cNvPr id="8" name="TextBox 7">
            <a:extLst>
              <a:ext uri="{FF2B5EF4-FFF2-40B4-BE49-F238E27FC236}">
                <a16:creationId xmlns:a16="http://schemas.microsoft.com/office/drawing/2014/main" id="{E317D46B-935B-1F4F-0B6D-3B576A3A14C0}"/>
              </a:ext>
            </a:extLst>
          </p:cNvPr>
          <p:cNvSpPr txBox="1"/>
          <p:nvPr/>
        </p:nvSpPr>
        <p:spPr>
          <a:xfrm>
            <a:off x="382051" y="1711676"/>
            <a:ext cx="7940591" cy="523220"/>
          </a:xfrm>
          <a:prstGeom prst="rect">
            <a:avLst/>
          </a:prstGeom>
          <a:solidFill>
            <a:schemeClr val="accent1"/>
          </a:solidFill>
        </p:spPr>
        <p:txBody>
          <a:bodyPr wrap="square">
            <a:spAutoFit/>
          </a:bodyPr>
          <a:lstStyle/>
          <a:p>
            <a:pPr marL="285750" indent="-285750">
              <a:buClr>
                <a:schemeClr val="bg1"/>
              </a:buClr>
              <a:buFont typeface="Wingdings" panose="05000000000000000000" pitchFamily="2" charset="2"/>
              <a:buChar char="Ø"/>
            </a:pPr>
            <a:r>
              <a:rPr lang="en-US" b="0" i="0" dirty="0">
                <a:solidFill>
                  <a:schemeClr val="bg1"/>
                </a:solidFill>
                <a:effectLst/>
                <a:latin typeface="+mn-lt"/>
              </a:rPr>
              <a:t>Model 2 (logistic regression model) demonstrates superior performance over Model4 (support vector machine model).</a:t>
            </a:r>
            <a:endParaRPr lang="en-US" dirty="0">
              <a:solidFill>
                <a:schemeClr val="bg1"/>
              </a:solidFill>
              <a:latin typeface="+mn-lt"/>
            </a:endParaRPr>
          </a:p>
        </p:txBody>
      </p:sp>
      <p:sp>
        <p:nvSpPr>
          <p:cNvPr id="11" name="TextBox 10">
            <a:extLst>
              <a:ext uri="{FF2B5EF4-FFF2-40B4-BE49-F238E27FC236}">
                <a16:creationId xmlns:a16="http://schemas.microsoft.com/office/drawing/2014/main" id="{340B2235-C41D-71B3-8CF9-924A39D8183D}"/>
              </a:ext>
            </a:extLst>
          </p:cNvPr>
          <p:cNvSpPr txBox="1"/>
          <p:nvPr/>
        </p:nvSpPr>
        <p:spPr>
          <a:xfrm>
            <a:off x="382051" y="2595895"/>
            <a:ext cx="8470232" cy="738664"/>
          </a:xfrm>
          <a:prstGeom prst="rect">
            <a:avLst/>
          </a:prstGeom>
          <a:solidFill>
            <a:schemeClr val="accent1"/>
          </a:solidFill>
        </p:spPr>
        <p:txBody>
          <a:bodyPr wrap="square">
            <a:spAutoFit/>
          </a:bodyPr>
          <a:lstStyle/>
          <a:p>
            <a:pPr marL="285750" indent="-285750">
              <a:buClr>
                <a:schemeClr val="bg1"/>
              </a:buClr>
              <a:buFont typeface="Wingdings" panose="05000000000000000000" pitchFamily="2" charset="2"/>
              <a:buChar char="Ø"/>
            </a:pPr>
            <a:r>
              <a:rPr lang="en-US" b="0" i="0" dirty="0">
                <a:solidFill>
                  <a:schemeClr val="bg1"/>
                </a:solidFill>
                <a:effectLst/>
                <a:latin typeface="+mn-lt"/>
              </a:rPr>
              <a:t>Despite Model 4 has achieved an accuracy of approximately 78.43% and a precision of 0.767, Model2 outperforms with a higher precision of 0.79, reflecting its higher ability to correctly predict positive outcomes around 79% of the time</a:t>
            </a:r>
            <a:endParaRPr lang="en-US" dirty="0">
              <a:solidFill>
                <a:schemeClr val="bg1"/>
              </a:solidFill>
              <a:latin typeface="+mn-lt"/>
            </a:endParaRPr>
          </a:p>
        </p:txBody>
      </p:sp>
      <p:pic>
        <p:nvPicPr>
          <p:cNvPr id="4" name="Picture 3" descr="A close-up of a blood vessel&#10;&#10;Description automatically generated">
            <a:extLst>
              <a:ext uri="{FF2B5EF4-FFF2-40B4-BE49-F238E27FC236}">
                <a16:creationId xmlns:a16="http://schemas.microsoft.com/office/drawing/2014/main" id="{60CE4385-5CC4-2BD6-9E72-45376F159711}"/>
              </a:ext>
            </a:extLst>
          </p:cNvPr>
          <p:cNvPicPr>
            <a:picLocks noChangeAspect="1"/>
          </p:cNvPicPr>
          <p:nvPr/>
        </p:nvPicPr>
        <p:blipFill>
          <a:blip r:embed="rId3"/>
          <a:stretch>
            <a:fillRect/>
          </a:stretch>
        </p:blipFill>
        <p:spPr>
          <a:xfrm>
            <a:off x="6715125" y="0"/>
            <a:ext cx="2428875" cy="1409700"/>
          </a:xfrm>
          <a:prstGeom prst="rect">
            <a:avLst/>
          </a:prstGeom>
        </p:spPr>
      </p:pic>
    </p:spTree>
    <p:extLst>
      <p:ext uri="{BB962C8B-B14F-4D97-AF65-F5344CB8AC3E}">
        <p14:creationId xmlns:p14="http://schemas.microsoft.com/office/powerpoint/2010/main" val="193202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338571" y="173231"/>
            <a:ext cx="3193473" cy="627325"/>
          </a:xfrm>
          <a:prstGeom prst="rect">
            <a:avLst/>
          </a:prstGeom>
          <a:solidFill>
            <a:schemeClr val="accent1"/>
          </a:solidFill>
        </p:spPr>
        <p:txBody>
          <a:bodyPr spcFirstLastPara="1" wrap="square" lIns="0" tIns="0" rIns="0" bIns="0" anchor="ctr" anchorCtr="0">
            <a:noAutofit/>
          </a:bodyPr>
          <a:lstStyle/>
          <a:p>
            <a:pPr marL="0" lvl="0" indent="0" algn="l" rtl="0">
              <a:spcBef>
                <a:spcPts val="0"/>
              </a:spcBef>
              <a:spcAft>
                <a:spcPts val="0"/>
              </a:spcAft>
              <a:buNone/>
            </a:pPr>
            <a:r>
              <a:rPr lang="en-US" sz="3600" dirty="0">
                <a:solidFill>
                  <a:schemeClr val="bg1"/>
                </a:solidFill>
                <a:latin typeface="+mj-lt"/>
              </a:rPr>
              <a:t>Agenda</a:t>
            </a:r>
            <a:endParaRPr dirty="0">
              <a:solidFill>
                <a:schemeClr val="bg1"/>
              </a:solidFill>
              <a:latin typeface="+mj-lt"/>
            </a:endParaRPr>
          </a:p>
        </p:txBody>
      </p:sp>
      <p:sp>
        <p:nvSpPr>
          <p:cNvPr id="169" name="Google Shape;169;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81;p3">
            <a:extLst>
              <a:ext uri="{FF2B5EF4-FFF2-40B4-BE49-F238E27FC236}">
                <a16:creationId xmlns:a16="http://schemas.microsoft.com/office/drawing/2014/main" id="{4D0D8DD1-28BD-C44E-F955-71EB360D7357}"/>
              </a:ext>
            </a:extLst>
          </p:cNvPr>
          <p:cNvSpPr txBox="1">
            <a:spLocks noGrp="1"/>
          </p:cNvSpPr>
          <p:nvPr>
            <p:ph type="body" idx="1"/>
          </p:nvPr>
        </p:nvSpPr>
        <p:spPr>
          <a:xfrm>
            <a:off x="338569" y="943553"/>
            <a:ext cx="4028893" cy="4123698"/>
          </a:xfrm>
          <a:prstGeom prst="rect">
            <a:avLst/>
          </a:prstGeom>
          <a:solidFill>
            <a:schemeClr val="accent1"/>
          </a:solidFill>
          <a:ln>
            <a:noFill/>
          </a:ln>
        </p:spPr>
        <p:txBody>
          <a:bodyPr spcFirstLastPara="1" wrap="square" lIns="91425" tIns="45700" rIns="91425" bIns="45700" anchor="t" anchorCtr="0">
            <a:noAutofit/>
          </a:bodyPr>
          <a:lstStyle/>
          <a:p>
            <a:pPr marL="228600" lvl="0" indent="-228600" algn="l" rtl="0">
              <a:lnSpc>
                <a:spcPct val="130000"/>
              </a:lnSpc>
              <a:spcBef>
                <a:spcPts val="1000"/>
              </a:spcBef>
              <a:spcAft>
                <a:spcPts val="0"/>
              </a:spcAft>
              <a:buClr>
                <a:schemeClr val="lt2"/>
              </a:buClr>
              <a:buSzPts val="2000"/>
              <a:buChar char="●"/>
            </a:pPr>
            <a:r>
              <a:rPr lang="en-US" sz="2000" dirty="0">
                <a:solidFill>
                  <a:schemeClr val="bg1"/>
                </a:solidFill>
                <a:latin typeface="+mn-lt"/>
              </a:rPr>
              <a:t>Abstract</a:t>
            </a:r>
            <a:endParaRPr sz="2000" dirty="0">
              <a:solidFill>
                <a:schemeClr val="bg1"/>
              </a:solidFill>
              <a:latin typeface="+mn-lt"/>
            </a:endParaRPr>
          </a:p>
          <a:p>
            <a:pPr marL="228600" lvl="0" indent="-228600" algn="l" rtl="0">
              <a:lnSpc>
                <a:spcPct val="130000"/>
              </a:lnSpc>
              <a:spcBef>
                <a:spcPts val="1000"/>
              </a:spcBef>
              <a:spcAft>
                <a:spcPts val="0"/>
              </a:spcAft>
              <a:buClr>
                <a:schemeClr val="lt2"/>
              </a:buClr>
              <a:buSzPts val="2000"/>
              <a:buChar char="●"/>
            </a:pPr>
            <a:r>
              <a:rPr lang="en-US" sz="2000" dirty="0">
                <a:solidFill>
                  <a:schemeClr val="bg1"/>
                </a:solidFill>
                <a:latin typeface="+mn-lt"/>
              </a:rPr>
              <a:t>Introduction</a:t>
            </a:r>
            <a:endParaRPr sz="2000" dirty="0">
              <a:solidFill>
                <a:schemeClr val="bg1"/>
              </a:solidFill>
              <a:highlight>
                <a:srgbClr val="FFFFFF"/>
              </a:highlight>
              <a:latin typeface="+mn-lt"/>
            </a:endParaRPr>
          </a:p>
          <a:p>
            <a:pPr marL="228600" lvl="0" indent="-228600" algn="l" rtl="0">
              <a:lnSpc>
                <a:spcPct val="130000"/>
              </a:lnSpc>
              <a:spcBef>
                <a:spcPts val="1000"/>
              </a:spcBef>
              <a:spcAft>
                <a:spcPts val="0"/>
              </a:spcAft>
              <a:buClr>
                <a:schemeClr val="lt2"/>
              </a:buClr>
              <a:buSzPts val="2000"/>
              <a:buChar char="●"/>
            </a:pPr>
            <a:r>
              <a:rPr lang="en-US" sz="2000" dirty="0">
                <a:solidFill>
                  <a:schemeClr val="bg1"/>
                </a:solidFill>
                <a:latin typeface="+mn-lt"/>
              </a:rPr>
              <a:t>Literature Review </a:t>
            </a:r>
            <a:endParaRPr sz="2000" dirty="0">
              <a:solidFill>
                <a:schemeClr val="bg1"/>
              </a:solidFill>
              <a:latin typeface="+mn-lt"/>
            </a:endParaRPr>
          </a:p>
          <a:p>
            <a:pPr marL="228600" lvl="0" indent="-228600" algn="l" rtl="0">
              <a:lnSpc>
                <a:spcPct val="130000"/>
              </a:lnSpc>
              <a:spcBef>
                <a:spcPts val="1000"/>
              </a:spcBef>
              <a:spcAft>
                <a:spcPts val="0"/>
              </a:spcAft>
              <a:buClr>
                <a:schemeClr val="lt2"/>
              </a:buClr>
              <a:buSzPts val="2000"/>
              <a:buChar char="●"/>
            </a:pPr>
            <a:r>
              <a:rPr lang="en-US" dirty="0">
                <a:solidFill>
                  <a:schemeClr val="bg1"/>
                </a:solidFill>
                <a:latin typeface="+mn-lt"/>
              </a:rPr>
              <a:t>Methodology</a:t>
            </a:r>
            <a:endParaRPr lang="en-US" sz="2000" dirty="0">
              <a:solidFill>
                <a:schemeClr val="bg1"/>
              </a:solidFill>
              <a:latin typeface="+mn-lt"/>
            </a:endParaRPr>
          </a:p>
          <a:p>
            <a:pPr marL="228600" lvl="0" indent="-228600" algn="l" rtl="0">
              <a:lnSpc>
                <a:spcPct val="130000"/>
              </a:lnSpc>
              <a:spcBef>
                <a:spcPts val="1000"/>
              </a:spcBef>
              <a:spcAft>
                <a:spcPts val="0"/>
              </a:spcAft>
              <a:buClr>
                <a:schemeClr val="lt2"/>
              </a:buClr>
              <a:buSzPts val="2000"/>
              <a:buChar char="●"/>
            </a:pPr>
            <a:r>
              <a:rPr lang="en-US" dirty="0">
                <a:solidFill>
                  <a:schemeClr val="bg1"/>
                </a:solidFill>
                <a:latin typeface="+mn-lt"/>
              </a:rPr>
              <a:t>Modeling and Model Reviews</a:t>
            </a:r>
            <a:endParaRPr lang="en-US" sz="2000" dirty="0">
              <a:solidFill>
                <a:schemeClr val="bg1"/>
              </a:solidFill>
              <a:latin typeface="+mn-lt"/>
            </a:endParaRPr>
          </a:p>
          <a:p>
            <a:pPr marL="228600" lvl="0" indent="-228600" algn="l" rtl="0">
              <a:lnSpc>
                <a:spcPct val="130000"/>
              </a:lnSpc>
              <a:spcBef>
                <a:spcPts val="1000"/>
              </a:spcBef>
              <a:spcAft>
                <a:spcPts val="0"/>
              </a:spcAft>
              <a:buClr>
                <a:schemeClr val="lt2"/>
              </a:buClr>
              <a:buSzPts val="2000"/>
              <a:buChar char="●"/>
            </a:pPr>
            <a:r>
              <a:rPr lang="en-US" sz="2000" dirty="0">
                <a:solidFill>
                  <a:schemeClr val="bg1"/>
                </a:solidFill>
                <a:latin typeface="+mn-lt"/>
              </a:rPr>
              <a:t>Conclusion</a:t>
            </a:r>
            <a:endParaRPr sz="2000" dirty="0">
              <a:solidFill>
                <a:schemeClr val="bg1"/>
              </a:solidFill>
              <a:latin typeface="+mn-lt"/>
            </a:endParaRPr>
          </a:p>
          <a:p>
            <a:pPr marL="228600" lvl="0" indent="-228600" algn="l" rtl="0">
              <a:lnSpc>
                <a:spcPct val="130000"/>
              </a:lnSpc>
              <a:spcBef>
                <a:spcPts val="1000"/>
              </a:spcBef>
              <a:spcAft>
                <a:spcPts val="0"/>
              </a:spcAft>
              <a:buClr>
                <a:schemeClr val="lt2"/>
              </a:buClr>
              <a:buSzPts val="2000"/>
              <a:buChar char="●"/>
            </a:pPr>
            <a:r>
              <a:rPr lang="en-US" sz="2000" dirty="0">
                <a:solidFill>
                  <a:schemeClr val="bg1"/>
                </a:solidFill>
                <a:latin typeface="+mn-lt"/>
              </a:rPr>
              <a:t>References</a:t>
            </a:r>
            <a:endParaRPr sz="2000" dirty="0">
              <a:solidFill>
                <a:schemeClr val="bg1"/>
              </a:solidFill>
              <a:latin typeface="+mn-lt"/>
            </a:endParaRPr>
          </a:p>
        </p:txBody>
      </p:sp>
      <p:pic>
        <p:nvPicPr>
          <p:cNvPr id="1026" name="Picture 2" descr="What Is Diabetes? - NIDDK">
            <a:extLst>
              <a:ext uri="{FF2B5EF4-FFF2-40B4-BE49-F238E27FC236}">
                <a16:creationId xmlns:a16="http://schemas.microsoft.com/office/drawing/2014/main" id="{514DA535-73D8-53FD-85BD-410D4238F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465" y="0"/>
            <a:ext cx="3976535" cy="2651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66757D-36DD-4D5F-2AD8-C113DED7EC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TextBox 4">
            <a:extLst>
              <a:ext uri="{FF2B5EF4-FFF2-40B4-BE49-F238E27FC236}">
                <a16:creationId xmlns:a16="http://schemas.microsoft.com/office/drawing/2014/main" id="{9E014013-5155-A184-9E28-DB8ADA1454ED}"/>
              </a:ext>
            </a:extLst>
          </p:cNvPr>
          <p:cNvSpPr txBox="1"/>
          <p:nvPr/>
        </p:nvSpPr>
        <p:spPr>
          <a:xfrm>
            <a:off x="85669" y="775156"/>
            <a:ext cx="8750137" cy="2308324"/>
          </a:xfrm>
          <a:prstGeom prst="rect">
            <a:avLst/>
          </a:prstGeom>
          <a:solidFill>
            <a:schemeClr val="accent1"/>
          </a:solidFill>
        </p:spPr>
        <p:txBody>
          <a:bodyPr wrap="square">
            <a:spAutoFit/>
          </a:bodyPr>
          <a:lstStyle/>
          <a:p>
            <a:pPr marL="285750" indent="-285750">
              <a:buClr>
                <a:schemeClr val="bg1"/>
              </a:buClr>
              <a:buFont typeface="Wingdings" panose="05000000000000000000" pitchFamily="2" charset="2"/>
              <a:buChar char="Ø"/>
            </a:pPr>
            <a:r>
              <a:rPr lang="en-US" sz="1600" b="1" i="0" dirty="0">
                <a:solidFill>
                  <a:schemeClr val="bg1"/>
                </a:solidFill>
                <a:effectLst/>
                <a:latin typeface="+mn-lt"/>
              </a:rPr>
              <a:t>Exhibits a balanced accuracy of 78% - </a:t>
            </a:r>
            <a:r>
              <a:rPr lang="en-US" sz="1600" b="1" dirty="0">
                <a:solidFill>
                  <a:schemeClr val="bg1"/>
                </a:solidFill>
                <a:latin typeface="+mn-lt"/>
              </a:rPr>
              <a:t>S</a:t>
            </a:r>
            <a:r>
              <a:rPr lang="en-US" sz="1600" b="1" i="0" dirty="0">
                <a:solidFill>
                  <a:schemeClr val="bg1"/>
                </a:solidFill>
                <a:effectLst/>
                <a:latin typeface="+mn-lt"/>
              </a:rPr>
              <a:t>imilarity to </a:t>
            </a:r>
            <a:r>
              <a:rPr lang="en-US" sz="1600" b="1" dirty="0">
                <a:solidFill>
                  <a:schemeClr val="bg1"/>
                </a:solidFill>
                <a:latin typeface="+mn-lt"/>
              </a:rPr>
              <a:t>M</a:t>
            </a:r>
            <a:r>
              <a:rPr lang="en-US" sz="1600" b="1" i="0" dirty="0">
                <a:solidFill>
                  <a:schemeClr val="bg1"/>
                </a:solidFill>
                <a:effectLst/>
                <a:latin typeface="+mn-lt"/>
              </a:rPr>
              <a:t>odel 4’s accuracy</a:t>
            </a:r>
            <a:endParaRPr lang="en-US" sz="1600" b="1" dirty="0">
              <a:solidFill>
                <a:schemeClr val="bg1"/>
              </a:solidFill>
              <a:latin typeface="+mn-lt"/>
            </a:endParaRPr>
          </a:p>
          <a:p>
            <a:pPr marL="285750" indent="-285750">
              <a:buClr>
                <a:schemeClr val="bg1"/>
              </a:buClr>
              <a:buFont typeface="Wingdings" panose="05000000000000000000" pitchFamily="2" charset="2"/>
              <a:buChar char="Ø"/>
            </a:pPr>
            <a:endParaRPr lang="en-US" sz="1600" b="1" i="0" dirty="0">
              <a:solidFill>
                <a:schemeClr val="bg1"/>
              </a:solidFill>
              <a:effectLst/>
              <a:latin typeface="+mn-lt"/>
            </a:endParaRPr>
          </a:p>
          <a:p>
            <a:pPr marL="285750" indent="-285750">
              <a:buClr>
                <a:schemeClr val="bg1"/>
              </a:buClr>
              <a:buFont typeface="Wingdings" panose="05000000000000000000" pitchFamily="2" charset="2"/>
              <a:buChar char="Ø"/>
            </a:pPr>
            <a:endParaRPr lang="en-US" sz="1600" b="1" dirty="0">
              <a:solidFill>
                <a:schemeClr val="bg1"/>
              </a:solidFill>
              <a:latin typeface="+mn-lt"/>
            </a:endParaRPr>
          </a:p>
          <a:p>
            <a:pPr marL="285750" indent="-285750">
              <a:buClr>
                <a:schemeClr val="bg1"/>
              </a:buClr>
              <a:buFont typeface="Wingdings" panose="05000000000000000000" pitchFamily="2" charset="2"/>
              <a:buChar char="Ø"/>
            </a:pPr>
            <a:r>
              <a:rPr lang="en-US" sz="1600" b="1" dirty="0">
                <a:solidFill>
                  <a:schemeClr val="bg1"/>
                </a:solidFill>
                <a:latin typeface="+mn-lt"/>
              </a:rPr>
              <a:t>M</a:t>
            </a:r>
            <a:r>
              <a:rPr lang="en-US" sz="1600" b="1" i="0" dirty="0">
                <a:solidFill>
                  <a:schemeClr val="bg1"/>
                </a:solidFill>
                <a:effectLst/>
                <a:latin typeface="+mn-lt"/>
              </a:rPr>
              <a:t>aintains lower false positive and false negative rates at 11% and 38% respectively -  </a:t>
            </a:r>
            <a:r>
              <a:rPr lang="en-US" sz="1600" b="1" dirty="0">
                <a:solidFill>
                  <a:schemeClr val="bg1"/>
                </a:solidFill>
                <a:latin typeface="+mn-lt"/>
              </a:rPr>
              <a:t>M</a:t>
            </a:r>
            <a:r>
              <a:rPr lang="en-US" sz="1600" b="1" i="0" dirty="0">
                <a:solidFill>
                  <a:schemeClr val="bg1"/>
                </a:solidFill>
                <a:effectLst/>
                <a:latin typeface="+mn-lt"/>
              </a:rPr>
              <a:t>inimizing errors in either direction. </a:t>
            </a:r>
          </a:p>
          <a:p>
            <a:pPr>
              <a:buClr>
                <a:schemeClr val="bg1"/>
              </a:buClr>
            </a:pPr>
            <a:endParaRPr lang="en-US" sz="1600" b="1" i="0" dirty="0">
              <a:solidFill>
                <a:schemeClr val="bg1"/>
              </a:solidFill>
              <a:effectLst/>
              <a:latin typeface="+mn-lt"/>
            </a:endParaRPr>
          </a:p>
          <a:p>
            <a:pPr marL="285750" indent="-285750">
              <a:buClr>
                <a:schemeClr val="bg1"/>
              </a:buClr>
              <a:buFont typeface="Wingdings" panose="05000000000000000000" pitchFamily="2" charset="2"/>
              <a:buChar char="Ø"/>
            </a:pPr>
            <a:endParaRPr lang="en-US" sz="1600" b="1" i="0" dirty="0">
              <a:solidFill>
                <a:schemeClr val="bg1"/>
              </a:solidFill>
              <a:effectLst/>
              <a:latin typeface="+mn-lt"/>
            </a:endParaRPr>
          </a:p>
          <a:p>
            <a:pPr marL="285750" indent="-285750">
              <a:buClr>
                <a:schemeClr val="bg1"/>
              </a:buClr>
              <a:buFont typeface="Wingdings" panose="05000000000000000000" pitchFamily="2" charset="2"/>
              <a:buChar char="Ø"/>
            </a:pPr>
            <a:r>
              <a:rPr lang="en-US" sz="1600" b="1" i="0" dirty="0">
                <a:solidFill>
                  <a:schemeClr val="bg1"/>
                </a:solidFill>
                <a:effectLst/>
                <a:latin typeface="+mn-lt"/>
              </a:rPr>
              <a:t>Lower AIC value of 550.23 -  </a:t>
            </a:r>
            <a:r>
              <a:rPr lang="en-US" sz="1600" b="1" dirty="0">
                <a:solidFill>
                  <a:schemeClr val="bg1"/>
                </a:solidFill>
                <a:latin typeface="+mn-lt"/>
              </a:rPr>
              <a:t>D</a:t>
            </a:r>
            <a:r>
              <a:rPr lang="en-US" sz="1600" b="1" i="0" dirty="0">
                <a:solidFill>
                  <a:schemeClr val="bg1"/>
                </a:solidFill>
                <a:effectLst/>
                <a:latin typeface="+mn-lt"/>
              </a:rPr>
              <a:t>emonstrates simplicity - </a:t>
            </a:r>
            <a:r>
              <a:rPr lang="en-US" sz="1600" b="1" dirty="0">
                <a:solidFill>
                  <a:schemeClr val="bg1"/>
                </a:solidFill>
                <a:latin typeface="+mn-lt"/>
              </a:rPr>
              <a:t>H</a:t>
            </a:r>
            <a:r>
              <a:rPr lang="en-US" sz="1600" b="1" i="0" dirty="0">
                <a:solidFill>
                  <a:schemeClr val="bg1"/>
                </a:solidFill>
                <a:effectLst/>
                <a:latin typeface="+mn-lt"/>
              </a:rPr>
              <a:t>ighlights the significance of predictors in influencing outcomes. </a:t>
            </a:r>
          </a:p>
        </p:txBody>
      </p:sp>
      <p:sp>
        <p:nvSpPr>
          <p:cNvPr id="6" name="Google Shape;104;g247ff48b790_0_226">
            <a:extLst>
              <a:ext uri="{FF2B5EF4-FFF2-40B4-BE49-F238E27FC236}">
                <a16:creationId xmlns:a16="http://schemas.microsoft.com/office/drawing/2014/main" id="{34DD2392-DBFF-4CB8-CA5C-64FDB0865BB0}"/>
              </a:ext>
            </a:extLst>
          </p:cNvPr>
          <p:cNvSpPr txBox="1">
            <a:spLocks noGrp="1"/>
          </p:cNvSpPr>
          <p:nvPr>
            <p:ph type="title"/>
          </p:nvPr>
        </p:nvSpPr>
        <p:spPr>
          <a:xfrm>
            <a:off x="85669" y="189652"/>
            <a:ext cx="1817805" cy="350071"/>
          </a:xfrm>
          <a:prstGeom prst="rect">
            <a:avLst/>
          </a:prstGeom>
          <a:solidFill>
            <a:schemeClr val="accent1"/>
          </a:solidFill>
          <a:ln>
            <a:noFill/>
          </a:ln>
        </p:spPr>
        <p:txBody>
          <a:bodyPr spcFirstLastPara="1" wrap="square" lIns="91425" tIns="45700" rIns="91425" bIns="45700" anchor="b" anchorCtr="0">
            <a:noAutofit/>
          </a:bodyPr>
          <a:lstStyle/>
          <a:p>
            <a:pPr algn="l"/>
            <a:r>
              <a:rPr lang="en-US" sz="2000" dirty="0">
                <a:solidFill>
                  <a:schemeClr val="bg1"/>
                </a:solidFill>
                <a:latin typeface="+mj-lt"/>
              </a:rPr>
              <a:t>Conclusion</a:t>
            </a:r>
            <a:endParaRPr lang="en-US" sz="2000" i="0" dirty="0">
              <a:solidFill>
                <a:schemeClr val="bg1"/>
              </a:solidFill>
              <a:effectLst/>
              <a:latin typeface="+mj-lt"/>
            </a:endParaRPr>
          </a:p>
        </p:txBody>
      </p:sp>
      <p:sp>
        <p:nvSpPr>
          <p:cNvPr id="7" name="TextBox 6">
            <a:extLst>
              <a:ext uri="{FF2B5EF4-FFF2-40B4-BE49-F238E27FC236}">
                <a16:creationId xmlns:a16="http://schemas.microsoft.com/office/drawing/2014/main" id="{4DD46D82-A824-F0AD-B049-758E04A89903}"/>
              </a:ext>
            </a:extLst>
          </p:cNvPr>
          <p:cNvSpPr txBox="1"/>
          <p:nvPr/>
        </p:nvSpPr>
        <p:spPr>
          <a:xfrm>
            <a:off x="1903474" y="170391"/>
            <a:ext cx="4572000" cy="369332"/>
          </a:xfrm>
          <a:prstGeom prst="rect">
            <a:avLst/>
          </a:prstGeom>
          <a:solidFill>
            <a:schemeClr val="accent1"/>
          </a:solidFill>
        </p:spPr>
        <p:txBody>
          <a:bodyPr wrap="square">
            <a:spAutoFit/>
          </a:bodyPr>
          <a:lstStyle/>
          <a:p>
            <a:r>
              <a:rPr lang="en-US" sz="1800" b="1" i="0" dirty="0">
                <a:solidFill>
                  <a:schemeClr val="bg1"/>
                </a:solidFill>
                <a:effectLst/>
                <a:latin typeface="+mn-lt"/>
              </a:rPr>
              <a:t>Model Choice – Model 2</a:t>
            </a:r>
            <a:endParaRPr lang="en-US" sz="1800" b="1" dirty="0">
              <a:solidFill>
                <a:schemeClr val="bg1"/>
              </a:solidFill>
              <a:latin typeface="+mn-lt"/>
            </a:endParaRPr>
          </a:p>
        </p:txBody>
      </p:sp>
      <p:sp>
        <p:nvSpPr>
          <p:cNvPr id="9" name="TextBox 8">
            <a:extLst>
              <a:ext uri="{FF2B5EF4-FFF2-40B4-BE49-F238E27FC236}">
                <a16:creationId xmlns:a16="http://schemas.microsoft.com/office/drawing/2014/main" id="{35FD5C68-F30C-6FA1-FF01-A259FB9E2E49}"/>
              </a:ext>
            </a:extLst>
          </p:cNvPr>
          <p:cNvSpPr txBox="1"/>
          <p:nvPr/>
        </p:nvSpPr>
        <p:spPr>
          <a:xfrm>
            <a:off x="115986" y="3352681"/>
            <a:ext cx="8837098" cy="1015663"/>
          </a:xfrm>
          <a:prstGeom prst="rect">
            <a:avLst/>
          </a:prstGeom>
          <a:solidFill>
            <a:schemeClr val="accent1">
              <a:lumMod val="60000"/>
              <a:lumOff val="40000"/>
            </a:schemeClr>
          </a:solidFill>
        </p:spPr>
        <p:txBody>
          <a:bodyPr wrap="square">
            <a:spAutoFit/>
          </a:bodyPr>
          <a:lstStyle/>
          <a:p>
            <a:pPr>
              <a:buClr>
                <a:schemeClr val="bg1"/>
              </a:buClr>
            </a:pPr>
            <a:r>
              <a:rPr lang="en-US"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 conclude that  - “YES” - A meticulously crafted predictive model (Model 2) can reliably classify female patients of Pima Indian heritage based on diverse medical features, facilitating precise predictions of diabetes status.</a:t>
            </a:r>
            <a:endParaRPr lang="en-US" sz="1600" b="1" dirty="0">
              <a:solidFill>
                <a:schemeClr val="bg1"/>
              </a:solidFill>
              <a:latin typeface="+mn-lt"/>
            </a:endParaRPr>
          </a:p>
        </p:txBody>
      </p:sp>
      <p:pic>
        <p:nvPicPr>
          <p:cNvPr id="10" name="Picture 9">
            <a:extLst>
              <a:ext uri="{FF2B5EF4-FFF2-40B4-BE49-F238E27FC236}">
                <a16:creationId xmlns:a16="http://schemas.microsoft.com/office/drawing/2014/main" id="{76E91C46-6CEE-51DD-28D1-237E5ABE9116}"/>
              </a:ext>
            </a:extLst>
          </p:cNvPr>
          <p:cNvPicPr>
            <a:picLocks noChangeAspect="1"/>
          </p:cNvPicPr>
          <p:nvPr/>
        </p:nvPicPr>
        <p:blipFill>
          <a:blip r:embed="rId2"/>
          <a:stretch>
            <a:fillRect/>
          </a:stretch>
        </p:blipFill>
        <p:spPr>
          <a:xfrm>
            <a:off x="7554686" y="9979"/>
            <a:ext cx="1589314" cy="1241797"/>
          </a:xfrm>
          <a:prstGeom prst="rect">
            <a:avLst/>
          </a:prstGeom>
        </p:spPr>
      </p:pic>
    </p:spTree>
    <p:extLst>
      <p:ext uri="{BB962C8B-B14F-4D97-AF65-F5344CB8AC3E}">
        <p14:creationId xmlns:p14="http://schemas.microsoft.com/office/powerpoint/2010/main" val="36233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205" name="Google Shape;205;p20"/>
          <p:cNvGrpSpPr/>
          <p:nvPr/>
        </p:nvGrpSpPr>
        <p:grpSpPr>
          <a:xfrm>
            <a:off x="6957674" y="2087092"/>
            <a:ext cx="1130198" cy="1130198"/>
            <a:chOff x="8762414" y="2939573"/>
            <a:chExt cx="457200" cy="457200"/>
          </a:xfrm>
        </p:grpSpPr>
        <p:sp>
          <p:nvSpPr>
            <p:cNvPr id="206" name="Google Shape;206;p20"/>
            <p:cNvSpPr/>
            <p:nvPr/>
          </p:nvSpPr>
          <p:spPr>
            <a:xfrm>
              <a:off x="9010064" y="3034823"/>
              <a:ext cx="209550" cy="66675"/>
            </a:xfrm>
            <a:custGeom>
              <a:avLst/>
              <a:gdLst/>
              <a:ahLst/>
              <a:cxnLst/>
              <a:rect l="l" t="t" r="r" b="b"/>
              <a:pathLst>
                <a:path w="209550" h="66675" extrusionOk="0">
                  <a:moveTo>
                    <a:pt x="200025" y="0"/>
                  </a:moveTo>
                  <a:lnTo>
                    <a:pt x="9525" y="0"/>
                  </a:lnTo>
                  <a:cubicBezTo>
                    <a:pt x="3810" y="0"/>
                    <a:pt x="0" y="3810"/>
                    <a:pt x="0" y="9525"/>
                  </a:cubicBezTo>
                  <a:lnTo>
                    <a:pt x="0" y="57150"/>
                  </a:lnTo>
                  <a:cubicBezTo>
                    <a:pt x="0" y="62865"/>
                    <a:pt x="3810" y="66675"/>
                    <a:pt x="9525" y="66675"/>
                  </a:cubicBezTo>
                  <a:lnTo>
                    <a:pt x="200025" y="66675"/>
                  </a:lnTo>
                  <a:cubicBezTo>
                    <a:pt x="205740" y="66675"/>
                    <a:pt x="209550" y="62865"/>
                    <a:pt x="209550" y="57150"/>
                  </a:cubicBezTo>
                  <a:lnTo>
                    <a:pt x="209550" y="9525"/>
                  </a:lnTo>
                  <a:cubicBezTo>
                    <a:pt x="209550" y="3810"/>
                    <a:pt x="205740" y="0"/>
                    <a:pt x="200025"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0"/>
            <p:cNvSpPr/>
            <p:nvPr/>
          </p:nvSpPr>
          <p:spPr>
            <a:xfrm>
              <a:off x="9029114" y="3120548"/>
              <a:ext cx="171450" cy="276225"/>
            </a:xfrm>
            <a:custGeom>
              <a:avLst/>
              <a:gdLst/>
              <a:ahLst/>
              <a:cxnLst/>
              <a:rect l="l" t="t" r="r" b="b"/>
              <a:pathLst>
                <a:path w="171450" h="276225" extrusionOk="0">
                  <a:moveTo>
                    <a:pt x="0" y="266700"/>
                  </a:moveTo>
                  <a:cubicBezTo>
                    <a:pt x="0" y="272415"/>
                    <a:pt x="3810" y="276225"/>
                    <a:pt x="9525" y="276225"/>
                  </a:cubicBezTo>
                  <a:lnTo>
                    <a:pt x="161925" y="276225"/>
                  </a:lnTo>
                  <a:cubicBezTo>
                    <a:pt x="167640" y="276225"/>
                    <a:pt x="171450" y="272415"/>
                    <a:pt x="171450" y="266700"/>
                  </a:cubicBezTo>
                  <a:lnTo>
                    <a:pt x="171450" y="0"/>
                  </a:lnTo>
                  <a:lnTo>
                    <a:pt x="0" y="0"/>
                  </a:lnTo>
                  <a:lnTo>
                    <a:pt x="0" y="266700"/>
                  </a:lnTo>
                  <a:close/>
                  <a:moveTo>
                    <a:pt x="28575" y="57150"/>
                  </a:moveTo>
                  <a:cubicBezTo>
                    <a:pt x="28575" y="51435"/>
                    <a:pt x="32385" y="47625"/>
                    <a:pt x="38100" y="47625"/>
                  </a:cubicBezTo>
                  <a:lnTo>
                    <a:pt x="133350" y="47625"/>
                  </a:lnTo>
                  <a:cubicBezTo>
                    <a:pt x="139065" y="47625"/>
                    <a:pt x="142875" y="51435"/>
                    <a:pt x="142875" y="57150"/>
                  </a:cubicBezTo>
                  <a:lnTo>
                    <a:pt x="142875" y="123825"/>
                  </a:lnTo>
                  <a:cubicBezTo>
                    <a:pt x="142875" y="129540"/>
                    <a:pt x="139065" y="133350"/>
                    <a:pt x="133350" y="133350"/>
                  </a:cubicBezTo>
                  <a:lnTo>
                    <a:pt x="38100" y="133350"/>
                  </a:lnTo>
                  <a:cubicBezTo>
                    <a:pt x="32385" y="133350"/>
                    <a:pt x="28575" y="129540"/>
                    <a:pt x="28575" y="123825"/>
                  </a:cubicBezTo>
                  <a:lnTo>
                    <a:pt x="28575" y="57150"/>
                  </a:lnTo>
                  <a:close/>
                  <a:moveTo>
                    <a:pt x="38100" y="161925"/>
                  </a:moveTo>
                  <a:lnTo>
                    <a:pt x="133350" y="161925"/>
                  </a:lnTo>
                  <a:cubicBezTo>
                    <a:pt x="139065" y="161925"/>
                    <a:pt x="142875" y="165735"/>
                    <a:pt x="142875" y="171450"/>
                  </a:cubicBezTo>
                  <a:cubicBezTo>
                    <a:pt x="142875" y="177165"/>
                    <a:pt x="139065" y="180975"/>
                    <a:pt x="133350" y="180975"/>
                  </a:cubicBezTo>
                  <a:lnTo>
                    <a:pt x="38100" y="180975"/>
                  </a:lnTo>
                  <a:cubicBezTo>
                    <a:pt x="32385" y="180975"/>
                    <a:pt x="28575" y="177165"/>
                    <a:pt x="28575" y="171450"/>
                  </a:cubicBezTo>
                  <a:cubicBezTo>
                    <a:pt x="28575" y="165735"/>
                    <a:pt x="32385" y="161925"/>
                    <a:pt x="38100" y="1619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20"/>
            <p:cNvSpPr/>
            <p:nvPr/>
          </p:nvSpPr>
          <p:spPr>
            <a:xfrm>
              <a:off x="8762414" y="2939573"/>
              <a:ext cx="200025" cy="457200"/>
            </a:xfrm>
            <a:custGeom>
              <a:avLst/>
              <a:gdLst/>
              <a:ahLst/>
              <a:cxnLst/>
              <a:rect l="l" t="t" r="r" b="b"/>
              <a:pathLst>
                <a:path w="200025" h="457200" extrusionOk="0">
                  <a:moveTo>
                    <a:pt x="185738" y="76200"/>
                  </a:moveTo>
                  <a:lnTo>
                    <a:pt x="133350" y="76200"/>
                  </a:lnTo>
                  <a:lnTo>
                    <a:pt x="133350" y="28575"/>
                  </a:lnTo>
                  <a:lnTo>
                    <a:pt x="157163" y="28575"/>
                  </a:lnTo>
                  <a:cubicBezTo>
                    <a:pt x="164783" y="28575"/>
                    <a:pt x="171450" y="21908"/>
                    <a:pt x="171450" y="14288"/>
                  </a:cubicBezTo>
                  <a:cubicBezTo>
                    <a:pt x="171450" y="6668"/>
                    <a:pt x="164783" y="0"/>
                    <a:pt x="157163" y="0"/>
                  </a:cubicBezTo>
                  <a:lnTo>
                    <a:pt x="42863" y="0"/>
                  </a:lnTo>
                  <a:cubicBezTo>
                    <a:pt x="35243" y="0"/>
                    <a:pt x="28575" y="6668"/>
                    <a:pt x="28575" y="14288"/>
                  </a:cubicBezTo>
                  <a:cubicBezTo>
                    <a:pt x="28575" y="21908"/>
                    <a:pt x="35243" y="28575"/>
                    <a:pt x="42863" y="28575"/>
                  </a:cubicBezTo>
                  <a:lnTo>
                    <a:pt x="66675" y="28575"/>
                  </a:lnTo>
                  <a:lnTo>
                    <a:pt x="66675" y="76200"/>
                  </a:lnTo>
                  <a:lnTo>
                    <a:pt x="14288" y="76200"/>
                  </a:lnTo>
                  <a:cubicBezTo>
                    <a:pt x="6668" y="76200"/>
                    <a:pt x="0" y="82868"/>
                    <a:pt x="0" y="90488"/>
                  </a:cubicBezTo>
                  <a:cubicBezTo>
                    <a:pt x="0" y="98108"/>
                    <a:pt x="6668" y="104775"/>
                    <a:pt x="14288" y="104775"/>
                  </a:cubicBezTo>
                  <a:lnTo>
                    <a:pt x="47625" y="104775"/>
                  </a:lnTo>
                  <a:lnTo>
                    <a:pt x="47625" y="323850"/>
                  </a:lnTo>
                  <a:cubicBezTo>
                    <a:pt x="47625" y="334328"/>
                    <a:pt x="56198" y="342900"/>
                    <a:pt x="66675" y="342900"/>
                  </a:cubicBezTo>
                  <a:lnTo>
                    <a:pt x="66675" y="361950"/>
                  </a:lnTo>
                  <a:cubicBezTo>
                    <a:pt x="66675" y="367665"/>
                    <a:pt x="70485" y="371475"/>
                    <a:pt x="76200" y="371475"/>
                  </a:cubicBezTo>
                  <a:lnTo>
                    <a:pt x="85725" y="371475"/>
                  </a:lnTo>
                  <a:lnTo>
                    <a:pt x="85725" y="442913"/>
                  </a:lnTo>
                  <a:cubicBezTo>
                    <a:pt x="85725" y="450533"/>
                    <a:pt x="92393" y="457200"/>
                    <a:pt x="100013" y="457200"/>
                  </a:cubicBezTo>
                  <a:cubicBezTo>
                    <a:pt x="107633" y="457200"/>
                    <a:pt x="114300" y="450533"/>
                    <a:pt x="114300" y="442913"/>
                  </a:cubicBezTo>
                  <a:lnTo>
                    <a:pt x="114300" y="371475"/>
                  </a:lnTo>
                  <a:lnTo>
                    <a:pt x="123825" y="371475"/>
                  </a:lnTo>
                  <a:cubicBezTo>
                    <a:pt x="129540" y="371475"/>
                    <a:pt x="133350" y="367665"/>
                    <a:pt x="133350" y="361950"/>
                  </a:cubicBezTo>
                  <a:lnTo>
                    <a:pt x="133350" y="342900"/>
                  </a:lnTo>
                  <a:cubicBezTo>
                    <a:pt x="143828" y="342900"/>
                    <a:pt x="152400" y="334328"/>
                    <a:pt x="152400" y="323850"/>
                  </a:cubicBezTo>
                  <a:lnTo>
                    <a:pt x="152400" y="104775"/>
                  </a:lnTo>
                  <a:lnTo>
                    <a:pt x="185738" y="104775"/>
                  </a:lnTo>
                  <a:cubicBezTo>
                    <a:pt x="193358" y="104775"/>
                    <a:pt x="200025" y="98108"/>
                    <a:pt x="200025" y="90488"/>
                  </a:cubicBezTo>
                  <a:cubicBezTo>
                    <a:pt x="200025" y="82868"/>
                    <a:pt x="193358" y="76200"/>
                    <a:pt x="185738" y="76200"/>
                  </a:cubicBezTo>
                  <a:close/>
                  <a:moveTo>
                    <a:pt x="123825" y="247650"/>
                  </a:moveTo>
                  <a:lnTo>
                    <a:pt x="76200" y="247650"/>
                  </a:lnTo>
                  <a:lnTo>
                    <a:pt x="76200" y="123825"/>
                  </a:lnTo>
                  <a:lnTo>
                    <a:pt x="123825" y="123825"/>
                  </a:lnTo>
                  <a:lnTo>
                    <a:pt x="123825" y="2476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9" name="Google Shape;209;p20"/>
          <p:cNvSpPr/>
          <p:nvPr/>
        </p:nvSpPr>
        <p:spPr>
          <a:xfrm>
            <a:off x="7232451" y="1416429"/>
            <a:ext cx="580644" cy="580644"/>
          </a:xfrm>
          <a:custGeom>
            <a:avLst/>
            <a:gdLst/>
            <a:ahLst/>
            <a:cxnLst/>
            <a:rect l="l" t="t" r="r" b="b"/>
            <a:pathLst>
              <a:path w="457200" h="457200" extrusionOk="0">
                <a:moveTo>
                  <a:pt x="438150" y="209550"/>
                </a:moveTo>
                <a:lnTo>
                  <a:pt x="399098" y="209550"/>
                </a:lnTo>
                <a:cubicBezTo>
                  <a:pt x="395288" y="176213"/>
                  <a:pt x="381953" y="146685"/>
                  <a:pt x="362903" y="121920"/>
                </a:cubicBezTo>
                <a:lnTo>
                  <a:pt x="395288" y="89535"/>
                </a:lnTo>
                <a:cubicBezTo>
                  <a:pt x="402908" y="81915"/>
                  <a:pt x="402908" y="70485"/>
                  <a:pt x="395288" y="62865"/>
                </a:cubicBezTo>
                <a:cubicBezTo>
                  <a:pt x="387668" y="55245"/>
                  <a:pt x="376238" y="55245"/>
                  <a:pt x="368618" y="62865"/>
                </a:cubicBezTo>
                <a:lnTo>
                  <a:pt x="336233" y="95250"/>
                </a:lnTo>
                <a:cubicBezTo>
                  <a:pt x="311468" y="75248"/>
                  <a:pt x="280988" y="62865"/>
                  <a:pt x="248603" y="59055"/>
                </a:cubicBezTo>
                <a:lnTo>
                  <a:pt x="248603" y="19050"/>
                </a:lnTo>
                <a:cubicBezTo>
                  <a:pt x="248603" y="8573"/>
                  <a:pt x="240030" y="0"/>
                  <a:pt x="229553" y="0"/>
                </a:cubicBezTo>
                <a:cubicBezTo>
                  <a:pt x="219075" y="0"/>
                  <a:pt x="210503" y="8573"/>
                  <a:pt x="210503" y="19050"/>
                </a:cubicBezTo>
                <a:lnTo>
                  <a:pt x="210503" y="58103"/>
                </a:lnTo>
                <a:cubicBezTo>
                  <a:pt x="177165" y="61913"/>
                  <a:pt x="147638" y="75248"/>
                  <a:pt x="122873" y="94298"/>
                </a:cubicBezTo>
                <a:lnTo>
                  <a:pt x="89535" y="62865"/>
                </a:lnTo>
                <a:cubicBezTo>
                  <a:pt x="81915" y="55245"/>
                  <a:pt x="70485" y="55245"/>
                  <a:pt x="62865" y="62865"/>
                </a:cubicBezTo>
                <a:cubicBezTo>
                  <a:pt x="55245" y="70485"/>
                  <a:pt x="55245" y="81915"/>
                  <a:pt x="62865" y="89535"/>
                </a:cubicBezTo>
                <a:lnTo>
                  <a:pt x="95250" y="121920"/>
                </a:lnTo>
                <a:cubicBezTo>
                  <a:pt x="75248" y="146685"/>
                  <a:pt x="62865" y="177165"/>
                  <a:pt x="59055" y="209550"/>
                </a:cubicBezTo>
                <a:lnTo>
                  <a:pt x="19050" y="209550"/>
                </a:lnTo>
                <a:cubicBezTo>
                  <a:pt x="8573" y="209550"/>
                  <a:pt x="0" y="218123"/>
                  <a:pt x="0" y="228600"/>
                </a:cubicBezTo>
                <a:cubicBezTo>
                  <a:pt x="0" y="239078"/>
                  <a:pt x="8573" y="247650"/>
                  <a:pt x="19050" y="247650"/>
                </a:cubicBezTo>
                <a:lnTo>
                  <a:pt x="58103" y="247650"/>
                </a:lnTo>
                <a:cubicBezTo>
                  <a:pt x="61913" y="280988"/>
                  <a:pt x="75248" y="310515"/>
                  <a:pt x="94298" y="335280"/>
                </a:cubicBezTo>
                <a:lnTo>
                  <a:pt x="61913" y="367665"/>
                </a:lnTo>
                <a:cubicBezTo>
                  <a:pt x="54293" y="375285"/>
                  <a:pt x="54293" y="386715"/>
                  <a:pt x="61913" y="394335"/>
                </a:cubicBezTo>
                <a:cubicBezTo>
                  <a:pt x="66675" y="398145"/>
                  <a:pt x="71438" y="400050"/>
                  <a:pt x="76200" y="400050"/>
                </a:cubicBezTo>
                <a:cubicBezTo>
                  <a:pt x="80963" y="400050"/>
                  <a:pt x="85725" y="398145"/>
                  <a:pt x="89535" y="394335"/>
                </a:cubicBezTo>
                <a:lnTo>
                  <a:pt x="121920" y="361950"/>
                </a:lnTo>
                <a:cubicBezTo>
                  <a:pt x="146685" y="381953"/>
                  <a:pt x="177165" y="394335"/>
                  <a:pt x="209550" y="398145"/>
                </a:cubicBezTo>
                <a:lnTo>
                  <a:pt x="209550" y="438150"/>
                </a:lnTo>
                <a:cubicBezTo>
                  <a:pt x="209550" y="448628"/>
                  <a:pt x="218123" y="457200"/>
                  <a:pt x="228600" y="457200"/>
                </a:cubicBezTo>
                <a:cubicBezTo>
                  <a:pt x="239078" y="457200"/>
                  <a:pt x="247650" y="448628"/>
                  <a:pt x="247650" y="438150"/>
                </a:cubicBezTo>
                <a:lnTo>
                  <a:pt x="247650" y="399098"/>
                </a:lnTo>
                <a:cubicBezTo>
                  <a:pt x="280988" y="395288"/>
                  <a:pt x="310515" y="381953"/>
                  <a:pt x="335280" y="362903"/>
                </a:cubicBezTo>
                <a:lnTo>
                  <a:pt x="367665" y="395288"/>
                </a:lnTo>
                <a:cubicBezTo>
                  <a:pt x="371475" y="398145"/>
                  <a:pt x="376238" y="400050"/>
                  <a:pt x="381000" y="400050"/>
                </a:cubicBezTo>
                <a:cubicBezTo>
                  <a:pt x="385763" y="400050"/>
                  <a:pt x="390525" y="398145"/>
                  <a:pt x="394335" y="394335"/>
                </a:cubicBezTo>
                <a:cubicBezTo>
                  <a:pt x="401955" y="386715"/>
                  <a:pt x="401955" y="375285"/>
                  <a:pt x="394335" y="367665"/>
                </a:cubicBezTo>
                <a:lnTo>
                  <a:pt x="361950" y="335280"/>
                </a:lnTo>
                <a:cubicBezTo>
                  <a:pt x="381953" y="310515"/>
                  <a:pt x="394335" y="280035"/>
                  <a:pt x="398145" y="247650"/>
                </a:cubicBezTo>
                <a:lnTo>
                  <a:pt x="438150" y="247650"/>
                </a:lnTo>
                <a:cubicBezTo>
                  <a:pt x="448628" y="247650"/>
                  <a:pt x="457200" y="239078"/>
                  <a:pt x="457200" y="228600"/>
                </a:cubicBezTo>
                <a:cubicBezTo>
                  <a:pt x="457200" y="218123"/>
                  <a:pt x="448628" y="209550"/>
                  <a:pt x="438150" y="209550"/>
                </a:cubicBezTo>
                <a:close/>
                <a:moveTo>
                  <a:pt x="185738" y="114300"/>
                </a:moveTo>
                <a:cubicBezTo>
                  <a:pt x="203835" y="114300"/>
                  <a:pt x="219075" y="129540"/>
                  <a:pt x="219075" y="147638"/>
                </a:cubicBezTo>
                <a:cubicBezTo>
                  <a:pt x="219075" y="165735"/>
                  <a:pt x="203835" y="180975"/>
                  <a:pt x="185738" y="180975"/>
                </a:cubicBezTo>
                <a:cubicBezTo>
                  <a:pt x="167640" y="180975"/>
                  <a:pt x="152400" y="165735"/>
                  <a:pt x="152400" y="147638"/>
                </a:cubicBezTo>
                <a:cubicBezTo>
                  <a:pt x="152400" y="129540"/>
                  <a:pt x="167640" y="114300"/>
                  <a:pt x="185738" y="114300"/>
                </a:cubicBezTo>
                <a:close/>
                <a:moveTo>
                  <a:pt x="180975" y="333375"/>
                </a:moveTo>
                <a:cubicBezTo>
                  <a:pt x="149543" y="333375"/>
                  <a:pt x="123825" y="307658"/>
                  <a:pt x="123825" y="276225"/>
                </a:cubicBezTo>
                <a:cubicBezTo>
                  <a:pt x="123825" y="244793"/>
                  <a:pt x="149543" y="219075"/>
                  <a:pt x="180975" y="219075"/>
                </a:cubicBezTo>
                <a:cubicBezTo>
                  <a:pt x="212408" y="219075"/>
                  <a:pt x="238125" y="244793"/>
                  <a:pt x="238125" y="276225"/>
                </a:cubicBezTo>
                <a:cubicBezTo>
                  <a:pt x="238125" y="307658"/>
                  <a:pt x="212408" y="333375"/>
                  <a:pt x="180975" y="333375"/>
                </a:cubicBezTo>
                <a:close/>
                <a:moveTo>
                  <a:pt x="295275" y="323850"/>
                </a:moveTo>
                <a:cubicBezTo>
                  <a:pt x="284798" y="323850"/>
                  <a:pt x="276225" y="315278"/>
                  <a:pt x="276225" y="304800"/>
                </a:cubicBezTo>
                <a:cubicBezTo>
                  <a:pt x="276225" y="294323"/>
                  <a:pt x="284798" y="285750"/>
                  <a:pt x="295275" y="285750"/>
                </a:cubicBezTo>
                <a:cubicBezTo>
                  <a:pt x="305753" y="285750"/>
                  <a:pt x="314325" y="294323"/>
                  <a:pt x="314325" y="304800"/>
                </a:cubicBezTo>
                <a:cubicBezTo>
                  <a:pt x="314325" y="315278"/>
                  <a:pt x="305753" y="323850"/>
                  <a:pt x="295275" y="323850"/>
                </a:cubicBezTo>
                <a:close/>
                <a:moveTo>
                  <a:pt x="300038" y="238125"/>
                </a:moveTo>
                <a:cubicBezTo>
                  <a:pt x="276225" y="238125"/>
                  <a:pt x="257175" y="219075"/>
                  <a:pt x="257175" y="195263"/>
                </a:cubicBezTo>
                <a:cubicBezTo>
                  <a:pt x="257175" y="171450"/>
                  <a:pt x="276225" y="152400"/>
                  <a:pt x="300038" y="152400"/>
                </a:cubicBezTo>
                <a:cubicBezTo>
                  <a:pt x="323850" y="152400"/>
                  <a:pt x="342900" y="171450"/>
                  <a:pt x="342900" y="195263"/>
                </a:cubicBezTo>
                <a:cubicBezTo>
                  <a:pt x="342900" y="219075"/>
                  <a:pt x="323850" y="238125"/>
                  <a:pt x="300038" y="2381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 </a:t>
            </a:r>
            <a:endParaRPr sz="1800">
              <a:solidFill>
                <a:srgbClr val="000000"/>
              </a:solidFill>
              <a:latin typeface="Calibri"/>
              <a:ea typeface="Calibri"/>
              <a:cs typeface="Calibri"/>
              <a:sym typeface="Calibri"/>
            </a:endParaRPr>
          </a:p>
        </p:txBody>
      </p:sp>
      <p:sp>
        <p:nvSpPr>
          <p:cNvPr id="210" name="Google Shape;210;p20"/>
          <p:cNvSpPr/>
          <p:nvPr/>
        </p:nvSpPr>
        <p:spPr>
          <a:xfrm>
            <a:off x="5921714" y="990545"/>
            <a:ext cx="1130427" cy="1130427"/>
          </a:xfrm>
          <a:custGeom>
            <a:avLst/>
            <a:gdLst/>
            <a:ahLst/>
            <a:cxnLst/>
            <a:rect l="l" t="t" r="r" b="b"/>
            <a:pathLst>
              <a:path w="457200" h="457200" extrusionOk="0">
                <a:moveTo>
                  <a:pt x="442913" y="180975"/>
                </a:moveTo>
                <a:cubicBezTo>
                  <a:pt x="435023" y="180974"/>
                  <a:pt x="428626" y="187368"/>
                  <a:pt x="428625" y="195258"/>
                </a:cubicBezTo>
                <a:cubicBezTo>
                  <a:pt x="428625" y="195260"/>
                  <a:pt x="428625" y="195261"/>
                  <a:pt x="428625" y="195263"/>
                </a:cubicBezTo>
                <a:lnTo>
                  <a:pt x="428625" y="209550"/>
                </a:lnTo>
                <a:lnTo>
                  <a:pt x="389308" y="209550"/>
                </a:lnTo>
                <a:cubicBezTo>
                  <a:pt x="385830" y="179926"/>
                  <a:pt x="374190" y="151851"/>
                  <a:pt x="355685" y="128457"/>
                </a:cubicBezTo>
                <a:lnTo>
                  <a:pt x="383510" y="100631"/>
                </a:lnTo>
                <a:lnTo>
                  <a:pt x="394709" y="110114"/>
                </a:lnTo>
                <a:cubicBezTo>
                  <a:pt x="400281" y="115700"/>
                  <a:pt x="409327" y="115711"/>
                  <a:pt x="414914" y="110139"/>
                </a:cubicBezTo>
                <a:cubicBezTo>
                  <a:pt x="420500" y="104565"/>
                  <a:pt x="420511" y="95520"/>
                  <a:pt x="414938" y="89934"/>
                </a:cubicBezTo>
                <a:cubicBezTo>
                  <a:pt x="414930" y="89926"/>
                  <a:pt x="414922" y="89918"/>
                  <a:pt x="414915" y="89911"/>
                </a:cubicBezTo>
                <a:lnTo>
                  <a:pt x="367291" y="42286"/>
                </a:lnTo>
                <a:cubicBezTo>
                  <a:pt x="361712" y="36706"/>
                  <a:pt x="352666" y="36706"/>
                  <a:pt x="347086" y="42285"/>
                </a:cubicBezTo>
                <a:cubicBezTo>
                  <a:pt x="341507" y="47864"/>
                  <a:pt x="341506" y="56910"/>
                  <a:pt x="347085" y="62489"/>
                </a:cubicBezTo>
                <a:lnTo>
                  <a:pt x="356569" y="73689"/>
                </a:lnTo>
                <a:lnTo>
                  <a:pt x="328743" y="101515"/>
                </a:lnTo>
                <a:cubicBezTo>
                  <a:pt x="305349" y="83012"/>
                  <a:pt x="277274" y="71372"/>
                  <a:pt x="247650" y="67894"/>
                </a:cubicBezTo>
                <a:lnTo>
                  <a:pt x="247650" y="28575"/>
                </a:lnTo>
                <a:lnTo>
                  <a:pt x="261938" y="28575"/>
                </a:lnTo>
                <a:cubicBezTo>
                  <a:pt x="269828" y="28575"/>
                  <a:pt x="276225" y="22178"/>
                  <a:pt x="276225" y="14288"/>
                </a:cubicBezTo>
                <a:cubicBezTo>
                  <a:pt x="276225" y="6397"/>
                  <a:pt x="269828" y="0"/>
                  <a:pt x="261938" y="0"/>
                </a:cubicBezTo>
                <a:lnTo>
                  <a:pt x="195263" y="0"/>
                </a:lnTo>
                <a:cubicBezTo>
                  <a:pt x="187372" y="0"/>
                  <a:pt x="180975" y="6397"/>
                  <a:pt x="180975" y="14288"/>
                </a:cubicBezTo>
                <a:cubicBezTo>
                  <a:pt x="180975" y="22178"/>
                  <a:pt x="187372" y="28575"/>
                  <a:pt x="195263" y="28575"/>
                </a:cubicBezTo>
                <a:lnTo>
                  <a:pt x="209550" y="28575"/>
                </a:lnTo>
                <a:lnTo>
                  <a:pt x="209550" y="67894"/>
                </a:lnTo>
                <a:cubicBezTo>
                  <a:pt x="179926" y="71372"/>
                  <a:pt x="151851" y="83012"/>
                  <a:pt x="128457" y="101515"/>
                </a:cubicBezTo>
                <a:lnTo>
                  <a:pt x="100631" y="73689"/>
                </a:lnTo>
                <a:lnTo>
                  <a:pt x="110115" y="62489"/>
                </a:lnTo>
                <a:cubicBezTo>
                  <a:pt x="115694" y="56910"/>
                  <a:pt x="115694" y="47864"/>
                  <a:pt x="110114" y="42285"/>
                </a:cubicBezTo>
                <a:cubicBezTo>
                  <a:pt x="104534" y="36706"/>
                  <a:pt x="95488" y="36706"/>
                  <a:pt x="89910" y="42286"/>
                </a:cubicBezTo>
                <a:lnTo>
                  <a:pt x="43382" y="89911"/>
                </a:lnTo>
                <a:cubicBezTo>
                  <a:pt x="37817" y="95504"/>
                  <a:pt x="37839" y="104550"/>
                  <a:pt x="43433" y="110116"/>
                </a:cubicBezTo>
                <a:cubicBezTo>
                  <a:pt x="49007" y="115661"/>
                  <a:pt x="58015" y="115661"/>
                  <a:pt x="63588" y="110115"/>
                </a:cubicBezTo>
                <a:lnTo>
                  <a:pt x="73691" y="100631"/>
                </a:lnTo>
                <a:lnTo>
                  <a:pt x="101516" y="128457"/>
                </a:lnTo>
                <a:cubicBezTo>
                  <a:pt x="83011" y="151851"/>
                  <a:pt x="71370" y="179926"/>
                  <a:pt x="67892" y="209550"/>
                </a:cubicBezTo>
                <a:lnTo>
                  <a:pt x="28575" y="209550"/>
                </a:lnTo>
                <a:lnTo>
                  <a:pt x="28575" y="195263"/>
                </a:lnTo>
                <a:cubicBezTo>
                  <a:pt x="28575" y="187372"/>
                  <a:pt x="22178" y="180975"/>
                  <a:pt x="14288" y="180975"/>
                </a:cubicBezTo>
                <a:cubicBezTo>
                  <a:pt x="6397" y="180975"/>
                  <a:pt x="0" y="187372"/>
                  <a:pt x="0" y="195263"/>
                </a:cubicBezTo>
                <a:lnTo>
                  <a:pt x="0" y="261938"/>
                </a:lnTo>
                <a:cubicBezTo>
                  <a:pt x="0" y="269828"/>
                  <a:pt x="6397" y="276225"/>
                  <a:pt x="14288" y="276225"/>
                </a:cubicBezTo>
                <a:cubicBezTo>
                  <a:pt x="22178" y="276225"/>
                  <a:pt x="28575" y="269828"/>
                  <a:pt x="28575" y="261938"/>
                </a:cubicBezTo>
                <a:lnTo>
                  <a:pt x="28575" y="247650"/>
                </a:lnTo>
                <a:lnTo>
                  <a:pt x="67892" y="247650"/>
                </a:lnTo>
                <a:cubicBezTo>
                  <a:pt x="71370" y="277274"/>
                  <a:pt x="83011" y="305349"/>
                  <a:pt x="101516" y="328743"/>
                </a:cubicBezTo>
                <a:lnTo>
                  <a:pt x="73691" y="356569"/>
                </a:lnTo>
                <a:lnTo>
                  <a:pt x="62491" y="347085"/>
                </a:lnTo>
                <a:cubicBezTo>
                  <a:pt x="56906" y="341512"/>
                  <a:pt x="47860" y="341522"/>
                  <a:pt x="42287" y="347107"/>
                </a:cubicBezTo>
                <a:cubicBezTo>
                  <a:pt x="36722" y="352684"/>
                  <a:pt x="36722" y="361712"/>
                  <a:pt x="42285" y="367290"/>
                </a:cubicBezTo>
                <a:lnTo>
                  <a:pt x="89910" y="414915"/>
                </a:lnTo>
                <a:cubicBezTo>
                  <a:pt x="95488" y="420494"/>
                  <a:pt x="104534" y="420494"/>
                  <a:pt x="110114" y="414915"/>
                </a:cubicBezTo>
                <a:cubicBezTo>
                  <a:pt x="115694" y="409336"/>
                  <a:pt x="115694" y="400290"/>
                  <a:pt x="110115" y="394710"/>
                </a:cubicBezTo>
                <a:lnTo>
                  <a:pt x="100631" y="383512"/>
                </a:lnTo>
                <a:lnTo>
                  <a:pt x="128456" y="355685"/>
                </a:lnTo>
                <a:cubicBezTo>
                  <a:pt x="151851" y="374189"/>
                  <a:pt x="179926" y="385828"/>
                  <a:pt x="209550" y="389307"/>
                </a:cubicBezTo>
                <a:lnTo>
                  <a:pt x="209550" y="428625"/>
                </a:lnTo>
                <a:lnTo>
                  <a:pt x="195263" y="428625"/>
                </a:lnTo>
                <a:cubicBezTo>
                  <a:pt x="187372" y="428625"/>
                  <a:pt x="180975" y="435022"/>
                  <a:pt x="180975" y="442913"/>
                </a:cubicBezTo>
                <a:cubicBezTo>
                  <a:pt x="180975" y="450803"/>
                  <a:pt x="187372" y="457200"/>
                  <a:pt x="195263" y="457200"/>
                </a:cubicBezTo>
                <a:lnTo>
                  <a:pt x="261938" y="457200"/>
                </a:lnTo>
                <a:cubicBezTo>
                  <a:pt x="269828" y="457200"/>
                  <a:pt x="276225" y="450803"/>
                  <a:pt x="276225" y="442913"/>
                </a:cubicBezTo>
                <a:cubicBezTo>
                  <a:pt x="276225" y="435022"/>
                  <a:pt x="269828" y="428625"/>
                  <a:pt x="261938" y="428625"/>
                </a:cubicBezTo>
                <a:lnTo>
                  <a:pt x="247650" y="428625"/>
                </a:lnTo>
                <a:lnTo>
                  <a:pt x="247650" y="389307"/>
                </a:lnTo>
                <a:cubicBezTo>
                  <a:pt x="277274" y="385828"/>
                  <a:pt x="305349" y="374189"/>
                  <a:pt x="328744" y="355685"/>
                </a:cubicBezTo>
                <a:lnTo>
                  <a:pt x="356569" y="383512"/>
                </a:lnTo>
                <a:lnTo>
                  <a:pt x="347085" y="394710"/>
                </a:lnTo>
                <a:cubicBezTo>
                  <a:pt x="341506" y="400290"/>
                  <a:pt x="341506" y="409336"/>
                  <a:pt x="347086" y="414915"/>
                </a:cubicBezTo>
                <a:cubicBezTo>
                  <a:pt x="352666" y="420494"/>
                  <a:pt x="361712" y="420494"/>
                  <a:pt x="367291" y="414915"/>
                </a:cubicBezTo>
                <a:lnTo>
                  <a:pt x="414915" y="367290"/>
                </a:lnTo>
                <a:cubicBezTo>
                  <a:pt x="420500" y="361716"/>
                  <a:pt x="420510" y="352670"/>
                  <a:pt x="414937" y="347084"/>
                </a:cubicBezTo>
                <a:cubicBezTo>
                  <a:pt x="409363" y="341499"/>
                  <a:pt x="400317" y="341489"/>
                  <a:pt x="394731" y="347063"/>
                </a:cubicBezTo>
                <a:cubicBezTo>
                  <a:pt x="394724" y="347071"/>
                  <a:pt x="394716" y="347079"/>
                  <a:pt x="394709" y="347085"/>
                </a:cubicBezTo>
                <a:lnTo>
                  <a:pt x="383509" y="356569"/>
                </a:lnTo>
                <a:lnTo>
                  <a:pt x="355684" y="328743"/>
                </a:lnTo>
                <a:cubicBezTo>
                  <a:pt x="374189" y="305349"/>
                  <a:pt x="385830" y="277274"/>
                  <a:pt x="389308" y="247650"/>
                </a:cubicBezTo>
                <a:lnTo>
                  <a:pt x="428625" y="247650"/>
                </a:lnTo>
                <a:lnTo>
                  <a:pt x="428625" y="261938"/>
                </a:lnTo>
                <a:cubicBezTo>
                  <a:pt x="428625" y="269828"/>
                  <a:pt x="435022" y="276225"/>
                  <a:pt x="442913" y="276225"/>
                </a:cubicBezTo>
                <a:cubicBezTo>
                  <a:pt x="450803" y="276225"/>
                  <a:pt x="457200" y="269828"/>
                  <a:pt x="457200" y="261938"/>
                </a:cubicBezTo>
                <a:lnTo>
                  <a:pt x="457200" y="195263"/>
                </a:lnTo>
                <a:cubicBezTo>
                  <a:pt x="457201" y="187373"/>
                  <a:pt x="450807" y="180976"/>
                  <a:pt x="442917" y="180975"/>
                </a:cubicBezTo>
                <a:cubicBezTo>
                  <a:pt x="442915" y="180975"/>
                  <a:pt x="442914" y="180975"/>
                  <a:pt x="442913" y="180975"/>
                </a:cubicBezTo>
                <a:close/>
                <a:moveTo>
                  <a:pt x="176213" y="190500"/>
                </a:moveTo>
                <a:cubicBezTo>
                  <a:pt x="157801" y="190500"/>
                  <a:pt x="142875" y="175574"/>
                  <a:pt x="142875" y="157163"/>
                </a:cubicBezTo>
                <a:cubicBezTo>
                  <a:pt x="142875" y="138751"/>
                  <a:pt x="157801" y="123825"/>
                  <a:pt x="176213" y="123825"/>
                </a:cubicBezTo>
                <a:cubicBezTo>
                  <a:pt x="194624" y="123825"/>
                  <a:pt x="209550" y="138751"/>
                  <a:pt x="209550" y="157163"/>
                </a:cubicBezTo>
                <a:cubicBezTo>
                  <a:pt x="209550" y="175574"/>
                  <a:pt x="194625" y="190500"/>
                  <a:pt x="176213" y="190500"/>
                </a:cubicBezTo>
                <a:cubicBezTo>
                  <a:pt x="176213" y="190500"/>
                  <a:pt x="176213" y="190500"/>
                  <a:pt x="176213" y="190500"/>
                </a:cubicBezTo>
                <a:close/>
                <a:moveTo>
                  <a:pt x="285750" y="314325"/>
                </a:moveTo>
                <a:cubicBezTo>
                  <a:pt x="275229" y="314325"/>
                  <a:pt x="266700" y="305796"/>
                  <a:pt x="266700" y="295275"/>
                </a:cubicBezTo>
                <a:cubicBezTo>
                  <a:pt x="266700" y="284754"/>
                  <a:pt x="275229" y="276225"/>
                  <a:pt x="285750" y="276225"/>
                </a:cubicBezTo>
                <a:cubicBezTo>
                  <a:pt x="296271" y="276225"/>
                  <a:pt x="304800" y="284754"/>
                  <a:pt x="304800" y="295275"/>
                </a:cubicBezTo>
                <a:cubicBezTo>
                  <a:pt x="304800" y="305796"/>
                  <a:pt x="296271" y="314325"/>
                  <a:pt x="285750" y="3143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99;g2482eb4cc3d_2_0">
            <a:extLst>
              <a:ext uri="{FF2B5EF4-FFF2-40B4-BE49-F238E27FC236}">
                <a16:creationId xmlns:a16="http://schemas.microsoft.com/office/drawing/2014/main" id="{6ECC24D9-B7CD-1DE4-EEB5-4EDADA4306DD}"/>
              </a:ext>
            </a:extLst>
          </p:cNvPr>
          <p:cNvSpPr txBox="1">
            <a:spLocks/>
          </p:cNvSpPr>
          <p:nvPr/>
        </p:nvSpPr>
        <p:spPr>
          <a:xfrm>
            <a:off x="78206" y="71045"/>
            <a:ext cx="4161000" cy="919500"/>
          </a:xfrm>
          <a:prstGeom prst="rect">
            <a:avLst/>
          </a:prstGeom>
          <a:solidFill>
            <a:schemeClr val="accent1"/>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C55A11"/>
              </a:buClr>
              <a:buSzPts val="3600"/>
              <a:buFont typeface="Century Gothic"/>
              <a:buNone/>
            </a:pPr>
            <a:r>
              <a:rPr lang="en-US" sz="2700" dirty="0">
                <a:solidFill>
                  <a:schemeClr val="bg1"/>
                </a:solidFill>
              </a:rPr>
              <a:t>References - </a:t>
            </a:r>
          </a:p>
        </p:txBody>
      </p:sp>
      <p:sp>
        <p:nvSpPr>
          <p:cNvPr id="4" name="TextBox 3">
            <a:extLst>
              <a:ext uri="{FF2B5EF4-FFF2-40B4-BE49-F238E27FC236}">
                <a16:creationId xmlns:a16="http://schemas.microsoft.com/office/drawing/2014/main" id="{2AA46ED7-5623-DEB8-7B77-EA4FC51AA11B}"/>
              </a:ext>
            </a:extLst>
          </p:cNvPr>
          <p:cNvSpPr txBox="1"/>
          <p:nvPr/>
        </p:nvSpPr>
        <p:spPr>
          <a:xfrm>
            <a:off x="78206" y="1212824"/>
            <a:ext cx="7734889" cy="3016210"/>
          </a:xfrm>
          <a:prstGeom prst="rect">
            <a:avLst/>
          </a:prstGeom>
          <a:noFill/>
        </p:spPr>
        <p:txBody>
          <a:bodyPr wrap="square">
            <a:spAutoFit/>
          </a:bodyPr>
          <a:lstStyle/>
          <a:p>
            <a:r>
              <a:rPr lang="en-US" sz="1600" dirty="0">
                <a:solidFill>
                  <a:schemeClr val="bg1"/>
                </a:solidFill>
                <a:hlinkClick r:id="rId3"/>
              </a:rPr>
              <a:t>https://www.ncbi.nlm.nih.gov/pmc/articles/PMC4418458/</a:t>
            </a:r>
            <a:endParaRPr lang="en-US" sz="1600" dirty="0">
              <a:solidFill>
                <a:schemeClr val="bg1"/>
              </a:solidFill>
            </a:endParaRPr>
          </a:p>
          <a:p>
            <a:endParaRPr lang="en-US" sz="1600" dirty="0">
              <a:solidFill>
                <a:schemeClr val="bg1"/>
              </a:solidFill>
            </a:endParaRPr>
          </a:p>
          <a:p>
            <a:r>
              <a:rPr lang="en-US" sz="1600" dirty="0">
                <a:solidFill>
                  <a:schemeClr val="bg1"/>
                </a:solidFill>
                <a:hlinkClick r:id="rId4"/>
              </a:rPr>
              <a:t>https://www.cdc.gov/diabetes/data/statistics-report/</a:t>
            </a:r>
            <a:endParaRPr lang="en-US" sz="1600" dirty="0">
              <a:solidFill>
                <a:schemeClr val="bg1"/>
              </a:solidFill>
            </a:endParaRPr>
          </a:p>
          <a:p>
            <a:endParaRPr lang="en-US" sz="1600" dirty="0">
              <a:solidFill>
                <a:schemeClr val="bg1"/>
              </a:solidFill>
            </a:endParaRPr>
          </a:p>
          <a:p>
            <a:r>
              <a:rPr lang="en-US" dirty="0">
                <a:solidFill>
                  <a:schemeClr val="bg1"/>
                </a:solidFill>
                <a:hlinkClick r:id="rId5"/>
              </a:rPr>
              <a:t>https://www.mayoclinic.org/diseases-conditions/diabetes/symptoms-causes/syc-20371444</a:t>
            </a:r>
            <a:endParaRPr lang="en-US" dirty="0">
              <a:solidFill>
                <a:schemeClr val="bg1"/>
              </a:solidFill>
            </a:endParaRPr>
          </a:p>
          <a:p>
            <a:endParaRPr lang="en-US" dirty="0">
              <a:solidFill>
                <a:schemeClr val="bg1"/>
              </a:solidFill>
            </a:endParaRPr>
          </a:p>
          <a:p>
            <a:r>
              <a:rPr lang="en-US" dirty="0">
                <a:solidFill>
                  <a:schemeClr val="bg1"/>
                </a:solidFill>
                <a:hlinkClick r:id="rId6"/>
              </a:rPr>
              <a:t>https://www.niddk.nih.gov/health-information/diabetes/overview/what-is-diabetes</a:t>
            </a:r>
            <a:endParaRPr lang="en-US" dirty="0">
              <a:solidFill>
                <a:schemeClr val="bg1"/>
              </a:solidFill>
            </a:endParaRPr>
          </a:p>
          <a:p>
            <a:endParaRPr lang="en-US" dirty="0">
              <a:solidFill>
                <a:schemeClr val="bg1"/>
              </a:solidFill>
            </a:endParaRPr>
          </a:p>
          <a:p>
            <a:r>
              <a:rPr lang="en-US" dirty="0">
                <a:solidFill>
                  <a:schemeClr val="bg1"/>
                </a:solidFill>
                <a:hlinkClick r:id="rId7"/>
              </a:rPr>
              <a:t>https://pixabay.com/images/search/diabetes/</a:t>
            </a:r>
            <a:endParaRPr lang="en-US" dirty="0">
              <a:solidFill>
                <a:schemeClr val="bg1"/>
              </a:solidFill>
            </a:endParaRPr>
          </a:p>
          <a:p>
            <a:endParaRPr lang="en-US" dirty="0">
              <a:solidFill>
                <a:schemeClr val="bg1"/>
              </a:solidFill>
            </a:endParaRPr>
          </a:p>
          <a:p>
            <a:r>
              <a:rPr lang="en-US" dirty="0">
                <a:solidFill>
                  <a:schemeClr val="bg1"/>
                </a:solidFill>
                <a:hlinkClick r:id="rId7"/>
              </a:rPr>
              <a:t>https://pixabay.com/images/search/diabetes/</a:t>
            </a:r>
            <a:endParaRPr lang="en-US" dirty="0">
              <a:solidFill>
                <a:schemeClr val="bg1"/>
              </a:solidFill>
            </a:endParaRPr>
          </a:p>
          <a:p>
            <a:endParaRPr lang="en-US" dirty="0">
              <a:solidFill>
                <a:schemeClr val="bg1"/>
              </a:solidFill>
            </a:endParaRPr>
          </a:p>
          <a:p>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Google Shape;165;p15">
            <a:extLst>
              <a:ext uri="{FF2B5EF4-FFF2-40B4-BE49-F238E27FC236}">
                <a16:creationId xmlns:a16="http://schemas.microsoft.com/office/drawing/2014/main" id="{9D5196D5-14B1-9CA8-F6D7-E5728CC527D5}"/>
              </a:ext>
            </a:extLst>
          </p:cNvPr>
          <p:cNvSpPr txBox="1">
            <a:spLocks/>
          </p:cNvSpPr>
          <p:nvPr/>
        </p:nvSpPr>
        <p:spPr>
          <a:xfrm>
            <a:off x="332555" y="0"/>
            <a:ext cx="2536247" cy="627325"/>
          </a:xfrm>
          <a:prstGeom prst="rect">
            <a:avLst/>
          </a:prstGeom>
          <a:solidFill>
            <a:schemeClr val="accent1"/>
          </a:solidFill>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a:solidFill>
                  <a:schemeClr val="bg1"/>
                </a:solidFill>
              </a:rPr>
              <a:t>Abstract</a:t>
            </a:r>
            <a:endParaRPr lang="en-US" dirty="0">
              <a:solidFill>
                <a:schemeClr val="bg1"/>
              </a:solidFill>
            </a:endParaRPr>
          </a:p>
        </p:txBody>
      </p:sp>
      <p:sp>
        <p:nvSpPr>
          <p:cNvPr id="5" name="Google Shape;87;g2482eb4cc3d_3_94">
            <a:extLst>
              <a:ext uri="{FF2B5EF4-FFF2-40B4-BE49-F238E27FC236}">
                <a16:creationId xmlns:a16="http://schemas.microsoft.com/office/drawing/2014/main" id="{F6CA246C-5F6C-1D58-545E-95D550B3918A}"/>
              </a:ext>
            </a:extLst>
          </p:cNvPr>
          <p:cNvSpPr txBox="1">
            <a:spLocks/>
          </p:cNvSpPr>
          <p:nvPr/>
        </p:nvSpPr>
        <p:spPr>
          <a:xfrm>
            <a:off x="116852" y="627325"/>
            <a:ext cx="8431585" cy="4439926"/>
          </a:xfrm>
          <a:prstGeom prst="rect">
            <a:avLst/>
          </a:prstGeom>
          <a:solidFill>
            <a:schemeClr val="accen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lnSpc>
                <a:spcPct val="200000"/>
              </a:lnSpc>
              <a:spcBef>
                <a:spcPts val="1500"/>
              </a:spcBef>
              <a:buClr>
                <a:schemeClr val="lt2"/>
              </a:buClr>
              <a:buSzPts val="1800"/>
              <a:buFont typeface="Average"/>
              <a:buChar char="●"/>
            </a:pPr>
            <a:r>
              <a:rPr lang="en-US" sz="1200" dirty="0">
                <a:solidFill>
                  <a:schemeClr val="bg1"/>
                </a:solidFill>
              </a:rPr>
              <a:t>Title: Predictive Modeling for Diabetes Diagnosis: An In-Depth Analysis</a:t>
            </a:r>
          </a:p>
          <a:p>
            <a:pPr marL="457200" indent="-342900" algn="just">
              <a:lnSpc>
                <a:spcPct val="200000"/>
              </a:lnSpc>
              <a:spcBef>
                <a:spcPts val="1500"/>
              </a:spcBef>
              <a:buClr>
                <a:schemeClr val="lt2"/>
              </a:buClr>
              <a:buSzPts val="1800"/>
              <a:buFont typeface="Average"/>
              <a:buChar char="●"/>
            </a:pPr>
            <a:r>
              <a:rPr lang="en-US" sz="1200" dirty="0">
                <a:solidFill>
                  <a:schemeClr val="bg1"/>
                </a:solidFill>
              </a:rPr>
              <a:t>Authors: Jaya Veluri, Khyati Naik, Mahmud Hasan Al Raji, Tage Singh</a:t>
            </a:r>
          </a:p>
          <a:p>
            <a:pPr marL="457200" indent="-342900" algn="just">
              <a:lnSpc>
                <a:spcPct val="200000"/>
              </a:lnSpc>
              <a:spcBef>
                <a:spcPts val="1500"/>
              </a:spcBef>
              <a:buClr>
                <a:schemeClr val="lt2"/>
              </a:buClr>
              <a:buSzPts val="1800"/>
              <a:buFont typeface="Average"/>
              <a:buChar char="●"/>
            </a:pPr>
            <a:r>
              <a:rPr lang="en-US" sz="1200" dirty="0">
                <a:solidFill>
                  <a:schemeClr val="bg1"/>
                </a:solidFill>
              </a:rPr>
              <a:t>Objective:-  The primary goal of this project is to develop accurate predictive models for diabetes diagnosis using a comprehensive dataset. The project integrates Exploratory Data Analysis (EDA), data preprocessing techniques, and multiple machine learning models to achieve robust predictions.</a:t>
            </a:r>
          </a:p>
          <a:p>
            <a:pPr marL="457200" indent="-342900" algn="just">
              <a:lnSpc>
                <a:spcPct val="150000"/>
              </a:lnSpc>
              <a:buClr>
                <a:schemeClr val="lt2"/>
              </a:buClr>
              <a:buSzPts val="1800"/>
              <a:buFont typeface="Average"/>
              <a:buChar char="●"/>
            </a:pPr>
            <a:endParaRPr lang="en-US" sz="1200" dirty="0">
              <a:solidFill>
                <a:schemeClr val="bg1"/>
              </a:solidFill>
            </a:endParaRPr>
          </a:p>
          <a:p>
            <a:pPr marL="457200" indent="-342900" algn="just">
              <a:lnSpc>
                <a:spcPct val="150000"/>
              </a:lnSpc>
              <a:buClr>
                <a:schemeClr val="lt2"/>
              </a:buClr>
              <a:buSzPts val="1800"/>
              <a:buFont typeface="Average"/>
              <a:buChar char="●"/>
            </a:pPr>
            <a:r>
              <a:rPr lang="en-US" sz="1200" dirty="0">
                <a:solidFill>
                  <a:schemeClr val="bg1"/>
                </a:solidFill>
              </a:rPr>
              <a:t>The dataset, sourced from a diabetes study, is subjected to thorough exploration through summary statistics, histograms, box plots, correlation matrices, and scatter plots. These EDA techniques provide a nuanced understanding of variable distributions, relationships, and potential patterns related to diabetes.</a:t>
            </a:r>
          </a:p>
          <a:p>
            <a:pPr marL="114300" algn="just">
              <a:lnSpc>
                <a:spcPct val="150000"/>
              </a:lnSpc>
              <a:buClr>
                <a:schemeClr val="lt2"/>
              </a:buClr>
              <a:buSzPts val="1800"/>
            </a:pPr>
            <a:endParaRPr lang="en-US" sz="1200" dirty="0">
              <a:solidFill>
                <a:schemeClr val="bg1"/>
              </a:solidFill>
            </a:endParaRPr>
          </a:p>
          <a:p>
            <a:pPr marL="457200" indent="-342900" algn="just">
              <a:lnSpc>
                <a:spcPct val="150000"/>
              </a:lnSpc>
              <a:buClr>
                <a:schemeClr val="lt2"/>
              </a:buClr>
              <a:buSzPts val="1800"/>
              <a:buFont typeface="Average"/>
              <a:buChar char="●"/>
            </a:pPr>
            <a:r>
              <a:rPr lang="en-US" sz="1200" dirty="0">
                <a:solidFill>
                  <a:schemeClr val="bg1"/>
                </a:solidFill>
              </a:rPr>
              <a:t>Five distinct models are employed for predictive modeling: Logistic Regression, Random Forest, Support Vector Machines (SVM), Decision Trees, and a second Logistic Regression model with optimized feature</a:t>
            </a:r>
          </a:p>
          <a:p>
            <a:pPr marL="457200" algn="just">
              <a:lnSpc>
                <a:spcPct val="150000"/>
              </a:lnSpc>
              <a:spcBef>
                <a:spcPts val="1000"/>
              </a:spcBef>
            </a:pPr>
            <a:endParaRPr lang="en-US" sz="1800" b="1" dirty="0">
              <a:solidFill>
                <a:srgbClr val="FF0000"/>
              </a:solidFill>
            </a:endParaRPr>
          </a:p>
        </p:txBody>
      </p:sp>
      <p:pic>
        <p:nvPicPr>
          <p:cNvPr id="3" name="Picture 2" descr="A close-up of a blood vessel&#10;&#10;Description automatically generated">
            <a:extLst>
              <a:ext uri="{FF2B5EF4-FFF2-40B4-BE49-F238E27FC236}">
                <a16:creationId xmlns:a16="http://schemas.microsoft.com/office/drawing/2014/main" id="{E0303266-CCC6-CA24-D479-E6D0F7740503}"/>
              </a:ext>
            </a:extLst>
          </p:cNvPr>
          <p:cNvPicPr>
            <a:picLocks noChangeAspect="1"/>
          </p:cNvPicPr>
          <p:nvPr/>
        </p:nvPicPr>
        <p:blipFill>
          <a:blip r:embed="rId3"/>
          <a:stretch>
            <a:fillRect/>
          </a:stretch>
        </p:blipFill>
        <p:spPr>
          <a:xfrm>
            <a:off x="6715125" y="0"/>
            <a:ext cx="2428875" cy="1409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8" name="Google Shape;17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Google Shape;165;p15">
            <a:extLst>
              <a:ext uri="{FF2B5EF4-FFF2-40B4-BE49-F238E27FC236}">
                <a16:creationId xmlns:a16="http://schemas.microsoft.com/office/drawing/2014/main" id="{9D5196D5-14B1-9CA8-F6D7-E5728CC527D5}"/>
              </a:ext>
            </a:extLst>
          </p:cNvPr>
          <p:cNvSpPr txBox="1">
            <a:spLocks/>
          </p:cNvSpPr>
          <p:nvPr/>
        </p:nvSpPr>
        <p:spPr>
          <a:xfrm>
            <a:off x="380135" y="302662"/>
            <a:ext cx="2536247" cy="627325"/>
          </a:xfrm>
          <a:prstGeom prst="rect">
            <a:avLst/>
          </a:prstGeom>
          <a:solidFill>
            <a:schemeClr val="accent1"/>
          </a:solidFill>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a:solidFill>
                  <a:schemeClr val="bg1"/>
                </a:solidFill>
              </a:rPr>
              <a:t>Introduction</a:t>
            </a:r>
            <a:endParaRPr lang="en-US" dirty="0">
              <a:solidFill>
                <a:schemeClr val="bg1"/>
              </a:solidFill>
            </a:endParaRPr>
          </a:p>
        </p:txBody>
      </p:sp>
      <p:sp>
        <p:nvSpPr>
          <p:cNvPr id="5" name="TextBox 4">
            <a:extLst>
              <a:ext uri="{FF2B5EF4-FFF2-40B4-BE49-F238E27FC236}">
                <a16:creationId xmlns:a16="http://schemas.microsoft.com/office/drawing/2014/main" id="{CFCA4943-290B-4FCC-DE09-5FA93A2D7D91}"/>
              </a:ext>
            </a:extLst>
          </p:cNvPr>
          <p:cNvSpPr txBox="1"/>
          <p:nvPr/>
        </p:nvSpPr>
        <p:spPr>
          <a:xfrm>
            <a:off x="190916" y="1116014"/>
            <a:ext cx="8597484" cy="4031873"/>
          </a:xfrm>
          <a:prstGeom prst="rect">
            <a:avLst/>
          </a:prstGeom>
          <a:solidFill>
            <a:schemeClr val="accent1"/>
          </a:solidFill>
        </p:spPr>
        <p:txBody>
          <a:bodyPr wrap="square">
            <a:spAutoFit/>
          </a:bodyPr>
          <a:lstStyle/>
          <a:p>
            <a:r>
              <a:rPr lang="en-US" sz="1600" b="1" i="0" dirty="0">
                <a:solidFill>
                  <a:schemeClr val="bg1"/>
                </a:solidFill>
                <a:effectLst/>
                <a:latin typeface="+mn-lt"/>
              </a:rPr>
              <a:t>Diabetes </a:t>
            </a:r>
          </a:p>
          <a:p>
            <a:endParaRPr lang="en-US" dirty="0">
              <a:solidFill>
                <a:schemeClr val="bg1"/>
              </a:solidFill>
              <a:latin typeface="+mn-lt"/>
            </a:endParaRPr>
          </a:p>
          <a:p>
            <a:r>
              <a:rPr lang="en-US" b="0" i="0" dirty="0">
                <a:solidFill>
                  <a:schemeClr val="bg1"/>
                </a:solidFill>
                <a:effectLst/>
                <a:latin typeface="+mn-lt"/>
              </a:rPr>
              <a:t>The disease develops when the body does not produce enough insulin or use it appropriately, leading to high levels of sugar in the blood. Scientists first used insulin to treat diabetes in the 1920’s.</a:t>
            </a:r>
          </a:p>
          <a:p>
            <a:endParaRPr lang="en-US" dirty="0">
              <a:solidFill>
                <a:schemeClr val="bg1"/>
              </a:solidFill>
              <a:latin typeface="+mn-lt"/>
            </a:endParaRPr>
          </a:p>
          <a:p>
            <a:pPr marL="285750" indent="-285750" algn="l">
              <a:buClr>
                <a:schemeClr val="bg1"/>
              </a:buClr>
              <a:buFont typeface="Wingdings" panose="05000000000000000000" pitchFamily="2" charset="2"/>
              <a:buChar char="Ø"/>
            </a:pPr>
            <a:r>
              <a:rPr lang="en-US" b="1" i="0" dirty="0">
                <a:solidFill>
                  <a:schemeClr val="bg1"/>
                </a:solidFill>
                <a:effectLst/>
                <a:latin typeface="+mn-lt"/>
              </a:rPr>
              <a:t>Total:</a:t>
            </a:r>
            <a:r>
              <a:rPr lang="en-US" b="0" i="0" dirty="0">
                <a:solidFill>
                  <a:schemeClr val="bg1"/>
                </a:solidFill>
                <a:effectLst/>
                <a:latin typeface="+mn-lt"/>
              </a:rPr>
              <a:t> 38.4 million people have diabetes (11.6% of the US population)</a:t>
            </a:r>
          </a:p>
          <a:p>
            <a:pPr marL="285750" indent="-285750" algn="l">
              <a:buClr>
                <a:schemeClr val="bg1"/>
              </a:buClr>
              <a:buFont typeface="Wingdings" panose="05000000000000000000" pitchFamily="2" charset="2"/>
              <a:buChar char="Ø"/>
            </a:pPr>
            <a:endParaRPr lang="en-US" b="0" i="0" dirty="0">
              <a:solidFill>
                <a:schemeClr val="bg1"/>
              </a:solidFill>
              <a:effectLst/>
              <a:latin typeface="+mn-lt"/>
            </a:endParaRPr>
          </a:p>
          <a:p>
            <a:pPr marL="285750" indent="-285750" algn="l">
              <a:buClr>
                <a:schemeClr val="bg1"/>
              </a:buClr>
              <a:buFont typeface="Wingdings" panose="05000000000000000000" pitchFamily="2" charset="2"/>
              <a:buChar char="Ø"/>
            </a:pPr>
            <a:r>
              <a:rPr lang="en-US" b="1" i="0" dirty="0">
                <a:solidFill>
                  <a:schemeClr val="bg1"/>
                </a:solidFill>
                <a:effectLst/>
                <a:latin typeface="+mn-lt"/>
              </a:rPr>
              <a:t>Diagnosed:</a:t>
            </a:r>
            <a:r>
              <a:rPr lang="en-US" b="0" i="0" dirty="0">
                <a:solidFill>
                  <a:schemeClr val="bg1"/>
                </a:solidFill>
                <a:effectLst/>
                <a:latin typeface="+mn-lt"/>
              </a:rPr>
              <a:t> 29.7 million people, including 29.4 million adults</a:t>
            </a:r>
          </a:p>
          <a:p>
            <a:pPr marL="285750" indent="-285750" algn="l">
              <a:buClr>
                <a:schemeClr val="bg1"/>
              </a:buClr>
              <a:buFont typeface="Wingdings" panose="05000000000000000000" pitchFamily="2" charset="2"/>
              <a:buChar char="Ø"/>
            </a:pPr>
            <a:endParaRPr lang="en-US" b="0" i="0" dirty="0">
              <a:solidFill>
                <a:schemeClr val="bg1"/>
              </a:solidFill>
              <a:effectLst/>
              <a:latin typeface="+mn-lt"/>
            </a:endParaRPr>
          </a:p>
          <a:p>
            <a:pPr marL="285750" indent="-285750" algn="l">
              <a:buClr>
                <a:schemeClr val="bg1"/>
              </a:buClr>
              <a:buFont typeface="Wingdings" panose="05000000000000000000" pitchFamily="2" charset="2"/>
              <a:buChar char="Ø"/>
            </a:pPr>
            <a:r>
              <a:rPr lang="en-US" b="1" i="0" dirty="0">
                <a:solidFill>
                  <a:schemeClr val="bg1"/>
                </a:solidFill>
                <a:effectLst/>
                <a:latin typeface="+mn-lt"/>
              </a:rPr>
              <a:t>Undiagnosed:</a:t>
            </a:r>
            <a:r>
              <a:rPr lang="en-US" b="0" i="0" dirty="0">
                <a:solidFill>
                  <a:schemeClr val="bg1"/>
                </a:solidFill>
                <a:effectLst/>
                <a:latin typeface="+mn-lt"/>
              </a:rPr>
              <a:t> 8.7 million people (22.8% of adults are undiagnosed)</a:t>
            </a:r>
          </a:p>
          <a:p>
            <a:pPr marL="285750" indent="-285750" algn="l">
              <a:buClr>
                <a:schemeClr val="bg1"/>
              </a:buClr>
              <a:buFont typeface="Wingdings" panose="05000000000000000000" pitchFamily="2" charset="2"/>
              <a:buChar char="Ø"/>
            </a:pPr>
            <a:endParaRPr lang="en-US" dirty="0">
              <a:solidFill>
                <a:schemeClr val="bg1"/>
              </a:solidFill>
              <a:latin typeface="+mn-lt"/>
            </a:endParaRPr>
          </a:p>
          <a:p>
            <a:pPr marL="285750" indent="-285750" algn="l">
              <a:buClr>
                <a:schemeClr val="bg1"/>
              </a:buClr>
              <a:buFont typeface="Wingdings" panose="05000000000000000000" pitchFamily="2" charset="2"/>
              <a:buChar char="Ø"/>
            </a:pPr>
            <a:r>
              <a:rPr lang="en-US" sz="1600" b="1" i="0" dirty="0">
                <a:solidFill>
                  <a:schemeClr val="bg1"/>
                </a:solidFill>
                <a:effectLst/>
                <a:latin typeface="+mn-lt"/>
              </a:rPr>
              <a:t>Prediabetes</a:t>
            </a:r>
          </a:p>
          <a:p>
            <a:pPr marL="285750" indent="-285750" algn="l">
              <a:buClr>
                <a:schemeClr val="bg1"/>
              </a:buClr>
              <a:buFont typeface="Wingdings" panose="05000000000000000000" pitchFamily="2" charset="2"/>
              <a:buChar char="Ø"/>
            </a:pPr>
            <a:endParaRPr lang="en-US" dirty="0">
              <a:solidFill>
                <a:schemeClr val="bg1"/>
              </a:solidFill>
              <a:latin typeface="+mn-lt"/>
            </a:endParaRPr>
          </a:p>
          <a:p>
            <a:pPr marL="285750" indent="-285750" algn="l">
              <a:buClr>
                <a:schemeClr val="bg1"/>
              </a:buClr>
              <a:buFont typeface="Wingdings" panose="05000000000000000000" pitchFamily="2" charset="2"/>
              <a:buChar char="Ø"/>
            </a:pPr>
            <a:r>
              <a:rPr lang="en-US" b="1" i="0" dirty="0">
                <a:solidFill>
                  <a:schemeClr val="bg1"/>
                </a:solidFill>
                <a:effectLst/>
                <a:latin typeface="+mn-lt"/>
              </a:rPr>
              <a:t>Total:</a:t>
            </a:r>
            <a:r>
              <a:rPr lang="en-US" b="0" i="0" dirty="0">
                <a:solidFill>
                  <a:schemeClr val="bg1"/>
                </a:solidFill>
                <a:effectLst/>
                <a:latin typeface="+mn-lt"/>
              </a:rPr>
              <a:t> 97.6 million people aged 18 years or older have prediabetes (38.0% of the adult US population)</a:t>
            </a:r>
          </a:p>
          <a:p>
            <a:pPr marL="285750" indent="-285750" algn="l">
              <a:buClr>
                <a:schemeClr val="bg1"/>
              </a:buClr>
              <a:buFont typeface="Wingdings" panose="05000000000000000000" pitchFamily="2" charset="2"/>
              <a:buChar char="Ø"/>
            </a:pPr>
            <a:endParaRPr lang="en-US" b="0" i="0" dirty="0">
              <a:solidFill>
                <a:schemeClr val="bg1"/>
              </a:solidFill>
              <a:effectLst/>
              <a:latin typeface="+mn-lt"/>
            </a:endParaRPr>
          </a:p>
          <a:p>
            <a:pPr marL="285750" indent="-285750" algn="l">
              <a:buClr>
                <a:schemeClr val="bg1"/>
              </a:buClr>
              <a:buFont typeface="Wingdings" panose="05000000000000000000" pitchFamily="2" charset="2"/>
              <a:buChar char="Ø"/>
            </a:pPr>
            <a:r>
              <a:rPr lang="en-US" b="1" i="0" dirty="0">
                <a:solidFill>
                  <a:schemeClr val="bg1"/>
                </a:solidFill>
                <a:effectLst/>
                <a:latin typeface="+mn-lt"/>
              </a:rPr>
              <a:t>65 years or older:</a:t>
            </a:r>
            <a:r>
              <a:rPr lang="en-US" b="0" i="0" dirty="0">
                <a:solidFill>
                  <a:schemeClr val="bg1"/>
                </a:solidFill>
                <a:effectLst/>
                <a:latin typeface="+mn-lt"/>
              </a:rPr>
              <a:t> 27.2 million people aged 65 years or older (48.8%) have prediabetes</a:t>
            </a:r>
          </a:p>
          <a:p>
            <a:pPr marL="285750" indent="-285750" algn="l">
              <a:buClr>
                <a:schemeClr val="bg1"/>
              </a:buClr>
              <a:buFont typeface="Wingdings" panose="05000000000000000000" pitchFamily="2" charset="2"/>
              <a:buChar char="Ø"/>
            </a:pPr>
            <a:endParaRPr lang="en-US" b="0" i="0" dirty="0">
              <a:solidFill>
                <a:schemeClr val="bg1"/>
              </a:solidFill>
              <a:effectLst/>
              <a:latin typeface="+mn-lt"/>
            </a:endParaRPr>
          </a:p>
          <a:p>
            <a:endParaRPr lang="en-US" dirty="0">
              <a:solidFill>
                <a:schemeClr val="bg1"/>
              </a:solidFill>
            </a:endParaRPr>
          </a:p>
        </p:txBody>
      </p:sp>
      <p:pic>
        <p:nvPicPr>
          <p:cNvPr id="7" name="Picture 6" descr="A spoon full of sugar and a raspberry&#10;&#10;Description automatically generated">
            <a:extLst>
              <a:ext uri="{FF2B5EF4-FFF2-40B4-BE49-F238E27FC236}">
                <a16:creationId xmlns:a16="http://schemas.microsoft.com/office/drawing/2014/main" id="{389F8A40-45F2-DDBC-DC70-51C440CE4537}"/>
              </a:ext>
            </a:extLst>
          </p:cNvPr>
          <p:cNvPicPr>
            <a:picLocks noChangeAspect="1"/>
          </p:cNvPicPr>
          <p:nvPr/>
        </p:nvPicPr>
        <p:blipFill>
          <a:blip r:embed="rId3"/>
          <a:stretch>
            <a:fillRect/>
          </a:stretch>
        </p:blipFill>
        <p:spPr>
          <a:xfrm>
            <a:off x="6749144" y="33905"/>
            <a:ext cx="2394856" cy="1526721"/>
          </a:xfrm>
          <a:prstGeom prst="rect">
            <a:avLst/>
          </a:prstGeom>
        </p:spPr>
      </p:pic>
    </p:spTree>
    <p:extLst>
      <p:ext uri="{BB962C8B-B14F-4D97-AF65-F5344CB8AC3E}">
        <p14:creationId xmlns:p14="http://schemas.microsoft.com/office/powerpoint/2010/main" val="346033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Google Shape;165;p15">
            <a:extLst>
              <a:ext uri="{FF2B5EF4-FFF2-40B4-BE49-F238E27FC236}">
                <a16:creationId xmlns:a16="http://schemas.microsoft.com/office/drawing/2014/main" id="{5A1DDB80-5FC8-300B-2990-03A88B632FA2}"/>
              </a:ext>
            </a:extLst>
          </p:cNvPr>
          <p:cNvSpPr txBox="1">
            <a:spLocks/>
          </p:cNvSpPr>
          <p:nvPr/>
        </p:nvSpPr>
        <p:spPr>
          <a:xfrm>
            <a:off x="380135" y="143006"/>
            <a:ext cx="7820436" cy="517394"/>
          </a:xfrm>
          <a:prstGeom prst="rect">
            <a:avLst/>
          </a:prstGeom>
          <a:solidFill>
            <a:schemeClr val="accent1"/>
          </a:solidFill>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bg1"/>
                </a:solidFill>
              </a:rPr>
              <a:t>About This Study and the PIMA Indians</a:t>
            </a:r>
            <a:endParaRPr lang="en-US" sz="1100" dirty="0">
              <a:solidFill>
                <a:schemeClr val="bg1"/>
              </a:solidFill>
            </a:endParaRPr>
          </a:p>
        </p:txBody>
      </p:sp>
      <p:sp>
        <p:nvSpPr>
          <p:cNvPr id="7" name="TextBox 6">
            <a:extLst>
              <a:ext uri="{FF2B5EF4-FFF2-40B4-BE49-F238E27FC236}">
                <a16:creationId xmlns:a16="http://schemas.microsoft.com/office/drawing/2014/main" id="{744A8E57-9BFA-C7CC-B5EB-F910F44F7D9B}"/>
              </a:ext>
            </a:extLst>
          </p:cNvPr>
          <p:cNvSpPr txBox="1"/>
          <p:nvPr/>
        </p:nvSpPr>
        <p:spPr>
          <a:xfrm>
            <a:off x="297543" y="542936"/>
            <a:ext cx="8466322" cy="4524315"/>
          </a:xfrm>
          <a:prstGeom prst="rect">
            <a:avLst/>
          </a:prstGeom>
          <a:solidFill>
            <a:schemeClr val="accent1"/>
          </a:solidFill>
        </p:spPr>
        <p:txBody>
          <a:bodyPr wrap="square">
            <a:spAutoFit/>
          </a:bodyPr>
          <a:lstStyle/>
          <a:p>
            <a:pPr marL="285750" indent="-285750">
              <a:buClr>
                <a:schemeClr val="bg1"/>
              </a:buClr>
              <a:buFont typeface="Arial" panose="020B0604020202020204" pitchFamily="34" charset="0"/>
              <a:buChar char="•"/>
            </a:pPr>
            <a:r>
              <a:rPr lang="en-US" sz="1600" b="0" i="0" dirty="0">
                <a:solidFill>
                  <a:schemeClr val="bg1"/>
                </a:solidFill>
                <a:effectLst/>
                <a:latin typeface="+mn-lt"/>
              </a:rPr>
              <a:t>The Pima Indians of Arizona and Mexico have contributed to numerous scientific gains through their willingness to participate in the research process. </a:t>
            </a:r>
          </a:p>
          <a:p>
            <a:pPr marL="285750" indent="-285750">
              <a:buClr>
                <a:schemeClr val="bg1"/>
              </a:buClr>
              <a:buFont typeface="Arial" panose="020B0604020202020204" pitchFamily="34" charset="0"/>
              <a:buChar char="•"/>
            </a:pPr>
            <a:endParaRPr lang="en-US" sz="1600" dirty="0">
              <a:solidFill>
                <a:schemeClr val="bg1"/>
              </a:solidFill>
              <a:latin typeface="+mn-lt"/>
            </a:endParaRPr>
          </a:p>
          <a:p>
            <a:pPr marL="285750" indent="-285750">
              <a:buClr>
                <a:schemeClr val="bg1"/>
              </a:buClr>
              <a:buFont typeface="Arial" panose="020B0604020202020204" pitchFamily="34" charset="0"/>
              <a:buChar char="•"/>
            </a:pPr>
            <a:r>
              <a:rPr lang="en-US" sz="1600" b="0" i="0" dirty="0">
                <a:solidFill>
                  <a:schemeClr val="bg1"/>
                </a:solidFill>
                <a:effectLst/>
                <a:latin typeface="+mn-lt"/>
              </a:rPr>
              <a:t>Their involvement has led to significant findings with regard to the epidemiology, physiology, clinical assessment, and genetics of both type 2 diabetes and obesity. </a:t>
            </a:r>
          </a:p>
          <a:p>
            <a:pPr marL="285750" indent="-285750">
              <a:buClr>
                <a:schemeClr val="bg1"/>
              </a:buClr>
              <a:buFont typeface="Arial" panose="020B0604020202020204" pitchFamily="34" charset="0"/>
              <a:buChar char="•"/>
            </a:pPr>
            <a:endParaRPr lang="en-US" sz="1600" dirty="0">
              <a:solidFill>
                <a:schemeClr val="bg1"/>
              </a:solidFill>
              <a:latin typeface="+mn-lt"/>
            </a:endParaRPr>
          </a:p>
          <a:p>
            <a:pPr marL="285750" indent="-285750">
              <a:buClr>
                <a:schemeClr val="bg1"/>
              </a:buClr>
              <a:buFont typeface="Arial" panose="020B0604020202020204" pitchFamily="34" charset="0"/>
              <a:buChar char="•"/>
            </a:pPr>
            <a:r>
              <a:rPr lang="en-US" sz="1600" b="0" i="0" dirty="0">
                <a:solidFill>
                  <a:schemeClr val="bg1"/>
                </a:solidFill>
                <a:effectLst/>
                <a:latin typeface="+mn-lt"/>
              </a:rPr>
              <a:t>Longitudinal investigations, starting in 1965, have involved study participants living on the Gila River Reservation outside Phoenix, Arizona and, since 1991, the residents of the community of Maycoba, Mexico</a:t>
            </a:r>
          </a:p>
          <a:p>
            <a:pPr marL="285750" indent="-285750">
              <a:buClr>
                <a:schemeClr val="bg1"/>
              </a:buClr>
              <a:buFont typeface="Arial" panose="020B0604020202020204" pitchFamily="34" charset="0"/>
              <a:buChar char="•"/>
            </a:pPr>
            <a:endParaRPr lang="en-US" sz="1600" b="0" i="0" dirty="0">
              <a:solidFill>
                <a:schemeClr val="bg1"/>
              </a:solidFill>
              <a:effectLst/>
              <a:latin typeface="+mn-lt"/>
            </a:endParaRPr>
          </a:p>
          <a:p>
            <a:pPr marL="285750" indent="-285750">
              <a:buClr>
                <a:schemeClr val="bg1"/>
              </a:buClr>
              <a:buFont typeface="Arial" panose="020B0604020202020204" pitchFamily="34" charset="0"/>
              <a:buChar char="•"/>
            </a:pPr>
            <a:r>
              <a:rPr lang="en-US" sz="1600" b="0" i="0" dirty="0">
                <a:solidFill>
                  <a:schemeClr val="bg1"/>
                </a:solidFill>
                <a:effectLst/>
                <a:latin typeface="+mn-lt"/>
              </a:rPr>
              <a:t>At the turn of the nineteenth century, one case of diabetes on the Gila River Reservation . In 1937,  twenty-one persons with diabetes were recorded and it was concluded that the presence of diabetes among the Pimas was similar to that of the general U.S. population. </a:t>
            </a:r>
          </a:p>
          <a:p>
            <a:pPr marL="285750" indent="-285750">
              <a:buClr>
                <a:schemeClr val="bg1"/>
              </a:buClr>
              <a:buFont typeface="Arial" panose="020B0604020202020204" pitchFamily="34" charset="0"/>
              <a:buChar char="•"/>
            </a:pPr>
            <a:endParaRPr lang="en-US" sz="1600" dirty="0">
              <a:solidFill>
                <a:schemeClr val="bg1"/>
              </a:solidFill>
              <a:latin typeface="+mn-lt"/>
            </a:endParaRPr>
          </a:p>
          <a:p>
            <a:pPr marL="285750" indent="-285750">
              <a:buClr>
                <a:schemeClr val="bg1"/>
              </a:buClr>
              <a:buFont typeface="Arial" panose="020B0604020202020204" pitchFamily="34" charset="0"/>
              <a:buChar char="•"/>
            </a:pPr>
            <a:r>
              <a:rPr lang="en-US" sz="1600" b="0" i="0" dirty="0">
                <a:solidFill>
                  <a:schemeClr val="bg1"/>
                </a:solidFill>
                <a:effectLst/>
                <a:latin typeface="+mn-lt"/>
              </a:rPr>
              <a:t>By the 1950's, however, the prevalence had increased ten-fold, and a study initiated in 1965 documented in the Arizona Pima Indians the highest prevalence of diabetes ever recorded.</a:t>
            </a:r>
            <a:endParaRPr lang="en-US" sz="1600" dirty="0">
              <a:solidFill>
                <a:schemeClr val="bg1"/>
              </a:solidFill>
              <a:latin typeface="+mn-lt"/>
            </a:endParaRPr>
          </a:p>
        </p:txBody>
      </p:sp>
    </p:spTree>
    <p:extLst>
      <p:ext uri="{BB962C8B-B14F-4D97-AF65-F5344CB8AC3E}">
        <p14:creationId xmlns:p14="http://schemas.microsoft.com/office/powerpoint/2010/main" val="116312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99;g247ff48b790_0_2">
            <a:extLst>
              <a:ext uri="{FF2B5EF4-FFF2-40B4-BE49-F238E27FC236}">
                <a16:creationId xmlns:a16="http://schemas.microsoft.com/office/drawing/2014/main" id="{E5F17F54-A821-8D0A-9B7C-E1E4D83139D4}"/>
              </a:ext>
            </a:extLst>
          </p:cNvPr>
          <p:cNvSpPr txBox="1">
            <a:spLocks noGrp="1"/>
          </p:cNvSpPr>
          <p:nvPr>
            <p:ph type="body" idx="1"/>
          </p:nvPr>
        </p:nvSpPr>
        <p:spPr>
          <a:xfrm rot="10800000" flipV="1">
            <a:off x="192505" y="144379"/>
            <a:ext cx="8710862" cy="4590047"/>
          </a:xfrm>
          <a:prstGeom prst="rect">
            <a:avLst/>
          </a:prstGeom>
          <a:solidFill>
            <a:schemeClr val="accent1"/>
          </a:solidFill>
          <a:ln>
            <a:noFill/>
          </a:ln>
        </p:spPr>
        <p:txBody>
          <a:bodyPr spcFirstLastPara="1" wrap="square" lIns="91425" tIns="45700" rIns="91425" bIns="45700" anchor="t" anchorCtr="0">
            <a:noAutofit/>
          </a:bodyPr>
          <a:lstStyle/>
          <a:p>
            <a:pPr marL="228600" lvl="0" indent="-215900" algn="just" rtl="0">
              <a:lnSpc>
                <a:spcPct val="130000"/>
              </a:lnSpc>
              <a:spcBef>
                <a:spcPts val="1000"/>
              </a:spcBef>
              <a:spcAft>
                <a:spcPts val="0"/>
              </a:spcAft>
              <a:buClr>
                <a:schemeClr val="lt2"/>
              </a:buClr>
              <a:buSzPts val="1800"/>
              <a:buChar char="●"/>
            </a:pPr>
            <a:r>
              <a:rPr lang="en-US" sz="1600" b="1" dirty="0">
                <a:solidFill>
                  <a:schemeClr val="lt2"/>
                </a:solidFill>
                <a:latin typeface="+mn-lt"/>
              </a:rPr>
              <a:t>Pima Indian Diabetes Prevalence: </a:t>
            </a:r>
            <a:r>
              <a:rPr lang="en-US" sz="1600" dirty="0">
                <a:solidFill>
                  <a:schemeClr val="lt2"/>
                </a:solidFill>
                <a:latin typeface="+mn-lt"/>
              </a:rPr>
              <a:t>Recognized for high diabetes rates, the Pima Indian population poses a unique health challenge.</a:t>
            </a:r>
          </a:p>
          <a:p>
            <a:pPr marL="228600" lvl="0" indent="-215900" algn="just" rtl="0">
              <a:lnSpc>
                <a:spcPct val="130000"/>
              </a:lnSpc>
              <a:spcBef>
                <a:spcPts val="1000"/>
              </a:spcBef>
              <a:spcAft>
                <a:spcPts val="0"/>
              </a:spcAft>
              <a:buClr>
                <a:schemeClr val="lt2"/>
              </a:buClr>
              <a:buSzPts val="1800"/>
              <a:buChar char="●"/>
            </a:pPr>
            <a:r>
              <a:rPr lang="en-US" sz="1600" b="1" dirty="0">
                <a:solidFill>
                  <a:schemeClr val="lt2"/>
                </a:solidFill>
                <a:latin typeface="+mn-lt"/>
              </a:rPr>
              <a:t>Need for Specialized Models:</a:t>
            </a:r>
            <a:r>
              <a:rPr lang="en-US" sz="1600" dirty="0">
                <a:solidFill>
                  <a:schemeClr val="lt2"/>
                </a:solidFill>
                <a:latin typeface="+mn-lt"/>
              </a:rPr>
              <a:t> Elevated prevalence underscores the need for tailored predictive models for accurate diabetes prediction.</a:t>
            </a:r>
          </a:p>
          <a:p>
            <a:pPr marL="228600" lvl="0" indent="-215900" algn="just" rtl="0">
              <a:lnSpc>
                <a:spcPct val="130000"/>
              </a:lnSpc>
              <a:spcBef>
                <a:spcPts val="1000"/>
              </a:spcBef>
              <a:spcAft>
                <a:spcPts val="0"/>
              </a:spcAft>
              <a:buClr>
                <a:schemeClr val="lt2"/>
              </a:buClr>
              <a:buSzPts val="1800"/>
              <a:buChar char="●"/>
            </a:pPr>
            <a:r>
              <a:rPr lang="en-US" sz="1600" b="1" dirty="0">
                <a:solidFill>
                  <a:schemeClr val="lt2"/>
                </a:solidFill>
                <a:latin typeface="+mn-lt"/>
              </a:rPr>
              <a:t>Distinctive Health Profile:</a:t>
            </a:r>
            <a:r>
              <a:rPr lang="en-US" sz="1600" dirty="0">
                <a:solidFill>
                  <a:schemeClr val="lt2"/>
                </a:solidFill>
                <a:latin typeface="+mn-lt"/>
              </a:rPr>
              <a:t> The Pima Indian community's distinct health profile necessitates targeted efforts in understanding and predicting diabetes.</a:t>
            </a:r>
          </a:p>
          <a:p>
            <a:pPr marL="228600" lvl="0" indent="-215900" algn="just" rtl="0">
              <a:lnSpc>
                <a:spcPct val="130000"/>
              </a:lnSpc>
              <a:spcBef>
                <a:spcPts val="1000"/>
              </a:spcBef>
              <a:spcAft>
                <a:spcPts val="0"/>
              </a:spcAft>
              <a:buClr>
                <a:schemeClr val="lt2"/>
              </a:buClr>
              <a:buSzPts val="1800"/>
              <a:buChar char="●"/>
            </a:pPr>
            <a:r>
              <a:rPr lang="en-US" sz="1600" b="1" dirty="0">
                <a:solidFill>
                  <a:schemeClr val="lt2"/>
                </a:solidFill>
                <a:latin typeface="+mn-lt"/>
              </a:rPr>
              <a:t>Motivation for Predictive Models: </a:t>
            </a:r>
            <a:r>
              <a:rPr lang="en-US" sz="1600" dirty="0">
                <a:solidFill>
                  <a:schemeClr val="lt2"/>
                </a:solidFill>
                <a:latin typeface="+mn-lt"/>
              </a:rPr>
              <a:t>Effective models enable early detection, timely interventions, resource optimization, and deeper insights into diabetes factors.</a:t>
            </a:r>
          </a:p>
          <a:p>
            <a:pPr marL="228600" lvl="0" indent="-215900" algn="just" rtl="0">
              <a:lnSpc>
                <a:spcPct val="130000"/>
              </a:lnSpc>
              <a:spcBef>
                <a:spcPts val="1000"/>
              </a:spcBef>
              <a:spcAft>
                <a:spcPts val="0"/>
              </a:spcAft>
              <a:buClr>
                <a:schemeClr val="lt2"/>
              </a:buClr>
              <a:buSzPts val="1800"/>
              <a:buChar char="●"/>
            </a:pPr>
            <a:r>
              <a:rPr lang="en-US" sz="1600" b="1" dirty="0">
                <a:solidFill>
                  <a:schemeClr val="lt2"/>
                </a:solidFill>
                <a:latin typeface="+mn-lt"/>
              </a:rPr>
              <a:t>Central Research Question: </a:t>
            </a:r>
            <a:r>
              <a:rPr lang="en-US" sz="1800" dirty="0">
                <a:solidFill>
                  <a:schemeClr val="lt2"/>
                </a:solidFill>
                <a:latin typeface="+mn-lt"/>
              </a:rPr>
              <a:t>Can a meticulously crafted predictive model reliably classify Pima Indian female patients based on diverse medical features for precise diabetes predictions?</a:t>
            </a:r>
            <a:endParaRPr lang="en-US" sz="1600" dirty="0">
              <a:solidFill>
                <a:schemeClr val="lt2"/>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Google Shape;110;g2482eb4cc3d_3_124">
            <a:extLst>
              <a:ext uri="{FF2B5EF4-FFF2-40B4-BE49-F238E27FC236}">
                <a16:creationId xmlns:a16="http://schemas.microsoft.com/office/drawing/2014/main" id="{5DC218C3-BD22-3B07-DFFD-A5AEBC5E9E96}"/>
              </a:ext>
            </a:extLst>
          </p:cNvPr>
          <p:cNvSpPr txBox="1">
            <a:spLocks noGrp="1"/>
          </p:cNvSpPr>
          <p:nvPr>
            <p:ph type="title"/>
          </p:nvPr>
        </p:nvSpPr>
        <p:spPr>
          <a:xfrm>
            <a:off x="74864" y="166149"/>
            <a:ext cx="4245429" cy="5225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3600"/>
              <a:buFont typeface="Century Gothic"/>
              <a:buNone/>
            </a:pPr>
            <a:r>
              <a:rPr lang="en-US" sz="2700" dirty="0">
                <a:solidFill>
                  <a:schemeClr val="bg1"/>
                </a:solidFill>
              </a:rPr>
              <a:t>Literature Review</a:t>
            </a:r>
            <a:endParaRPr sz="2700" dirty="0">
              <a:solidFill>
                <a:schemeClr val="bg1"/>
              </a:solidFill>
            </a:endParaRPr>
          </a:p>
        </p:txBody>
      </p:sp>
      <p:sp>
        <p:nvSpPr>
          <p:cNvPr id="3" name="Google Shape;111;g2482eb4cc3d_3_124">
            <a:extLst>
              <a:ext uri="{FF2B5EF4-FFF2-40B4-BE49-F238E27FC236}">
                <a16:creationId xmlns:a16="http://schemas.microsoft.com/office/drawing/2014/main" id="{81E67500-4AA3-E419-E70E-B752B859E05A}"/>
              </a:ext>
            </a:extLst>
          </p:cNvPr>
          <p:cNvSpPr txBox="1">
            <a:spLocks noGrp="1"/>
          </p:cNvSpPr>
          <p:nvPr>
            <p:ph type="body" idx="1"/>
          </p:nvPr>
        </p:nvSpPr>
        <p:spPr>
          <a:xfrm>
            <a:off x="343681" y="595563"/>
            <a:ext cx="3674866" cy="4471688"/>
          </a:xfrm>
          <a:prstGeom prst="rect">
            <a:avLst/>
          </a:prstGeom>
          <a:solidFill>
            <a:schemeClr val="accent1"/>
          </a:solidFill>
        </p:spPr>
        <p:txBody>
          <a:bodyPr spcFirstLastPara="1" wrap="square" lIns="121900" tIns="121900" rIns="121900" bIns="121900" anchor="t" anchorCtr="0">
            <a:noAutofit/>
          </a:bodyPr>
          <a:lstStyle/>
          <a:p>
            <a:pPr marL="457200" lvl="0" indent="-330200" algn="just" rtl="0">
              <a:spcBef>
                <a:spcPts val="1500"/>
              </a:spcBef>
              <a:spcAft>
                <a:spcPts val="0"/>
              </a:spcAft>
              <a:buClr>
                <a:schemeClr val="lt2"/>
              </a:buClr>
              <a:buSzPts val="1600"/>
              <a:buFont typeface="Average"/>
              <a:buChar char="●"/>
            </a:pPr>
            <a:r>
              <a:rPr lang="en-US" sz="1050" b="1" dirty="0">
                <a:solidFill>
                  <a:schemeClr val="lt2"/>
                </a:solidFill>
                <a:latin typeface="+mn-lt"/>
              </a:rPr>
              <a:t>There have been several successful methodologies, such as Zolfaghari's ensemble of SVM and BP NN achieving 88.04% accuracy and Naz and Ahuja's deep learning approach reaching an impressive 98.07% accuracy on the PIMA dataset.</a:t>
            </a:r>
          </a:p>
          <a:p>
            <a:pPr marL="457200" lvl="0" indent="-330200" algn="just" rtl="0">
              <a:spcBef>
                <a:spcPts val="1500"/>
              </a:spcBef>
              <a:spcAft>
                <a:spcPts val="0"/>
              </a:spcAft>
              <a:buClr>
                <a:schemeClr val="lt2"/>
              </a:buClr>
              <a:buSzPts val="1600"/>
              <a:buFont typeface="Average"/>
              <a:buChar char="●"/>
            </a:pPr>
            <a:r>
              <a:rPr lang="en-US" sz="1050" b="1" dirty="0">
                <a:solidFill>
                  <a:schemeClr val="lt2"/>
                </a:solidFill>
                <a:latin typeface="+mn-lt"/>
              </a:rPr>
              <a:t>Notably, Zhou, Xin, and Li showcase a model based on Boruta feature selection and ensemble learning with a remarkable 98% accuracy, while Rahman, Abdulrazak, et al.'s socio-demographic-based approach attains an outstanding accuracy of 99.36% using random forest.</a:t>
            </a:r>
          </a:p>
          <a:p>
            <a:pPr marL="457200" lvl="0" indent="-330200" algn="just" rtl="0">
              <a:spcBef>
                <a:spcPts val="1500"/>
              </a:spcBef>
              <a:spcAft>
                <a:spcPts val="0"/>
              </a:spcAft>
              <a:buClr>
                <a:schemeClr val="lt2"/>
              </a:buClr>
              <a:buSzPts val="1600"/>
              <a:buFont typeface="Average"/>
              <a:buChar char="●"/>
            </a:pPr>
            <a:r>
              <a:rPr lang="en-US" sz="1050" b="1" dirty="0">
                <a:solidFill>
                  <a:schemeClr val="lt2"/>
                </a:solidFill>
                <a:latin typeface="+mn-lt"/>
              </a:rPr>
              <a:t>Additionally, Saxena, Sharma, and Gupta's comparative study explores classifiers and feature selection techniques, achieving a commendable 79.8% accuracy with a random forest classifier on the PIMA Indians diabetes dataset.</a:t>
            </a:r>
          </a:p>
          <a:p>
            <a:pPr marL="457200" lvl="0" indent="-330200" algn="just" rtl="0">
              <a:spcBef>
                <a:spcPts val="1500"/>
              </a:spcBef>
              <a:spcAft>
                <a:spcPts val="0"/>
              </a:spcAft>
              <a:buClr>
                <a:schemeClr val="lt2"/>
              </a:buClr>
              <a:buSzPts val="1600"/>
              <a:buFont typeface="Average"/>
              <a:buChar char="●"/>
            </a:pPr>
            <a:endParaRPr lang="en-US" sz="900" b="1" dirty="0">
              <a:solidFill>
                <a:schemeClr val="lt2"/>
              </a:solidFill>
              <a:latin typeface="+mn-lt"/>
            </a:endParaRPr>
          </a:p>
          <a:p>
            <a:pPr marL="457200" lvl="0" indent="-330200" algn="just" rtl="0">
              <a:spcBef>
                <a:spcPts val="1500"/>
              </a:spcBef>
              <a:spcAft>
                <a:spcPts val="0"/>
              </a:spcAft>
              <a:buClr>
                <a:schemeClr val="lt2"/>
              </a:buClr>
              <a:buSzPts val="1600"/>
              <a:buFont typeface="Average"/>
              <a:buChar char="●"/>
            </a:pPr>
            <a:endParaRPr sz="1600" dirty="0">
              <a:solidFill>
                <a:schemeClr val="lt2"/>
              </a:solidFill>
            </a:endParaRPr>
          </a:p>
        </p:txBody>
      </p:sp>
      <p:sp>
        <p:nvSpPr>
          <p:cNvPr id="4" name="Google Shape;112;g2482eb4cc3d_3_124">
            <a:extLst>
              <a:ext uri="{FF2B5EF4-FFF2-40B4-BE49-F238E27FC236}">
                <a16:creationId xmlns:a16="http://schemas.microsoft.com/office/drawing/2014/main" id="{0C730FAA-120E-31C1-E6A1-1FD4DEAB2744}"/>
              </a:ext>
            </a:extLst>
          </p:cNvPr>
          <p:cNvSpPr txBox="1">
            <a:spLocks/>
          </p:cNvSpPr>
          <p:nvPr/>
        </p:nvSpPr>
        <p:spPr>
          <a:xfrm>
            <a:off x="4433305" y="595563"/>
            <a:ext cx="4245429" cy="4403558"/>
          </a:xfrm>
          <a:prstGeom prst="rect">
            <a:avLst/>
          </a:prstGeom>
          <a:solidFill>
            <a:schemeClr val="accent1"/>
          </a:solidFill>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30200" algn="just">
              <a:spcBef>
                <a:spcPts val="1500"/>
              </a:spcBef>
              <a:buClr>
                <a:schemeClr val="lt2"/>
              </a:buClr>
              <a:buSzPts val="1600"/>
              <a:buFont typeface="Average"/>
              <a:buChar char="●"/>
            </a:pPr>
            <a:r>
              <a:rPr lang="en-US" sz="1100" b="1" dirty="0">
                <a:solidFill>
                  <a:schemeClr val="lt2"/>
                </a:solidFill>
              </a:rPr>
              <a:t>The study by Zhou, Xin, and Li introduces a unique diabetes prediction model based on Boruta feature selection and ensemble learning, demonstrating an impressive 98% accuracy on the PIMA Indian diabetes dataset.</a:t>
            </a:r>
          </a:p>
          <a:p>
            <a:pPr marL="457200" indent="-330200" algn="just">
              <a:spcBef>
                <a:spcPts val="1500"/>
              </a:spcBef>
              <a:buClr>
                <a:schemeClr val="lt2"/>
              </a:buClr>
              <a:buSzPts val="1600"/>
              <a:buFont typeface="Average"/>
              <a:buChar char="●"/>
            </a:pPr>
            <a:endParaRPr lang="en-US" sz="1100" b="1" dirty="0">
              <a:solidFill>
                <a:schemeClr val="lt2"/>
              </a:solidFill>
            </a:endParaRPr>
          </a:p>
          <a:p>
            <a:pPr marL="457200" indent="-330200" algn="just">
              <a:spcBef>
                <a:spcPts val="1500"/>
              </a:spcBef>
              <a:buClr>
                <a:schemeClr val="lt2"/>
              </a:buClr>
              <a:buSzPts val="1600"/>
              <a:buFont typeface="Average"/>
              <a:buChar char="●"/>
            </a:pPr>
            <a:r>
              <a:rPr lang="en-US" sz="1100" b="1" dirty="0">
                <a:solidFill>
                  <a:schemeClr val="lt2"/>
                </a:solidFill>
              </a:rPr>
              <a:t>A study by Rahman, Ali, et al. addresses the issue of diabetes prediction in lower-income countries, proposing an ML model based on socio-demographic characteristics. Their model, utilizing random forest, achieved an outstanding accuracy of 99.36%, emphasizing the potential of non-clinical attributes for accurate diabetes prediction.</a:t>
            </a:r>
          </a:p>
          <a:p>
            <a:pPr marL="457200" indent="-330200" algn="just">
              <a:spcBef>
                <a:spcPts val="1500"/>
              </a:spcBef>
              <a:buClr>
                <a:schemeClr val="lt2"/>
              </a:buClr>
              <a:buSzPts val="1600"/>
              <a:buFont typeface="Average"/>
              <a:buChar char="●"/>
            </a:pPr>
            <a:endParaRPr lang="en-US" sz="1100" b="1" dirty="0">
              <a:solidFill>
                <a:schemeClr val="lt2"/>
              </a:solidFill>
            </a:endParaRPr>
          </a:p>
          <a:p>
            <a:pPr marL="457200" indent="-330200" algn="just">
              <a:spcBef>
                <a:spcPts val="1500"/>
              </a:spcBef>
              <a:buClr>
                <a:schemeClr val="lt2"/>
              </a:buClr>
              <a:buSzPts val="1600"/>
              <a:buFont typeface="Average"/>
              <a:buChar char="●"/>
            </a:pPr>
            <a:r>
              <a:rPr lang="en-US" sz="1100" b="1" dirty="0">
                <a:solidFill>
                  <a:schemeClr val="lt2"/>
                </a:solidFill>
              </a:rPr>
              <a:t>These research activities establishes a robust foundation for our research, offering insights into successful methodologies, their accuracies, and potential areas for improvement in predicting diabetes within this specific population.</a:t>
            </a:r>
            <a:endParaRPr lang="en-US" sz="1100" dirty="0">
              <a:solidFill>
                <a:schemeClr val="lt2"/>
              </a:solidFill>
            </a:endParaRPr>
          </a:p>
        </p:txBody>
      </p:sp>
    </p:spTree>
    <p:extLst>
      <p:ext uri="{BB962C8B-B14F-4D97-AF65-F5344CB8AC3E}">
        <p14:creationId xmlns:p14="http://schemas.microsoft.com/office/powerpoint/2010/main" val="476573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Google Shape;104;g247ff48b790_0_226">
            <a:extLst>
              <a:ext uri="{FF2B5EF4-FFF2-40B4-BE49-F238E27FC236}">
                <a16:creationId xmlns:a16="http://schemas.microsoft.com/office/drawing/2014/main" id="{6E96811C-7705-BC85-220E-F4D1A22A5203}"/>
              </a:ext>
            </a:extLst>
          </p:cNvPr>
          <p:cNvSpPr txBox="1">
            <a:spLocks noGrp="1"/>
          </p:cNvSpPr>
          <p:nvPr>
            <p:ph type="title"/>
          </p:nvPr>
        </p:nvSpPr>
        <p:spPr>
          <a:xfrm>
            <a:off x="107442" y="76249"/>
            <a:ext cx="2708329" cy="35007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55A11"/>
              </a:buClr>
              <a:buSzPts val="3600"/>
              <a:buFont typeface="Century Gothic"/>
              <a:buNone/>
            </a:pPr>
            <a:r>
              <a:rPr lang="en-US" sz="2000" dirty="0">
                <a:latin typeface="+mn-lt"/>
              </a:rPr>
              <a:t>Methodology</a:t>
            </a:r>
            <a:endParaRPr sz="2000" dirty="0">
              <a:latin typeface="+mn-lt"/>
            </a:endParaRPr>
          </a:p>
        </p:txBody>
      </p:sp>
      <p:graphicFrame>
        <p:nvGraphicFramePr>
          <p:cNvPr id="3" name="Google Shape;127;g247ff48b790_0_64">
            <a:extLst>
              <a:ext uri="{FF2B5EF4-FFF2-40B4-BE49-F238E27FC236}">
                <a16:creationId xmlns:a16="http://schemas.microsoft.com/office/drawing/2014/main" id="{326BCF4B-A556-3BAF-AB6B-8FB597FB8B35}"/>
              </a:ext>
            </a:extLst>
          </p:cNvPr>
          <p:cNvGraphicFramePr/>
          <p:nvPr>
            <p:extLst>
              <p:ext uri="{D42A27DB-BD31-4B8C-83A1-F6EECF244321}">
                <p14:modId xmlns:p14="http://schemas.microsoft.com/office/powerpoint/2010/main" val="3730231090"/>
              </p:ext>
            </p:extLst>
          </p:nvPr>
        </p:nvGraphicFramePr>
        <p:xfrm>
          <a:off x="170707" y="593706"/>
          <a:ext cx="2926075" cy="427800"/>
        </p:xfrm>
        <a:graphic>
          <a:graphicData uri="http://schemas.openxmlformats.org/drawingml/2006/table">
            <a:tbl>
              <a:tblPr>
                <a:noFill/>
              </a:tblPr>
              <a:tblGrid>
                <a:gridCol w="480925">
                  <a:extLst>
                    <a:ext uri="{9D8B030D-6E8A-4147-A177-3AD203B41FA5}">
                      <a16:colId xmlns:a16="http://schemas.microsoft.com/office/drawing/2014/main" val="20000"/>
                    </a:ext>
                  </a:extLst>
                </a:gridCol>
                <a:gridCol w="2445150">
                  <a:extLst>
                    <a:ext uri="{9D8B030D-6E8A-4147-A177-3AD203B41FA5}">
                      <a16:colId xmlns:a16="http://schemas.microsoft.com/office/drawing/2014/main" val="20001"/>
                    </a:ext>
                  </a:extLst>
                </a:gridCol>
              </a:tblGrid>
              <a:tr h="42780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a:solidFill>
                            <a:schemeClr val="bg1"/>
                          </a:solidFill>
                          <a:latin typeface="Century Gothic"/>
                          <a:ea typeface="Century Gothic"/>
                          <a:cs typeface="Century Gothic"/>
                          <a:sym typeface="Century Gothic"/>
                        </a:rPr>
                        <a:t>1</a:t>
                      </a:r>
                      <a:endParaRPr sz="1600" b="1" u="none" strike="noStrike" cap="none" dirty="0">
                        <a:solidFill>
                          <a:schemeClr val="bg1"/>
                        </a:solidFill>
                        <a:latin typeface="Century Gothic"/>
                        <a:ea typeface="Century Gothic"/>
                        <a:cs typeface="Century Gothic"/>
                        <a:sym typeface="Century Gothic"/>
                      </a:endParaRPr>
                    </a:p>
                  </a:txBody>
                  <a:tcPr marL="0" marR="0" marT="0" marB="0" anchor="ctr">
                    <a:solidFill>
                      <a:schemeClr val="accen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800" b="1" dirty="0">
                          <a:solidFill>
                            <a:srgbClr val="212121"/>
                          </a:solidFill>
                          <a:latin typeface="+mn-lt"/>
                          <a:ea typeface="Century Gothic"/>
                          <a:cs typeface="Century Gothic"/>
                          <a:sym typeface="Century Gothic"/>
                        </a:rPr>
                        <a:t>Dataset Details</a:t>
                      </a:r>
                      <a:endParaRPr lang="en-US" sz="1800" b="1" u="none" strike="noStrike" cap="none" dirty="0">
                        <a:solidFill>
                          <a:srgbClr val="212121"/>
                        </a:solidFill>
                        <a:highlight>
                          <a:schemeClr val="lt2"/>
                        </a:highlight>
                        <a:latin typeface="+mn-lt"/>
                        <a:ea typeface="Century Gothic"/>
                        <a:cs typeface="Century Gothic"/>
                        <a:sym typeface="Century Gothic"/>
                      </a:endParaRPr>
                    </a:p>
                  </a:txBody>
                  <a:tcPr marL="137150" marR="45700" marT="0" marB="0" anchor="ctr">
                    <a:solidFill>
                      <a:schemeClr val="lt2"/>
                    </a:solidFill>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9D0BD205-9FB9-EF01-F186-309366F39648}"/>
              </a:ext>
            </a:extLst>
          </p:cNvPr>
          <p:cNvSpPr txBox="1"/>
          <p:nvPr/>
        </p:nvSpPr>
        <p:spPr>
          <a:xfrm>
            <a:off x="223239" y="1142877"/>
            <a:ext cx="8729845" cy="338554"/>
          </a:xfrm>
          <a:prstGeom prst="rect">
            <a:avLst/>
          </a:prstGeom>
          <a:solidFill>
            <a:schemeClr val="accent1"/>
          </a:solidFill>
        </p:spPr>
        <p:txBody>
          <a:bodyPr wrap="square" rtlCol="0">
            <a:spAutoFit/>
          </a:bodyPr>
          <a:lstStyle/>
          <a:p>
            <a:pPr algn="ctr"/>
            <a:r>
              <a:rPr lang="en-US" sz="1600" dirty="0">
                <a:solidFill>
                  <a:schemeClr val="bg1"/>
                </a:solidFill>
              </a:rPr>
              <a:t>The Dataset consists of 9 Predictor Variables and 1 Outcome Variable</a:t>
            </a:r>
          </a:p>
        </p:txBody>
      </p:sp>
      <p:graphicFrame>
        <p:nvGraphicFramePr>
          <p:cNvPr id="8" name="Table 7">
            <a:extLst>
              <a:ext uri="{FF2B5EF4-FFF2-40B4-BE49-F238E27FC236}">
                <a16:creationId xmlns:a16="http://schemas.microsoft.com/office/drawing/2014/main" id="{6E9E521B-3A97-EDC7-AA8A-1723F946D353}"/>
              </a:ext>
            </a:extLst>
          </p:cNvPr>
          <p:cNvGraphicFramePr>
            <a:graphicFrameLocks noGrp="1"/>
          </p:cNvGraphicFramePr>
          <p:nvPr>
            <p:extLst>
              <p:ext uri="{D42A27DB-BD31-4B8C-83A1-F6EECF244321}">
                <p14:modId xmlns:p14="http://schemas.microsoft.com/office/powerpoint/2010/main" val="2632348952"/>
              </p:ext>
            </p:extLst>
          </p:nvPr>
        </p:nvGraphicFramePr>
        <p:xfrm>
          <a:off x="170707" y="1463427"/>
          <a:ext cx="8666111" cy="3234406"/>
        </p:xfrm>
        <a:graphic>
          <a:graphicData uri="http://schemas.openxmlformats.org/drawingml/2006/table">
            <a:tbl>
              <a:tblPr firstRow="1" bandRow="1">
                <a:tableStyleId>{7CB57346-DEF9-49EB-BBFD-8B5FC17ECAB0}</a:tableStyleId>
              </a:tblPr>
              <a:tblGrid>
                <a:gridCol w="2507908">
                  <a:extLst>
                    <a:ext uri="{9D8B030D-6E8A-4147-A177-3AD203B41FA5}">
                      <a16:colId xmlns:a16="http://schemas.microsoft.com/office/drawing/2014/main" val="4135935686"/>
                    </a:ext>
                  </a:extLst>
                </a:gridCol>
                <a:gridCol w="1460594">
                  <a:extLst>
                    <a:ext uri="{9D8B030D-6E8A-4147-A177-3AD203B41FA5}">
                      <a16:colId xmlns:a16="http://schemas.microsoft.com/office/drawing/2014/main" val="3934222368"/>
                    </a:ext>
                  </a:extLst>
                </a:gridCol>
                <a:gridCol w="4697609">
                  <a:extLst>
                    <a:ext uri="{9D8B030D-6E8A-4147-A177-3AD203B41FA5}">
                      <a16:colId xmlns:a16="http://schemas.microsoft.com/office/drawing/2014/main" val="3259723026"/>
                    </a:ext>
                  </a:extLst>
                </a:gridCol>
              </a:tblGrid>
              <a:tr h="275555">
                <a:tc>
                  <a:txBody>
                    <a:bodyPr/>
                    <a:lstStyle/>
                    <a:p>
                      <a:r>
                        <a:rPr lang="en-US" sz="1200" dirty="0">
                          <a:solidFill>
                            <a:schemeClr val="bg1"/>
                          </a:solidFill>
                        </a:rPr>
                        <a:t>Variable</a:t>
                      </a:r>
                    </a:p>
                  </a:txBody>
                  <a:tcPr>
                    <a:solidFill>
                      <a:schemeClr val="accent1"/>
                    </a:solidFill>
                  </a:tcPr>
                </a:tc>
                <a:tc>
                  <a:txBody>
                    <a:bodyPr/>
                    <a:lstStyle/>
                    <a:p>
                      <a:r>
                        <a:rPr lang="en-US" sz="1200" dirty="0">
                          <a:solidFill>
                            <a:schemeClr val="bg1"/>
                          </a:solidFill>
                        </a:rPr>
                        <a:t>Data Type</a:t>
                      </a:r>
                    </a:p>
                  </a:txBody>
                  <a:tcPr>
                    <a:solidFill>
                      <a:schemeClr val="accent1"/>
                    </a:solidFill>
                  </a:tcPr>
                </a:tc>
                <a:tc>
                  <a:txBody>
                    <a:bodyPr/>
                    <a:lstStyle/>
                    <a:p>
                      <a:r>
                        <a:rPr lang="en-US" sz="1200" dirty="0">
                          <a:solidFill>
                            <a:schemeClr val="bg1"/>
                          </a:solidFill>
                        </a:rPr>
                        <a:t>Description</a:t>
                      </a:r>
                    </a:p>
                  </a:txBody>
                  <a:tcPr>
                    <a:solidFill>
                      <a:schemeClr val="accent1"/>
                    </a:solidFill>
                  </a:tcPr>
                </a:tc>
                <a:extLst>
                  <a:ext uri="{0D108BD9-81ED-4DB2-BD59-A6C34878D82A}">
                    <a16:rowId xmlns:a16="http://schemas.microsoft.com/office/drawing/2014/main" val="1409937523"/>
                  </a:ext>
                </a:extLst>
              </a:tr>
              <a:tr h="385022">
                <a:tc>
                  <a:txBody>
                    <a:bodyPr/>
                    <a:lstStyle/>
                    <a:p>
                      <a:r>
                        <a:rPr lang="en-US" sz="1200" dirty="0">
                          <a:solidFill>
                            <a:schemeClr val="bg1"/>
                          </a:solidFill>
                        </a:rPr>
                        <a:t>Pregnancies</a:t>
                      </a:r>
                    </a:p>
                  </a:txBody>
                  <a:tcPr>
                    <a:solidFill>
                      <a:schemeClr val="accent1"/>
                    </a:solidFill>
                  </a:tcPr>
                </a:tc>
                <a:tc>
                  <a:txBody>
                    <a:bodyPr/>
                    <a:lstStyle/>
                    <a:p>
                      <a:r>
                        <a:rPr lang="en-US" sz="1200" dirty="0">
                          <a:solidFill>
                            <a:schemeClr val="bg1"/>
                          </a:solidFill>
                        </a:rPr>
                        <a:t>Numeric</a:t>
                      </a:r>
                    </a:p>
                  </a:txBody>
                  <a:tcPr>
                    <a:solidFill>
                      <a:schemeClr val="accent1"/>
                    </a:solidFill>
                  </a:tcPr>
                </a:tc>
                <a:tc>
                  <a:txBody>
                    <a:bodyPr/>
                    <a:lstStyle/>
                    <a:p>
                      <a:r>
                        <a:rPr lang="en-US" sz="1200" dirty="0">
                          <a:solidFill>
                            <a:schemeClr val="bg1"/>
                          </a:solidFill>
                        </a:rPr>
                        <a:t>To express the number of pregnancies</a:t>
                      </a:r>
                    </a:p>
                  </a:txBody>
                  <a:tcPr>
                    <a:solidFill>
                      <a:schemeClr val="accent1"/>
                    </a:solidFill>
                  </a:tcPr>
                </a:tc>
                <a:extLst>
                  <a:ext uri="{0D108BD9-81ED-4DB2-BD59-A6C34878D82A}">
                    <a16:rowId xmlns:a16="http://schemas.microsoft.com/office/drawing/2014/main" val="1719509637"/>
                  </a:ext>
                </a:extLst>
              </a:tr>
              <a:tr h="275555">
                <a:tc>
                  <a:txBody>
                    <a:bodyPr/>
                    <a:lstStyle/>
                    <a:p>
                      <a:r>
                        <a:rPr lang="en-US" sz="1200" dirty="0">
                          <a:solidFill>
                            <a:schemeClr val="bg1"/>
                          </a:solidFill>
                        </a:rPr>
                        <a:t>Glucose</a:t>
                      </a:r>
                    </a:p>
                  </a:txBody>
                  <a:tcPr>
                    <a:solidFill>
                      <a:schemeClr val="accent1"/>
                    </a:solidFill>
                  </a:tcPr>
                </a:tc>
                <a:tc>
                  <a:txBody>
                    <a:bodyPr/>
                    <a:lstStyle/>
                    <a:p>
                      <a:r>
                        <a:rPr lang="en-US" sz="1200" dirty="0">
                          <a:solidFill>
                            <a:schemeClr val="bg1"/>
                          </a:solidFill>
                        </a:rPr>
                        <a:t>Numeric</a:t>
                      </a:r>
                    </a:p>
                  </a:txBody>
                  <a:tcPr>
                    <a:solidFill>
                      <a:schemeClr val="accent1"/>
                    </a:solidFill>
                  </a:tcPr>
                </a:tc>
                <a:tc>
                  <a:txBody>
                    <a:bodyPr/>
                    <a:lstStyle/>
                    <a:p>
                      <a:r>
                        <a:rPr lang="en-US" sz="1200" dirty="0">
                          <a:solidFill>
                            <a:schemeClr val="bg1"/>
                          </a:solidFill>
                        </a:rPr>
                        <a:t>To express the glucose level in blood</a:t>
                      </a:r>
                    </a:p>
                  </a:txBody>
                  <a:tcPr>
                    <a:solidFill>
                      <a:schemeClr val="accent1"/>
                    </a:solidFill>
                  </a:tcPr>
                </a:tc>
                <a:extLst>
                  <a:ext uri="{0D108BD9-81ED-4DB2-BD59-A6C34878D82A}">
                    <a16:rowId xmlns:a16="http://schemas.microsoft.com/office/drawing/2014/main" val="1583967293"/>
                  </a:ext>
                </a:extLst>
              </a:tr>
              <a:tr h="275555">
                <a:tc>
                  <a:txBody>
                    <a:bodyPr/>
                    <a:lstStyle/>
                    <a:p>
                      <a:r>
                        <a:rPr lang="en-US" sz="1200" dirty="0">
                          <a:solidFill>
                            <a:schemeClr val="bg1"/>
                          </a:solidFill>
                        </a:rPr>
                        <a:t>BloodPressure</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Numeric</a:t>
                      </a:r>
                    </a:p>
                  </a:txBody>
                  <a:tcPr>
                    <a:solidFill>
                      <a:schemeClr val="accent1"/>
                    </a:solidFill>
                  </a:tcPr>
                </a:tc>
                <a:tc>
                  <a:txBody>
                    <a:bodyPr/>
                    <a:lstStyle/>
                    <a:p>
                      <a:r>
                        <a:rPr lang="en-US" sz="1200" dirty="0">
                          <a:solidFill>
                            <a:schemeClr val="bg1"/>
                          </a:solidFill>
                        </a:rPr>
                        <a:t>To express the blood pressure measurement</a:t>
                      </a:r>
                    </a:p>
                  </a:txBody>
                  <a:tcPr>
                    <a:solidFill>
                      <a:schemeClr val="accent1"/>
                    </a:solidFill>
                  </a:tcPr>
                </a:tc>
                <a:extLst>
                  <a:ext uri="{0D108BD9-81ED-4DB2-BD59-A6C34878D82A}">
                    <a16:rowId xmlns:a16="http://schemas.microsoft.com/office/drawing/2014/main" val="217768130"/>
                  </a:ext>
                </a:extLst>
              </a:tr>
              <a:tr h="275555">
                <a:tc>
                  <a:txBody>
                    <a:bodyPr/>
                    <a:lstStyle/>
                    <a:p>
                      <a:r>
                        <a:rPr lang="en-US" sz="1200" dirty="0">
                          <a:solidFill>
                            <a:schemeClr val="bg1"/>
                          </a:solidFill>
                        </a:rPr>
                        <a:t>SkinThickness</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Numeric</a:t>
                      </a:r>
                    </a:p>
                  </a:txBody>
                  <a:tcPr>
                    <a:solidFill>
                      <a:schemeClr val="accent1"/>
                    </a:solidFill>
                  </a:tcPr>
                </a:tc>
                <a:tc>
                  <a:txBody>
                    <a:bodyPr/>
                    <a:lstStyle/>
                    <a:p>
                      <a:r>
                        <a:rPr lang="en-US" sz="1200" dirty="0">
                          <a:solidFill>
                            <a:schemeClr val="bg1"/>
                          </a:solidFill>
                        </a:rPr>
                        <a:t>To express the thickness of the skin</a:t>
                      </a:r>
                    </a:p>
                  </a:txBody>
                  <a:tcPr>
                    <a:solidFill>
                      <a:schemeClr val="accent1"/>
                    </a:solidFill>
                  </a:tcPr>
                </a:tc>
                <a:extLst>
                  <a:ext uri="{0D108BD9-81ED-4DB2-BD59-A6C34878D82A}">
                    <a16:rowId xmlns:a16="http://schemas.microsoft.com/office/drawing/2014/main" val="4201210324"/>
                  </a:ext>
                </a:extLst>
              </a:tr>
              <a:tr h="299737">
                <a:tc>
                  <a:txBody>
                    <a:bodyPr/>
                    <a:lstStyle/>
                    <a:p>
                      <a:r>
                        <a:rPr lang="en-US" sz="1200" dirty="0">
                          <a:solidFill>
                            <a:schemeClr val="bg1"/>
                          </a:solidFill>
                        </a:rPr>
                        <a:t>Insulin</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Numeric</a:t>
                      </a:r>
                    </a:p>
                  </a:txBody>
                  <a:tcPr>
                    <a:solidFill>
                      <a:schemeClr val="accent1"/>
                    </a:solidFill>
                  </a:tcPr>
                </a:tc>
                <a:tc>
                  <a:txBody>
                    <a:bodyPr/>
                    <a:lstStyle/>
                    <a:p>
                      <a:r>
                        <a:rPr lang="en-US" sz="1200" dirty="0">
                          <a:solidFill>
                            <a:schemeClr val="bg1"/>
                          </a:solidFill>
                        </a:rPr>
                        <a:t>To express the insulin level in blood</a:t>
                      </a:r>
                    </a:p>
                  </a:txBody>
                  <a:tcPr>
                    <a:solidFill>
                      <a:schemeClr val="accent1"/>
                    </a:solidFill>
                  </a:tcPr>
                </a:tc>
                <a:extLst>
                  <a:ext uri="{0D108BD9-81ED-4DB2-BD59-A6C34878D82A}">
                    <a16:rowId xmlns:a16="http://schemas.microsoft.com/office/drawing/2014/main" val="974463388"/>
                  </a:ext>
                </a:extLst>
              </a:tr>
              <a:tr h="275555">
                <a:tc>
                  <a:txBody>
                    <a:bodyPr/>
                    <a:lstStyle/>
                    <a:p>
                      <a:r>
                        <a:rPr lang="en-US" sz="1200" dirty="0">
                          <a:solidFill>
                            <a:schemeClr val="bg1"/>
                          </a:solidFill>
                        </a:rPr>
                        <a:t>BMI</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Numeric</a:t>
                      </a:r>
                    </a:p>
                  </a:txBody>
                  <a:tcPr>
                    <a:solidFill>
                      <a:schemeClr val="accent1"/>
                    </a:solidFill>
                  </a:tcPr>
                </a:tc>
                <a:tc>
                  <a:txBody>
                    <a:bodyPr/>
                    <a:lstStyle/>
                    <a:p>
                      <a:r>
                        <a:rPr lang="en-US" sz="1200" dirty="0">
                          <a:solidFill>
                            <a:schemeClr val="bg1"/>
                          </a:solidFill>
                        </a:rPr>
                        <a:t>To express the body mass index</a:t>
                      </a:r>
                    </a:p>
                  </a:txBody>
                  <a:tcPr>
                    <a:solidFill>
                      <a:schemeClr val="accent1"/>
                    </a:solidFill>
                  </a:tcPr>
                </a:tc>
                <a:extLst>
                  <a:ext uri="{0D108BD9-81ED-4DB2-BD59-A6C34878D82A}">
                    <a16:rowId xmlns:a16="http://schemas.microsoft.com/office/drawing/2014/main" val="2587812201"/>
                  </a:ext>
                </a:extLst>
              </a:tr>
              <a:tr h="439117">
                <a:tc>
                  <a:txBody>
                    <a:bodyPr/>
                    <a:lstStyle/>
                    <a:p>
                      <a:r>
                        <a:rPr lang="en-US" sz="1200" dirty="0">
                          <a:solidFill>
                            <a:schemeClr val="bg1"/>
                          </a:solidFill>
                        </a:rPr>
                        <a:t>DiabetesPedigreeFunction</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Numeric</a:t>
                      </a:r>
                    </a:p>
                  </a:txBody>
                  <a:tcPr>
                    <a:solidFill>
                      <a:schemeClr val="accent1"/>
                    </a:solidFill>
                  </a:tcPr>
                </a:tc>
                <a:tc>
                  <a:txBody>
                    <a:bodyPr/>
                    <a:lstStyle/>
                    <a:p>
                      <a:r>
                        <a:rPr lang="en-US" sz="1200" dirty="0">
                          <a:solidFill>
                            <a:schemeClr val="bg1"/>
                          </a:solidFill>
                        </a:rPr>
                        <a:t>To express the likelihood of diabetes based on family history</a:t>
                      </a:r>
                    </a:p>
                  </a:txBody>
                  <a:tcPr>
                    <a:solidFill>
                      <a:schemeClr val="accent1"/>
                    </a:solidFill>
                  </a:tcPr>
                </a:tc>
                <a:extLst>
                  <a:ext uri="{0D108BD9-81ED-4DB2-BD59-A6C34878D82A}">
                    <a16:rowId xmlns:a16="http://schemas.microsoft.com/office/drawing/2014/main" val="1201879877"/>
                  </a:ext>
                </a:extLst>
              </a:tr>
              <a:tr h="275555">
                <a:tc>
                  <a:txBody>
                    <a:bodyPr/>
                    <a:lstStyle/>
                    <a:p>
                      <a:r>
                        <a:rPr lang="en-US" sz="1200" dirty="0">
                          <a:solidFill>
                            <a:schemeClr val="bg1"/>
                          </a:solidFill>
                        </a:rPr>
                        <a:t>Age</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Numeric</a:t>
                      </a:r>
                    </a:p>
                  </a:txBody>
                  <a:tcPr>
                    <a:solidFill>
                      <a:schemeClr val="accent1"/>
                    </a:solidFill>
                  </a:tcPr>
                </a:tc>
                <a:tc>
                  <a:txBody>
                    <a:bodyPr/>
                    <a:lstStyle/>
                    <a:p>
                      <a:r>
                        <a:rPr lang="en-US" sz="1200" dirty="0">
                          <a:solidFill>
                            <a:schemeClr val="bg1"/>
                          </a:solidFill>
                        </a:rPr>
                        <a:t>To express age</a:t>
                      </a:r>
                    </a:p>
                  </a:txBody>
                  <a:tcPr>
                    <a:solidFill>
                      <a:schemeClr val="accent1"/>
                    </a:solidFill>
                  </a:tcPr>
                </a:tc>
                <a:extLst>
                  <a:ext uri="{0D108BD9-81ED-4DB2-BD59-A6C34878D82A}">
                    <a16:rowId xmlns:a16="http://schemas.microsoft.com/office/drawing/2014/main" val="2383843190"/>
                  </a:ext>
                </a:extLst>
              </a:tr>
              <a:tr h="448140">
                <a:tc>
                  <a:txBody>
                    <a:bodyPr/>
                    <a:lstStyle/>
                    <a:p>
                      <a:r>
                        <a:rPr lang="en-US" sz="1200" dirty="0">
                          <a:solidFill>
                            <a:schemeClr val="bg1"/>
                          </a:solidFill>
                        </a:rPr>
                        <a:t>Outcome</a:t>
                      </a:r>
                    </a:p>
                  </a:txBody>
                  <a:tcPr>
                    <a:solidFill>
                      <a:schemeClr val="accent1"/>
                    </a:solidFill>
                  </a:tcPr>
                </a:tc>
                <a:tc>
                  <a:txBody>
                    <a:bodyPr/>
                    <a:lstStyle/>
                    <a:p>
                      <a:r>
                        <a:rPr lang="en-US" sz="1200" dirty="0">
                          <a:solidFill>
                            <a:schemeClr val="bg1"/>
                          </a:solidFill>
                        </a:rPr>
                        <a:t>Categorical</a:t>
                      </a:r>
                    </a:p>
                  </a:txBody>
                  <a:tcPr>
                    <a:solidFill>
                      <a:schemeClr val="accent1"/>
                    </a:solidFill>
                  </a:tcPr>
                </a:tc>
                <a:tc>
                  <a:txBody>
                    <a:bodyPr/>
                    <a:lstStyle/>
                    <a:p>
                      <a:r>
                        <a:rPr lang="en-US" sz="1200" dirty="0">
                          <a:solidFill>
                            <a:schemeClr val="bg1"/>
                          </a:solidFill>
                        </a:rPr>
                        <a:t>Categorical	To express the whether someone has diabetes. 1 is Yes and 0 is No</a:t>
                      </a:r>
                    </a:p>
                  </a:txBody>
                  <a:tcPr>
                    <a:solidFill>
                      <a:schemeClr val="accent1"/>
                    </a:solidFill>
                  </a:tcPr>
                </a:tc>
                <a:extLst>
                  <a:ext uri="{0D108BD9-81ED-4DB2-BD59-A6C34878D82A}">
                    <a16:rowId xmlns:a16="http://schemas.microsoft.com/office/drawing/2014/main" val="3751945319"/>
                  </a:ext>
                </a:extLst>
              </a:tr>
            </a:tbl>
          </a:graphicData>
        </a:graphic>
      </p:graphicFrame>
      <p:sp>
        <p:nvSpPr>
          <p:cNvPr id="6" name="Rectangle 1">
            <a:extLst>
              <a:ext uri="{FF2B5EF4-FFF2-40B4-BE49-F238E27FC236}">
                <a16:creationId xmlns:a16="http://schemas.microsoft.com/office/drawing/2014/main" id="{D48591A1-7D16-972D-732B-782EA10F8F54}"/>
              </a:ext>
            </a:extLst>
          </p:cNvPr>
          <p:cNvSpPr>
            <a:spLocks noChangeArrowheads="1"/>
          </p:cNvSpPr>
          <p:nvPr/>
        </p:nvSpPr>
        <p:spPr bwMode="auto">
          <a:xfrm>
            <a:off x="170707" y="4789659"/>
            <a:ext cx="5934132" cy="161583"/>
          </a:xfrm>
          <a:prstGeom prst="rect">
            <a:avLst/>
          </a:prstGeom>
          <a:solidFill>
            <a:schemeClr val="accent1"/>
          </a:solid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chemeClr val="bg1"/>
                </a:solidFill>
                <a:effectLst/>
                <a:latin typeface="Courier New" panose="02070309020205020404" pitchFamily="49" charset="0"/>
              </a:rPr>
              <a:t>https://raw.githubusercontent.com/Naik-Khyati/data_621/main/final_project/</a:t>
            </a:r>
            <a:r>
              <a:rPr kumimoji="0" lang="en-US" altLang="en-US" sz="700" b="0" i="0" u="none" strike="noStrike" cap="none" normalizeH="0" baseline="0" dirty="0">
                <a:ln>
                  <a:noFill/>
                </a:ln>
                <a:solidFill>
                  <a:schemeClr val="bg1"/>
                </a:solidFill>
                <a:effectLst/>
              </a:rPr>
              <a:t> </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22307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Google Shape;104;g247ff48b790_0_226">
            <a:extLst>
              <a:ext uri="{FF2B5EF4-FFF2-40B4-BE49-F238E27FC236}">
                <a16:creationId xmlns:a16="http://schemas.microsoft.com/office/drawing/2014/main" id="{58598D4D-21B1-B595-8E0A-83192B4D53A7}"/>
              </a:ext>
            </a:extLst>
          </p:cNvPr>
          <p:cNvSpPr txBox="1">
            <a:spLocks noGrp="1"/>
          </p:cNvSpPr>
          <p:nvPr>
            <p:ph type="title"/>
          </p:nvPr>
        </p:nvSpPr>
        <p:spPr>
          <a:xfrm>
            <a:off x="107442" y="76249"/>
            <a:ext cx="2708329" cy="35007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55A11"/>
              </a:buClr>
              <a:buSzPts val="3600"/>
              <a:buFont typeface="Century Gothic"/>
              <a:buNone/>
            </a:pPr>
            <a:r>
              <a:rPr lang="en-US" sz="2000" dirty="0">
                <a:latin typeface="+mn-lt"/>
              </a:rPr>
              <a:t>Methodology</a:t>
            </a:r>
            <a:endParaRPr sz="2000" dirty="0">
              <a:latin typeface="+mn-lt"/>
            </a:endParaRPr>
          </a:p>
        </p:txBody>
      </p:sp>
      <p:graphicFrame>
        <p:nvGraphicFramePr>
          <p:cNvPr id="3" name="Google Shape;127;g247ff48b790_0_64">
            <a:extLst>
              <a:ext uri="{FF2B5EF4-FFF2-40B4-BE49-F238E27FC236}">
                <a16:creationId xmlns:a16="http://schemas.microsoft.com/office/drawing/2014/main" id="{2D8D2B88-01CD-734C-7CF0-88CF35110849}"/>
              </a:ext>
            </a:extLst>
          </p:cNvPr>
          <p:cNvGraphicFramePr/>
          <p:nvPr>
            <p:extLst>
              <p:ext uri="{D42A27DB-BD31-4B8C-83A1-F6EECF244321}">
                <p14:modId xmlns:p14="http://schemas.microsoft.com/office/powerpoint/2010/main" val="101193455"/>
              </p:ext>
            </p:extLst>
          </p:nvPr>
        </p:nvGraphicFramePr>
        <p:xfrm>
          <a:off x="107442" y="426320"/>
          <a:ext cx="2926075" cy="427800"/>
        </p:xfrm>
        <a:graphic>
          <a:graphicData uri="http://schemas.openxmlformats.org/drawingml/2006/table">
            <a:tbl>
              <a:tblPr>
                <a:noFill/>
              </a:tblPr>
              <a:tblGrid>
                <a:gridCol w="480925">
                  <a:extLst>
                    <a:ext uri="{9D8B030D-6E8A-4147-A177-3AD203B41FA5}">
                      <a16:colId xmlns:a16="http://schemas.microsoft.com/office/drawing/2014/main" val="20000"/>
                    </a:ext>
                  </a:extLst>
                </a:gridCol>
                <a:gridCol w="2445150">
                  <a:extLst>
                    <a:ext uri="{9D8B030D-6E8A-4147-A177-3AD203B41FA5}">
                      <a16:colId xmlns:a16="http://schemas.microsoft.com/office/drawing/2014/main" val="20001"/>
                    </a:ext>
                  </a:extLst>
                </a:gridCol>
              </a:tblGrid>
              <a:tr h="42780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a:solidFill>
                            <a:schemeClr val="bg1"/>
                          </a:solidFill>
                          <a:latin typeface="Century Gothic"/>
                          <a:ea typeface="Century Gothic"/>
                          <a:cs typeface="Century Gothic"/>
                          <a:sym typeface="Century Gothic"/>
                        </a:rPr>
                        <a:t>2-1</a:t>
                      </a:r>
                      <a:endParaRPr sz="1600" b="1" u="none" strike="noStrike" cap="none" dirty="0">
                        <a:solidFill>
                          <a:schemeClr val="bg1"/>
                        </a:solidFill>
                        <a:latin typeface="Century Gothic"/>
                        <a:ea typeface="Century Gothic"/>
                        <a:cs typeface="Century Gothic"/>
                        <a:sym typeface="Century Gothic"/>
                      </a:endParaRPr>
                    </a:p>
                  </a:txBody>
                  <a:tcPr marL="0" marR="0" marT="0" marB="0" anchor="ctr">
                    <a:solidFill>
                      <a:schemeClr val="accen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800" b="1" dirty="0">
                          <a:solidFill>
                            <a:srgbClr val="212121"/>
                          </a:solidFill>
                          <a:latin typeface="+mn-lt"/>
                          <a:ea typeface="Century Gothic"/>
                          <a:cs typeface="Century Gothic"/>
                          <a:sym typeface="Century Gothic"/>
                        </a:rPr>
                        <a:t>Data Preparation</a:t>
                      </a:r>
                      <a:endParaRPr lang="en-US" sz="1800" b="1" u="none" strike="noStrike" cap="none" dirty="0">
                        <a:solidFill>
                          <a:srgbClr val="212121"/>
                        </a:solidFill>
                        <a:highlight>
                          <a:schemeClr val="lt2"/>
                        </a:highlight>
                        <a:latin typeface="+mn-lt"/>
                        <a:ea typeface="Century Gothic"/>
                        <a:cs typeface="Century Gothic"/>
                        <a:sym typeface="Century Gothic"/>
                      </a:endParaRPr>
                    </a:p>
                  </a:txBody>
                  <a:tcPr marL="137150" marR="45700" marT="0" marB="0" anchor="ctr">
                    <a:solidFill>
                      <a:schemeClr val="lt2"/>
                    </a:solidFill>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F5496E30-3AC8-18F8-2BAC-B83F9112EBAF}"/>
              </a:ext>
            </a:extLst>
          </p:cNvPr>
          <p:cNvSpPr txBox="1"/>
          <p:nvPr/>
        </p:nvSpPr>
        <p:spPr>
          <a:xfrm>
            <a:off x="207077" y="896414"/>
            <a:ext cx="8729845" cy="369332"/>
          </a:xfrm>
          <a:prstGeom prst="rect">
            <a:avLst/>
          </a:prstGeom>
          <a:solidFill>
            <a:schemeClr val="accent1"/>
          </a:solidFill>
        </p:spPr>
        <p:txBody>
          <a:bodyPr wrap="square" rtlCol="0">
            <a:spAutoFit/>
          </a:bodyPr>
          <a:lstStyle/>
          <a:p>
            <a:pPr algn="ctr"/>
            <a:r>
              <a:rPr lang="en-US" sz="1800" dirty="0">
                <a:solidFill>
                  <a:schemeClr val="bg1"/>
                </a:solidFill>
              </a:rPr>
              <a:t>Summary Statistics</a:t>
            </a:r>
          </a:p>
        </p:txBody>
      </p:sp>
      <p:pic>
        <p:nvPicPr>
          <p:cNvPr id="6" name="Picture 5">
            <a:extLst>
              <a:ext uri="{FF2B5EF4-FFF2-40B4-BE49-F238E27FC236}">
                <a16:creationId xmlns:a16="http://schemas.microsoft.com/office/drawing/2014/main" id="{8A2F6441-9796-61D7-FD37-83E2A7EED57C}"/>
              </a:ext>
            </a:extLst>
          </p:cNvPr>
          <p:cNvPicPr>
            <a:picLocks noChangeAspect="1"/>
          </p:cNvPicPr>
          <p:nvPr/>
        </p:nvPicPr>
        <p:blipFill>
          <a:blip r:embed="rId3"/>
          <a:stretch>
            <a:fillRect/>
          </a:stretch>
        </p:blipFill>
        <p:spPr>
          <a:xfrm>
            <a:off x="3889829" y="1419295"/>
            <a:ext cx="4914628" cy="3631001"/>
          </a:xfrm>
          <a:prstGeom prst="rect">
            <a:avLst/>
          </a:prstGeom>
        </p:spPr>
      </p:pic>
      <p:sp>
        <p:nvSpPr>
          <p:cNvPr id="7" name="Google Shape;111;g2482eb4cc3d_3_124">
            <a:extLst>
              <a:ext uri="{FF2B5EF4-FFF2-40B4-BE49-F238E27FC236}">
                <a16:creationId xmlns:a16="http://schemas.microsoft.com/office/drawing/2014/main" id="{7644AF2B-88FE-4704-017D-F0E53352B810}"/>
              </a:ext>
            </a:extLst>
          </p:cNvPr>
          <p:cNvSpPr txBox="1">
            <a:spLocks noGrp="1"/>
          </p:cNvSpPr>
          <p:nvPr>
            <p:ph type="body" idx="1"/>
          </p:nvPr>
        </p:nvSpPr>
        <p:spPr>
          <a:xfrm>
            <a:off x="343681" y="1479142"/>
            <a:ext cx="3161519" cy="2521358"/>
          </a:xfrm>
          <a:prstGeom prst="rect">
            <a:avLst/>
          </a:prstGeom>
          <a:solidFill>
            <a:schemeClr val="accent1"/>
          </a:solidFill>
        </p:spPr>
        <p:txBody>
          <a:bodyPr spcFirstLastPara="1" wrap="square" lIns="121900" tIns="121900" rIns="121900" bIns="121900" anchor="t" anchorCtr="0">
            <a:noAutofit/>
          </a:bodyPr>
          <a:lstStyle/>
          <a:p>
            <a:pPr marL="127000" lvl="0" indent="0" algn="just" rtl="0">
              <a:spcBef>
                <a:spcPts val="1500"/>
              </a:spcBef>
              <a:spcAft>
                <a:spcPts val="0"/>
              </a:spcAft>
              <a:buClr>
                <a:schemeClr val="lt2"/>
              </a:buClr>
              <a:buSzPts val="1600"/>
              <a:buNone/>
            </a:pPr>
            <a:r>
              <a:rPr lang="en-US" sz="1400" b="0" i="0" dirty="0">
                <a:solidFill>
                  <a:schemeClr val="bg1"/>
                </a:solidFill>
                <a:effectLst/>
                <a:latin typeface="+mn-lt"/>
              </a:rPr>
              <a:t>The summary statistics reveal a wide range of values for each variable. Notably, variables such as glucose, BMI, Insulin, and age exhibit considerable variability, which is crucial for understanding the dataset’s diversity</a:t>
            </a:r>
            <a:r>
              <a:rPr lang="en-US" sz="1600" b="0" i="0" dirty="0">
                <a:solidFill>
                  <a:schemeClr val="bg1"/>
                </a:solidFill>
                <a:effectLst/>
                <a:latin typeface="+mn-lt"/>
              </a:rPr>
              <a:t>.</a:t>
            </a:r>
            <a:endParaRPr sz="2000" dirty="0">
              <a:solidFill>
                <a:schemeClr val="bg1"/>
              </a:solidFill>
              <a:latin typeface="+mn-lt"/>
            </a:endParaRPr>
          </a:p>
        </p:txBody>
      </p:sp>
    </p:spTree>
    <p:extLst>
      <p:ext uri="{BB962C8B-B14F-4D97-AF65-F5344CB8AC3E}">
        <p14:creationId xmlns:p14="http://schemas.microsoft.com/office/powerpoint/2010/main" val="1885803933"/>
      </p:ext>
    </p:extLst>
  </p:cSld>
  <p:clrMapOvr>
    <a:masterClrMapping/>
  </p:clrMapOvr>
</p:sld>
</file>

<file path=ppt/theme/theme1.xml><?xml version="1.0" encoding="utf-8"?>
<a:theme xmlns:a="http://schemas.openxmlformats.org/drawingml/2006/main" name="Pandarus template">
  <a:themeElements>
    <a:clrScheme name="Custom 347">
      <a:dk1>
        <a:srgbClr val="001033"/>
      </a:dk1>
      <a:lt1>
        <a:srgbClr val="FFFFFF"/>
      </a:lt1>
      <a:dk2>
        <a:srgbClr val="5E636F"/>
      </a:dk2>
      <a:lt2>
        <a:srgbClr val="DEE3EB"/>
      </a:lt2>
      <a:accent1>
        <a:srgbClr val="05356E"/>
      </a:accent1>
      <a:accent2>
        <a:srgbClr val="0455A4"/>
      </a:accent2>
      <a:accent3>
        <a:srgbClr val="0679D6"/>
      </a:accent3>
      <a:accent4>
        <a:srgbClr val="098CF2"/>
      </a:accent4>
      <a:accent5>
        <a:srgbClr val="50C0ED"/>
      </a:accent5>
      <a:accent6>
        <a:srgbClr val="7BE4F7"/>
      </a:accent6>
      <a:hlink>
        <a:srgbClr val="FFFFFF"/>
      </a:hlink>
      <a:folHlink>
        <a:srgbClr val="6611C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2347</Words>
  <Application>Microsoft Office PowerPoint</Application>
  <PresentationFormat>On-screen Show (16:9)</PresentationFormat>
  <Paragraphs>181</Paragraphs>
  <Slides>21</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Encode Sans Semi Condensed Light</vt:lpstr>
      <vt:lpstr>Courier New</vt:lpstr>
      <vt:lpstr>Average</vt:lpstr>
      <vt:lpstr>Century Gothic</vt:lpstr>
      <vt:lpstr>Arial</vt:lpstr>
      <vt:lpstr>Wingdings</vt:lpstr>
      <vt:lpstr>Calibri</vt:lpstr>
      <vt:lpstr>Abel</vt:lpstr>
      <vt:lpstr>Pandarus template</vt:lpstr>
      <vt:lpstr>PowerPoint Presentation</vt:lpstr>
      <vt:lpstr>Agenda</vt:lpstr>
      <vt:lpstr>PowerPoint Presentation</vt:lpstr>
      <vt:lpstr>PowerPoint Presentation</vt:lpstr>
      <vt:lpstr>PowerPoint Presentation</vt:lpstr>
      <vt:lpstr>PowerPoint Presentation</vt:lpstr>
      <vt:lpstr>Literature Review</vt:lpstr>
      <vt:lpstr>Methodology</vt:lpstr>
      <vt:lpstr>Methodology</vt:lpstr>
      <vt:lpstr>Methodology</vt:lpstr>
      <vt:lpstr>Methodology</vt:lpstr>
      <vt:lpstr>Modeling – Model 1</vt:lpstr>
      <vt:lpstr>Modeling – Model 2</vt:lpstr>
      <vt:lpstr>Modeling – Model 3</vt:lpstr>
      <vt:lpstr>Modeling – Model 4</vt:lpstr>
      <vt:lpstr>Modeling – Model 5</vt:lpstr>
      <vt:lpstr>Model Performances Comparison &amp; Selection - 1</vt:lpstr>
      <vt:lpstr>Model Performances Comparison &amp; Selection - 2</vt:lpstr>
      <vt:lpstr>Model Performances Comparison &amp; Selection - 3</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Tage Singh</dc:creator>
  <cp:lastModifiedBy>Tage Singh</cp:lastModifiedBy>
  <cp:revision>25</cp:revision>
  <cp:lastPrinted>2023-12-18T00:51:06Z</cp:lastPrinted>
  <dcterms:modified xsi:type="dcterms:W3CDTF">2023-12-19T02:00:53Z</dcterms:modified>
</cp:coreProperties>
</file>