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9"/>
  </p:notesMasterIdLst>
  <p:sldIdLst>
    <p:sldId id="257" r:id="rId3"/>
    <p:sldId id="258" r:id="rId4"/>
    <p:sldId id="259" r:id="rId5"/>
    <p:sldId id="262" r:id="rId6"/>
    <p:sldId id="263" r:id="rId7"/>
    <p:sldId id="261" r:id="rId8"/>
    <p:sldId id="265" r:id="rId9"/>
    <p:sldId id="266" r:id="rId10"/>
    <p:sldId id="273" r:id="rId11"/>
    <p:sldId id="267" r:id="rId12"/>
    <p:sldId id="268" r:id="rId13"/>
    <p:sldId id="269" r:id="rId14"/>
    <p:sldId id="270" r:id="rId15"/>
    <p:sldId id="275" r:id="rId16"/>
    <p:sldId id="277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E:\Jai\Transfer\Study\UNCC\Spring%202016\TS_CSE\Project\Data\MktShareProj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E:\Jai\Transfer\Study\UNCC\Spring%202016\TS_CSE\Project\Data\MktShareProj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E:\Jai\Transfer\Study\UNCC\Spring%202016\TS_CSE\Project\Data\MktShareProj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E:\Jai\Transfer\Study\UNCC\Spring%202016\TS_CSE\Project\Data\MktShareProj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E:\Jai\Transfer\Study\UNCC\Spring%202016\TS_CSE\Project\Data\MktShareProj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E:\Jai\Transfer\Study\UNCC\Spring%202016\TS_CSE\Project\Data\MktShareProj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share vs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'Scatter plots'!$Q$1</c:f>
              <c:strCache>
                <c:ptCount val="1"/>
                <c:pt idx="0">
                  <c:v>Market share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'Scatter plots'!$P$2:$P$37</c:f>
              <c:numCache>
                <c:formatCode>0.000</c:formatCode>
                <c:ptCount val="36"/>
                <c:pt idx="0">
                  <c:v>2.198</c:v>
                </c:pt>
                <c:pt idx="1">
                  <c:v>2.1859999999999999</c:v>
                </c:pt>
                <c:pt idx="2">
                  <c:v>2.2930000000000001</c:v>
                </c:pt>
                <c:pt idx="3">
                  <c:v>2.42</c:v>
                </c:pt>
                <c:pt idx="4">
                  <c:v>2.1789999999999998</c:v>
                </c:pt>
                <c:pt idx="5">
                  <c:v>2.2069999999999999</c:v>
                </c:pt>
                <c:pt idx="6">
                  <c:v>2.1269999999999998</c:v>
                </c:pt>
                <c:pt idx="7">
                  <c:v>2.206</c:v>
                </c:pt>
                <c:pt idx="8">
                  <c:v>2.3050000000000002</c:v>
                </c:pt>
                <c:pt idx="9">
                  <c:v>2.2599999999999998</c:v>
                </c:pt>
                <c:pt idx="10">
                  <c:v>2.2050000000000001</c:v>
                </c:pt>
                <c:pt idx="11">
                  <c:v>2.34</c:v>
                </c:pt>
                <c:pt idx="12">
                  <c:v>2.1709999999999998</c:v>
                </c:pt>
                <c:pt idx="13">
                  <c:v>2.2010000000000001</c:v>
                </c:pt>
                <c:pt idx="14">
                  <c:v>2.2480000000000002</c:v>
                </c:pt>
                <c:pt idx="15">
                  <c:v>2.1840000000000002</c:v>
                </c:pt>
                <c:pt idx="16">
                  <c:v>2.3730000000000002</c:v>
                </c:pt>
                <c:pt idx="17">
                  <c:v>2.157</c:v>
                </c:pt>
                <c:pt idx="18">
                  <c:v>2.129</c:v>
                </c:pt>
                <c:pt idx="19">
                  <c:v>2.5569999999999999</c:v>
                </c:pt>
                <c:pt idx="20">
                  <c:v>2.5870000000000002</c:v>
                </c:pt>
                <c:pt idx="21">
                  <c:v>2.2549999999999999</c:v>
                </c:pt>
                <c:pt idx="22">
                  <c:v>2.1240000000000001</c:v>
                </c:pt>
                <c:pt idx="23">
                  <c:v>2.6829999999999998</c:v>
                </c:pt>
                <c:pt idx="24">
                  <c:v>2.3359999999999999</c:v>
                </c:pt>
                <c:pt idx="25">
                  <c:v>2.266</c:v>
                </c:pt>
                <c:pt idx="26">
                  <c:v>2.4430000000000001</c:v>
                </c:pt>
                <c:pt idx="27">
                  <c:v>2.4780000000000002</c:v>
                </c:pt>
                <c:pt idx="28">
                  <c:v>2.3940000000000001</c:v>
                </c:pt>
                <c:pt idx="29">
                  <c:v>2.4140000000000001</c:v>
                </c:pt>
                <c:pt idx="30">
                  <c:v>2.2330000000000001</c:v>
                </c:pt>
                <c:pt idx="31">
                  <c:v>2.302</c:v>
                </c:pt>
                <c:pt idx="32">
                  <c:v>2.4209999999999998</c:v>
                </c:pt>
                <c:pt idx="33">
                  <c:v>2.5179999999999998</c:v>
                </c:pt>
                <c:pt idx="34">
                  <c:v>2.4969999999999999</c:v>
                </c:pt>
                <c:pt idx="35">
                  <c:v>2.7810000000000001</c:v>
                </c:pt>
              </c:numCache>
            </c:numRef>
          </c:xVal>
          <c:yVal>
            <c:numRef>
              <c:f>'Scatter plots'!$Q$2:$Q$37</c:f>
              <c:numCache>
                <c:formatCode>0.00</c:formatCode>
                <c:ptCount val="36"/>
                <c:pt idx="0">
                  <c:v>3.15</c:v>
                </c:pt>
                <c:pt idx="1">
                  <c:v>2.52</c:v>
                </c:pt>
                <c:pt idx="2">
                  <c:v>2.64</c:v>
                </c:pt>
                <c:pt idx="3">
                  <c:v>2.5499999999999998</c:v>
                </c:pt>
                <c:pt idx="4">
                  <c:v>2.69</c:v>
                </c:pt>
                <c:pt idx="5">
                  <c:v>2.38</c:v>
                </c:pt>
                <c:pt idx="6">
                  <c:v>3.02</c:v>
                </c:pt>
                <c:pt idx="7">
                  <c:v>2.52</c:v>
                </c:pt>
                <c:pt idx="8">
                  <c:v>2.4500000000000002</c:v>
                </c:pt>
                <c:pt idx="9">
                  <c:v>2.42</c:v>
                </c:pt>
                <c:pt idx="10">
                  <c:v>3.16</c:v>
                </c:pt>
                <c:pt idx="11">
                  <c:v>2.6</c:v>
                </c:pt>
                <c:pt idx="12">
                  <c:v>2.98</c:v>
                </c:pt>
                <c:pt idx="13">
                  <c:v>2.5</c:v>
                </c:pt>
                <c:pt idx="14">
                  <c:v>2.4500000000000002</c:v>
                </c:pt>
                <c:pt idx="15">
                  <c:v>3.06</c:v>
                </c:pt>
                <c:pt idx="16">
                  <c:v>2.34</c:v>
                </c:pt>
                <c:pt idx="17">
                  <c:v>2.88</c:v>
                </c:pt>
                <c:pt idx="18">
                  <c:v>2.94</c:v>
                </c:pt>
                <c:pt idx="19">
                  <c:v>2.72</c:v>
                </c:pt>
                <c:pt idx="20">
                  <c:v>2.27</c:v>
                </c:pt>
                <c:pt idx="21">
                  <c:v>2.33</c:v>
                </c:pt>
                <c:pt idx="22">
                  <c:v>2.64</c:v>
                </c:pt>
                <c:pt idx="23">
                  <c:v>2.76</c:v>
                </c:pt>
                <c:pt idx="24">
                  <c:v>3.05</c:v>
                </c:pt>
                <c:pt idx="25">
                  <c:v>2.48</c:v>
                </c:pt>
                <c:pt idx="26">
                  <c:v>2.23</c:v>
                </c:pt>
                <c:pt idx="27">
                  <c:v>2.65</c:v>
                </c:pt>
                <c:pt idx="28">
                  <c:v>2.56</c:v>
                </c:pt>
                <c:pt idx="29">
                  <c:v>2.66</c:v>
                </c:pt>
                <c:pt idx="30">
                  <c:v>2.99</c:v>
                </c:pt>
                <c:pt idx="31">
                  <c:v>2.2999999999999998</c:v>
                </c:pt>
                <c:pt idx="32">
                  <c:v>2.88</c:v>
                </c:pt>
                <c:pt idx="33">
                  <c:v>2.8</c:v>
                </c:pt>
                <c:pt idx="34">
                  <c:v>2.48</c:v>
                </c:pt>
                <c:pt idx="35">
                  <c:v>2.85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40-4522-BCDA-6D85AE4F2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071544"/>
        <c:axId val="251076640"/>
      </c:scatterChart>
      <c:valAx>
        <c:axId val="251071544"/>
        <c:scaling>
          <c:orientation val="minMax"/>
          <c:max val="2.8"/>
          <c:min val="2"/>
        </c:scaling>
        <c:delete val="0"/>
        <c:axPos val="b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076640"/>
        <c:crosses val="autoZero"/>
        <c:crossBetween val="midCat"/>
      </c:valAx>
      <c:valAx>
        <c:axId val="251076640"/>
        <c:scaling>
          <c:orientation val="minMax"/>
          <c:max val="3.2"/>
          <c:min val="2.5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071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FFFF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Market share vs Gross</a:t>
            </a:r>
            <a:r>
              <a:rPr lang="en-US" sz="1200" baseline="0"/>
              <a:t> nielsen rating points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'Scatter plots'!$T$1</c:f>
              <c:strCache>
                <c:ptCount val="1"/>
                <c:pt idx="0">
                  <c:v>Market share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'Scatter plots'!$S$2:$S$37</c:f>
              <c:numCache>
                <c:formatCode>General</c:formatCode>
                <c:ptCount val="36"/>
                <c:pt idx="0">
                  <c:v>498</c:v>
                </c:pt>
                <c:pt idx="1">
                  <c:v>510</c:v>
                </c:pt>
                <c:pt idx="2">
                  <c:v>422</c:v>
                </c:pt>
                <c:pt idx="3">
                  <c:v>858</c:v>
                </c:pt>
                <c:pt idx="4">
                  <c:v>566</c:v>
                </c:pt>
                <c:pt idx="5">
                  <c:v>536</c:v>
                </c:pt>
                <c:pt idx="6">
                  <c:v>585</c:v>
                </c:pt>
                <c:pt idx="7">
                  <c:v>310</c:v>
                </c:pt>
                <c:pt idx="8">
                  <c:v>211</c:v>
                </c:pt>
                <c:pt idx="9">
                  <c:v>504</c:v>
                </c:pt>
                <c:pt idx="10">
                  <c:v>234</c:v>
                </c:pt>
                <c:pt idx="11">
                  <c:v>347</c:v>
                </c:pt>
                <c:pt idx="12">
                  <c:v>430</c:v>
                </c:pt>
                <c:pt idx="13">
                  <c:v>518</c:v>
                </c:pt>
                <c:pt idx="14">
                  <c:v>465</c:v>
                </c:pt>
                <c:pt idx="15">
                  <c:v>684</c:v>
                </c:pt>
                <c:pt idx="16">
                  <c:v>152</c:v>
                </c:pt>
                <c:pt idx="17">
                  <c:v>453</c:v>
                </c:pt>
                <c:pt idx="18">
                  <c:v>485</c:v>
                </c:pt>
                <c:pt idx="19">
                  <c:v>78</c:v>
                </c:pt>
                <c:pt idx="20">
                  <c:v>72</c:v>
                </c:pt>
                <c:pt idx="21">
                  <c:v>391</c:v>
                </c:pt>
                <c:pt idx="22">
                  <c:v>322</c:v>
                </c:pt>
                <c:pt idx="23">
                  <c:v>317</c:v>
                </c:pt>
                <c:pt idx="24">
                  <c:v>252</c:v>
                </c:pt>
                <c:pt idx="25">
                  <c:v>446</c:v>
                </c:pt>
                <c:pt idx="26">
                  <c:v>521</c:v>
                </c:pt>
                <c:pt idx="27">
                  <c:v>435</c:v>
                </c:pt>
                <c:pt idx="28">
                  <c:v>402</c:v>
                </c:pt>
                <c:pt idx="29">
                  <c:v>468</c:v>
                </c:pt>
                <c:pt idx="30">
                  <c:v>262</c:v>
                </c:pt>
                <c:pt idx="31">
                  <c:v>182</c:v>
                </c:pt>
                <c:pt idx="32">
                  <c:v>145</c:v>
                </c:pt>
                <c:pt idx="33">
                  <c:v>270</c:v>
                </c:pt>
                <c:pt idx="34">
                  <c:v>322</c:v>
                </c:pt>
                <c:pt idx="35">
                  <c:v>317</c:v>
                </c:pt>
              </c:numCache>
            </c:numRef>
          </c:xVal>
          <c:yVal>
            <c:numRef>
              <c:f>'Scatter plots'!$T$2:$T$37</c:f>
              <c:numCache>
                <c:formatCode>0.00</c:formatCode>
                <c:ptCount val="36"/>
                <c:pt idx="0">
                  <c:v>3.15</c:v>
                </c:pt>
                <c:pt idx="1">
                  <c:v>2.52</c:v>
                </c:pt>
                <c:pt idx="2">
                  <c:v>2.64</c:v>
                </c:pt>
                <c:pt idx="3">
                  <c:v>2.5499999999999998</c:v>
                </c:pt>
                <c:pt idx="4">
                  <c:v>2.69</c:v>
                </c:pt>
                <c:pt idx="5">
                  <c:v>2.38</c:v>
                </c:pt>
                <c:pt idx="6">
                  <c:v>3.02</c:v>
                </c:pt>
                <c:pt idx="7">
                  <c:v>2.52</c:v>
                </c:pt>
                <c:pt idx="8">
                  <c:v>2.4500000000000002</c:v>
                </c:pt>
                <c:pt idx="9">
                  <c:v>2.42</c:v>
                </c:pt>
                <c:pt idx="10">
                  <c:v>3.16</c:v>
                </c:pt>
                <c:pt idx="11">
                  <c:v>2.6</c:v>
                </c:pt>
                <c:pt idx="12">
                  <c:v>2.98</c:v>
                </c:pt>
                <c:pt idx="13">
                  <c:v>2.5</c:v>
                </c:pt>
                <c:pt idx="14">
                  <c:v>2.4500000000000002</c:v>
                </c:pt>
                <c:pt idx="15">
                  <c:v>3.06</c:v>
                </c:pt>
                <c:pt idx="16">
                  <c:v>2.34</c:v>
                </c:pt>
                <c:pt idx="17">
                  <c:v>2.88</c:v>
                </c:pt>
                <c:pt idx="18">
                  <c:v>2.94</c:v>
                </c:pt>
                <c:pt idx="19">
                  <c:v>2.72</c:v>
                </c:pt>
                <c:pt idx="20">
                  <c:v>2.27</c:v>
                </c:pt>
                <c:pt idx="21">
                  <c:v>2.33</c:v>
                </c:pt>
                <c:pt idx="22">
                  <c:v>2.64</c:v>
                </c:pt>
                <c:pt idx="23">
                  <c:v>2.76</c:v>
                </c:pt>
                <c:pt idx="24">
                  <c:v>3.05</c:v>
                </c:pt>
                <c:pt idx="25">
                  <c:v>2.48</c:v>
                </c:pt>
                <c:pt idx="26">
                  <c:v>2.23</c:v>
                </c:pt>
                <c:pt idx="27">
                  <c:v>2.65</c:v>
                </c:pt>
                <c:pt idx="28">
                  <c:v>2.56</c:v>
                </c:pt>
                <c:pt idx="29">
                  <c:v>2.66</c:v>
                </c:pt>
                <c:pt idx="30">
                  <c:v>2.99</c:v>
                </c:pt>
                <c:pt idx="31">
                  <c:v>2.2999999999999998</c:v>
                </c:pt>
                <c:pt idx="32">
                  <c:v>2.88</c:v>
                </c:pt>
                <c:pt idx="33">
                  <c:v>2.8</c:v>
                </c:pt>
                <c:pt idx="34">
                  <c:v>2.48</c:v>
                </c:pt>
                <c:pt idx="35">
                  <c:v>2.85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D7-4624-979D-79159B2EA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073112"/>
        <c:axId val="251075464"/>
      </c:scatterChart>
      <c:valAx>
        <c:axId val="251073112"/>
        <c:scaling>
          <c:orientation val="minMax"/>
          <c:max val="900"/>
          <c:min val="5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075464"/>
        <c:crosses val="autoZero"/>
        <c:crossBetween val="midCat"/>
        <c:majorUnit val="75"/>
      </c:valAx>
      <c:valAx>
        <c:axId val="251075464"/>
        <c:scaling>
          <c:orientation val="minMax"/>
          <c:max val="3.2"/>
          <c:min val="2.5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073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FFFF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share vs Discount price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'Scatter plots'!$N$1</c:f>
              <c:strCache>
                <c:ptCount val="1"/>
                <c:pt idx="0">
                  <c:v>Market share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'Scatter plots'!$M$2:$M$37</c:f>
              <c:numCache>
                <c:formatCode>General</c:formatCode>
                <c:ptCount val="36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</c:numCache>
            </c:numRef>
          </c:xVal>
          <c:yVal>
            <c:numRef>
              <c:f>'Scatter plots'!$N$2:$N$37</c:f>
              <c:numCache>
                <c:formatCode>0.00</c:formatCode>
                <c:ptCount val="36"/>
                <c:pt idx="0">
                  <c:v>3.15</c:v>
                </c:pt>
                <c:pt idx="1">
                  <c:v>2.52</c:v>
                </c:pt>
                <c:pt idx="2">
                  <c:v>2.64</c:v>
                </c:pt>
                <c:pt idx="3">
                  <c:v>2.5499999999999998</c:v>
                </c:pt>
                <c:pt idx="4">
                  <c:v>2.69</c:v>
                </c:pt>
                <c:pt idx="5">
                  <c:v>2.38</c:v>
                </c:pt>
                <c:pt idx="6">
                  <c:v>3.02</c:v>
                </c:pt>
                <c:pt idx="7">
                  <c:v>2.52</c:v>
                </c:pt>
                <c:pt idx="8">
                  <c:v>2.4500000000000002</c:v>
                </c:pt>
                <c:pt idx="9">
                  <c:v>2.42</c:v>
                </c:pt>
                <c:pt idx="10">
                  <c:v>3.16</c:v>
                </c:pt>
                <c:pt idx="11">
                  <c:v>2.6</c:v>
                </c:pt>
                <c:pt idx="12">
                  <c:v>2.98</c:v>
                </c:pt>
                <c:pt idx="13">
                  <c:v>2.5</c:v>
                </c:pt>
                <c:pt idx="14">
                  <c:v>2.4500000000000002</c:v>
                </c:pt>
                <c:pt idx="15">
                  <c:v>3.06</c:v>
                </c:pt>
                <c:pt idx="16">
                  <c:v>2.34</c:v>
                </c:pt>
                <c:pt idx="17">
                  <c:v>2.88</c:v>
                </c:pt>
                <c:pt idx="18">
                  <c:v>2.94</c:v>
                </c:pt>
                <c:pt idx="19">
                  <c:v>2.72</c:v>
                </c:pt>
                <c:pt idx="20">
                  <c:v>2.27</c:v>
                </c:pt>
                <c:pt idx="21">
                  <c:v>2.33</c:v>
                </c:pt>
                <c:pt idx="22">
                  <c:v>2.64</c:v>
                </c:pt>
                <c:pt idx="23">
                  <c:v>2.76</c:v>
                </c:pt>
                <c:pt idx="24">
                  <c:v>3.05</c:v>
                </c:pt>
                <c:pt idx="25">
                  <c:v>2.48</c:v>
                </c:pt>
                <c:pt idx="26">
                  <c:v>2.23</c:v>
                </c:pt>
                <c:pt idx="27">
                  <c:v>2.65</c:v>
                </c:pt>
                <c:pt idx="28">
                  <c:v>2.56</c:v>
                </c:pt>
                <c:pt idx="29">
                  <c:v>2.66</c:v>
                </c:pt>
                <c:pt idx="30">
                  <c:v>2.99</c:v>
                </c:pt>
                <c:pt idx="31">
                  <c:v>2.2999999999999998</c:v>
                </c:pt>
                <c:pt idx="32">
                  <c:v>2.88</c:v>
                </c:pt>
                <c:pt idx="33">
                  <c:v>2.8</c:v>
                </c:pt>
                <c:pt idx="34">
                  <c:v>2.48</c:v>
                </c:pt>
                <c:pt idx="35">
                  <c:v>2.85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528-4067-8E48-E7B4E6017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075856"/>
        <c:axId val="251076248"/>
      </c:scatterChart>
      <c:valAx>
        <c:axId val="251075856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076248"/>
        <c:crosses val="autoZero"/>
        <c:crossBetween val="midCat"/>
        <c:majorUnit val="1"/>
      </c:valAx>
      <c:valAx>
        <c:axId val="251076248"/>
        <c:scaling>
          <c:orientation val="minMax"/>
          <c:max val="3.2"/>
          <c:min val="2.5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075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FFFF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Market share vs Package promotion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'Scatter plots'!$K$1</c:f>
              <c:strCache>
                <c:ptCount val="1"/>
                <c:pt idx="0">
                  <c:v>Market share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'Scatter plots'!$J$2:$J$37</c:f>
              <c:numCache>
                <c:formatCode>General</c:formatCode>
                <c:ptCount val="36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</c:numCache>
            </c:numRef>
          </c:xVal>
          <c:yVal>
            <c:numRef>
              <c:f>'Scatter plots'!$K$2:$K$37</c:f>
              <c:numCache>
                <c:formatCode>0.00</c:formatCode>
                <c:ptCount val="36"/>
                <c:pt idx="0">
                  <c:v>3.15</c:v>
                </c:pt>
                <c:pt idx="1">
                  <c:v>2.52</c:v>
                </c:pt>
                <c:pt idx="2">
                  <c:v>2.64</c:v>
                </c:pt>
                <c:pt idx="3">
                  <c:v>2.5499999999999998</c:v>
                </c:pt>
                <c:pt idx="4">
                  <c:v>2.69</c:v>
                </c:pt>
                <c:pt idx="5">
                  <c:v>2.38</c:v>
                </c:pt>
                <c:pt idx="6">
                  <c:v>3.02</c:v>
                </c:pt>
                <c:pt idx="7">
                  <c:v>2.52</c:v>
                </c:pt>
                <c:pt idx="8">
                  <c:v>2.4500000000000002</c:v>
                </c:pt>
                <c:pt idx="9">
                  <c:v>2.42</c:v>
                </c:pt>
                <c:pt idx="10">
                  <c:v>3.16</c:v>
                </c:pt>
                <c:pt idx="11">
                  <c:v>2.6</c:v>
                </c:pt>
                <c:pt idx="12">
                  <c:v>2.98</c:v>
                </c:pt>
                <c:pt idx="13">
                  <c:v>2.5</c:v>
                </c:pt>
                <c:pt idx="14">
                  <c:v>2.4500000000000002</c:v>
                </c:pt>
                <c:pt idx="15">
                  <c:v>3.06</c:v>
                </c:pt>
                <c:pt idx="16">
                  <c:v>2.34</c:v>
                </c:pt>
                <c:pt idx="17">
                  <c:v>2.88</c:v>
                </c:pt>
                <c:pt idx="18">
                  <c:v>2.94</c:v>
                </c:pt>
                <c:pt idx="19">
                  <c:v>2.72</c:v>
                </c:pt>
                <c:pt idx="20">
                  <c:v>2.27</c:v>
                </c:pt>
                <c:pt idx="21">
                  <c:v>2.33</c:v>
                </c:pt>
                <c:pt idx="22">
                  <c:v>2.64</c:v>
                </c:pt>
                <c:pt idx="23">
                  <c:v>2.76</c:v>
                </c:pt>
                <c:pt idx="24">
                  <c:v>3.05</c:v>
                </c:pt>
                <c:pt idx="25">
                  <c:v>2.48</c:v>
                </c:pt>
                <c:pt idx="26">
                  <c:v>2.23</c:v>
                </c:pt>
                <c:pt idx="27">
                  <c:v>2.65</c:v>
                </c:pt>
                <c:pt idx="28">
                  <c:v>2.56</c:v>
                </c:pt>
                <c:pt idx="29">
                  <c:v>2.66</c:v>
                </c:pt>
                <c:pt idx="30">
                  <c:v>2.99</c:v>
                </c:pt>
                <c:pt idx="31">
                  <c:v>2.2999999999999998</c:v>
                </c:pt>
                <c:pt idx="32">
                  <c:v>2.88</c:v>
                </c:pt>
                <c:pt idx="33">
                  <c:v>2.8</c:v>
                </c:pt>
                <c:pt idx="34">
                  <c:v>2.48</c:v>
                </c:pt>
                <c:pt idx="35">
                  <c:v>2.85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06-48CF-AEBE-F342EFBB6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789648"/>
        <c:axId val="253783376"/>
      </c:scatterChart>
      <c:valAx>
        <c:axId val="253789648"/>
        <c:scaling>
          <c:orientation val="minMax"/>
          <c:max val="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83376"/>
        <c:crosses val="autoZero"/>
        <c:crossBetween val="midCat"/>
        <c:majorUnit val="1"/>
      </c:valAx>
      <c:valAx>
        <c:axId val="253783376"/>
        <c:scaling>
          <c:orientation val="minMax"/>
          <c:max val="3.2"/>
          <c:min val="2.5"/>
        </c:scaling>
        <c:delete val="0"/>
        <c:axPos val="l"/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FFFF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Residual vs Fitted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'Scatter plots'!$Y$1</c:f>
              <c:strCache>
                <c:ptCount val="1"/>
                <c:pt idx="0">
                  <c:v>Residual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'Scatter plots'!$X$2:$X$37</c:f>
              <c:numCache>
                <c:formatCode>General</c:formatCode>
                <c:ptCount val="36"/>
                <c:pt idx="0">
                  <c:v>2.9279000000000002</c:v>
                </c:pt>
                <c:pt idx="1">
                  <c:v>2.4159000000000002</c:v>
                </c:pt>
                <c:pt idx="2">
                  <c:v>2.8938000000000001</c:v>
                </c:pt>
                <c:pt idx="3">
                  <c:v>2.4588999999999999</c:v>
                </c:pt>
                <c:pt idx="4">
                  <c:v>2.8193000000000001</c:v>
                </c:pt>
                <c:pt idx="5">
                  <c:v>2.4091999999999998</c:v>
                </c:pt>
                <c:pt idx="6">
                  <c:v>2.9540999999999999</c:v>
                </c:pt>
                <c:pt idx="7">
                  <c:v>2.8048999999999999</c:v>
                </c:pt>
                <c:pt idx="8">
                  <c:v>2.3690000000000002</c:v>
                </c:pt>
                <c:pt idx="9">
                  <c:v>2.5068999999999999</c:v>
                </c:pt>
                <c:pt idx="10">
                  <c:v>2.9203000000000001</c:v>
                </c:pt>
                <c:pt idx="11">
                  <c:v>2.3597000000000001</c:v>
                </c:pt>
                <c:pt idx="12">
                  <c:v>2.8193999999999999</c:v>
                </c:pt>
                <c:pt idx="13">
                  <c:v>2.5274000000000001</c:v>
                </c:pt>
                <c:pt idx="14">
                  <c:v>2.3936999999999999</c:v>
                </c:pt>
                <c:pt idx="15">
                  <c:v>2.9365000000000001</c:v>
                </c:pt>
                <c:pt idx="16">
                  <c:v>2.3445</c:v>
                </c:pt>
                <c:pt idx="17">
                  <c:v>2.9411</c:v>
                </c:pt>
                <c:pt idx="18">
                  <c:v>2.9514</c:v>
                </c:pt>
                <c:pt idx="19">
                  <c:v>2.6796000000000002</c:v>
                </c:pt>
                <c:pt idx="20">
                  <c:v>2.3858000000000001</c:v>
                </c:pt>
                <c:pt idx="21">
                  <c:v>2.3898000000000001</c:v>
                </c:pt>
                <c:pt idx="22">
                  <c:v>2.8334000000000001</c:v>
                </c:pt>
                <c:pt idx="23">
                  <c:v>2.7574999999999998</c:v>
                </c:pt>
                <c:pt idx="24">
                  <c:v>2.8755999999999999</c:v>
                </c:pt>
                <c:pt idx="25">
                  <c:v>2.5036</c:v>
                </c:pt>
                <c:pt idx="26">
                  <c:v>2.3277999999999999</c:v>
                </c:pt>
                <c:pt idx="27">
                  <c:v>2.8304</c:v>
                </c:pt>
                <c:pt idx="28">
                  <c:v>2.7421000000000002</c:v>
                </c:pt>
                <c:pt idx="29">
                  <c:v>2.8531</c:v>
                </c:pt>
                <c:pt idx="30">
                  <c:v>2.7947000000000002</c:v>
                </c:pt>
                <c:pt idx="31">
                  <c:v>2.4860000000000002</c:v>
                </c:pt>
                <c:pt idx="32">
                  <c:v>2.8441999999999998</c:v>
                </c:pt>
                <c:pt idx="33">
                  <c:v>2.6968000000000001</c:v>
                </c:pt>
                <c:pt idx="34">
                  <c:v>2.4217</c:v>
                </c:pt>
                <c:pt idx="35">
                  <c:v>2.7238000000000002</c:v>
                </c:pt>
              </c:numCache>
            </c:numRef>
          </c:xVal>
          <c:yVal>
            <c:numRef>
              <c:f>'Scatter plots'!$Y$2:$Y$37</c:f>
              <c:numCache>
                <c:formatCode>General</c:formatCode>
                <c:ptCount val="36"/>
                <c:pt idx="0">
                  <c:v>0.22209999999999999</c:v>
                </c:pt>
                <c:pt idx="1">
                  <c:v>0.1041</c:v>
                </c:pt>
                <c:pt idx="2">
                  <c:v>-0.25380000000000003</c:v>
                </c:pt>
                <c:pt idx="3">
                  <c:v>9.11E-2</c:v>
                </c:pt>
                <c:pt idx="4">
                  <c:v>-0.1293</c:v>
                </c:pt>
                <c:pt idx="5">
                  <c:v>-2.92E-2</c:v>
                </c:pt>
                <c:pt idx="6">
                  <c:v>6.59E-2</c:v>
                </c:pt>
                <c:pt idx="7">
                  <c:v>-0.28489999999999999</c:v>
                </c:pt>
                <c:pt idx="8">
                  <c:v>8.1000000000000003E-2</c:v>
                </c:pt>
                <c:pt idx="9">
                  <c:v>-8.6900000000000005E-2</c:v>
                </c:pt>
                <c:pt idx="10">
                  <c:v>0.2397</c:v>
                </c:pt>
                <c:pt idx="11">
                  <c:v>0.24030000000000001</c:v>
                </c:pt>
                <c:pt idx="12">
                  <c:v>0.16059999999999999</c:v>
                </c:pt>
                <c:pt idx="13">
                  <c:v>-2.7400000000000001E-2</c:v>
                </c:pt>
                <c:pt idx="14">
                  <c:v>5.6300000000000003E-2</c:v>
                </c:pt>
                <c:pt idx="15">
                  <c:v>0.1235</c:v>
                </c:pt>
                <c:pt idx="16">
                  <c:v>-4.4790000000000003E-3</c:v>
                </c:pt>
                <c:pt idx="17">
                  <c:v>-6.1100000000000002E-2</c:v>
                </c:pt>
                <c:pt idx="18">
                  <c:v>-1.14E-2</c:v>
                </c:pt>
                <c:pt idx="19">
                  <c:v>4.0399999999999998E-2</c:v>
                </c:pt>
                <c:pt idx="20">
                  <c:v>-0.1158</c:v>
                </c:pt>
                <c:pt idx="21">
                  <c:v>-5.9799999999999999E-2</c:v>
                </c:pt>
                <c:pt idx="22">
                  <c:v>-0.19339999999999999</c:v>
                </c:pt>
                <c:pt idx="23">
                  <c:v>2.4710000000000001E-3</c:v>
                </c:pt>
                <c:pt idx="24">
                  <c:v>0.1744</c:v>
                </c:pt>
                <c:pt idx="25">
                  <c:v>-2.3599999999999999E-2</c:v>
                </c:pt>
                <c:pt idx="26">
                  <c:v>-9.7799999999999998E-2</c:v>
                </c:pt>
                <c:pt idx="27">
                  <c:v>-0.1804</c:v>
                </c:pt>
                <c:pt idx="28">
                  <c:v>-0.18210000000000001</c:v>
                </c:pt>
                <c:pt idx="29">
                  <c:v>-0.19309999999999999</c:v>
                </c:pt>
                <c:pt idx="30">
                  <c:v>0.1953</c:v>
                </c:pt>
                <c:pt idx="31">
                  <c:v>-0.186</c:v>
                </c:pt>
                <c:pt idx="32">
                  <c:v>3.5799999999999998E-2</c:v>
                </c:pt>
                <c:pt idx="33">
                  <c:v>0.1032</c:v>
                </c:pt>
                <c:pt idx="34">
                  <c:v>5.8299999999999998E-2</c:v>
                </c:pt>
                <c:pt idx="35">
                  <c:v>0.12620000000000001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3F-4E10-B362-DC6DDED3F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788864"/>
        <c:axId val="253784160"/>
      </c:scatterChart>
      <c:valAx>
        <c:axId val="253788864"/>
        <c:scaling>
          <c:orientation val="minMax"/>
          <c:max val="2.9"/>
          <c:min val="2.2999999999999998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84160"/>
        <c:crosses val="autoZero"/>
        <c:crossBetween val="midCat"/>
      </c:valAx>
      <c:valAx>
        <c:axId val="25378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88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FFFF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dk2" tx1="lt1" bg2="dk1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Transformed</a:t>
            </a:r>
            <a:r>
              <a:rPr lang="en-US" baseline="0"/>
              <a:t> fitted value vs </a:t>
            </a:r>
            <a:r>
              <a:rPr lang="en-US"/>
              <a:t>residual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'Scatter plots'!$AI$1</c:f>
              <c:strCache>
                <c:ptCount val="1"/>
                <c:pt idx="0">
                  <c:v>residual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'Scatter plots'!$AH$2:$AH$37</c:f>
              <c:numCache>
                <c:formatCode>General</c:formatCode>
                <c:ptCount val="36"/>
                <c:pt idx="0">
                  <c:v>0.1174</c:v>
                </c:pt>
                <c:pt idx="1">
                  <c:v>0.17230000000000001</c:v>
                </c:pt>
                <c:pt idx="2">
                  <c:v>0.1206</c:v>
                </c:pt>
                <c:pt idx="3">
                  <c:v>0.16889999999999999</c:v>
                </c:pt>
                <c:pt idx="4">
                  <c:v>0.12790000000000001</c:v>
                </c:pt>
                <c:pt idx="5">
                  <c:v>0.17299999999999999</c:v>
                </c:pt>
                <c:pt idx="6">
                  <c:v>0.11509999999999999</c:v>
                </c:pt>
                <c:pt idx="7">
                  <c:v>0.1288</c:v>
                </c:pt>
                <c:pt idx="8">
                  <c:v>0.1762</c:v>
                </c:pt>
                <c:pt idx="9">
                  <c:v>0.1636</c:v>
                </c:pt>
                <c:pt idx="10">
                  <c:v>0.1176</c:v>
                </c:pt>
                <c:pt idx="11">
                  <c:v>0.1774</c:v>
                </c:pt>
                <c:pt idx="12">
                  <c:v>0.12770000000000001</c:v>
                </c:pt>
                <c:pt idx="13">
                  <c:v>0.16159999999999999</c:v>
                </c:pt>
                <c:pt idx="14">
                  <c:v>0.17430000000000001</c:v>
                </c:pt>
                <c:pt idx="15">
                  <c:v>0.1169</c:v>
                </c:pt>
                <c:pt idx="16">
                  <c:v>0.17849999999999999</c:v>
                </c:pt>
                <c:pt idx="17">
                  <c:v>0.11609999999999999</c:v>
                </c:pt>
                <c:pt idx="18">
                  <c:v>0.11509999999999999</c:v>
                </c:pt>
                <c:pt idx="19">
                  <c:v>0.14050000000000001</c:v>
                </c:pt>
                <c:pt idx="20">
                  <c:v>0.17449999999999999</c:v>
                </c:pt>
                <c:pt idx="21">
                  <c:v>0.17460000000000001</c:v>
                </c:pt>
                <c:pt idx="22">
                  <c:v>0.12609999999999999</c:v>
                </c:pt>
                <c:pt idx="23">
                  <c:v>0.13350000000000001</c:v>
                </c:pt>
                <c:pt idx="24">
                  <c:v>0.122</c:v>
                </c:pt>
                <c:pt idx="25">
                  <c:v>0.1638</c:v>
                </c:pt>
                <c:pt idx="26">
                  <c:v>0.18079999999999999</c:v>
                </c:pt>
                <c:pt idx="27">
                  <c:v>0.12670000000000001</c:v>
                </c:pt>
                <c:pt idx="28">
                  <c:v>0.1351</c:v>
                </c:pt>
                <c:pt idx="29">
                  <c:v>0.1246</c:v>
                </c:pt>
                <c:pt idx="30">
                  <c:v>0.12970000000000001</c:v>
                </c:pt>
                <c:pt idx="31">
                  <c:v>0.16500000000000001</c:v>
                </c:pt>
                <c:pt idx="32">
                  <c:v>0.12479999999999999</c:v>
                </c:pt>
                <c:pt idx="33">
                  <c:v>0.13919999999999999</c:v>
                </c:pt>
                <c:pt idx="34">
                  <c:v>0.17150000000000001</c:v>
                </c:pt>
                <c:pt idx="35">
                  <c:v>0.1368</c:v>
                </c:pt>
              </c:numCache>
            </c:numRef>
          </c:xVal>
          <c:yVal>
            <c:numRef>
              <c:f>'Scatter plots'!$AI$2:$AI$37</c:f>
              <c:numCache>
                <c:formatCode>General</c:formatCode>
                <c:ptCount val="36"/>
                <c:pt idx="0">
                  <c:v>-1.66E-2</c:v>
                </c:pt>
                <c:pt idx="1">
                  <c:v>-1.4800000000000001E-2</c:v>
                </c:pt>
                <c:pt idx="2">
                  <c:v>2.29E-2</c:v>
                </c:pt>
                <c:pt idx="3">
                  <c:v>-1.5100000000000001E-2</c:v>
                </c:pt>
                <c:pt idx="4">
                  <c:v>1.03E-2</c:v>
                </c:pt>
                <c:pt idx="5">
                  <c:v>3.5739999999999999E-3</c:v>
                </c:pt>
                <c:pt idx="6">
                  <c:v>-5.4099999999999999E-3</c:v>
                </c:pt>
                <c:pt idx="7">
                  <c:v>2.87E-2</c:v>
                </c:pt>
                <c:pt idx="8">
                  <c:v>-9.6270000000000001E-3</c:v>
                </c:pt>
                <c:pt idx="9">
                  <c:v>7.1609999999999998E-3</c:v>
                </c:pt>
                <c:pt idx="10">
                  <c:v>-1.7500000000000002E-2</c:v>
                </c:pt>
                <c:pt idx="11">
                  <c:v>-2.9499999999999998E-2</c:v>
                </c:pt>
                <c:pt idx="12">
                  <c:v>-1.4999999999999999E-2</c:v>
                </c:pt>
                <c:pt idx="13">
                  <c:v>-1.6310000000000001E-3</c:v>
                </c:pt>
                <c:pt idx="14">
                  <c:v>-7.7330000000000003E-3</c:v>
                </c:pt>
                <c:pt idx="15">
                  <c:v>-1.0200000000000001E-2</c:v>
                </c:pt>
                <c:pt idx="16">
                  <c:v>4.1440000000000001E-3</c:v>
                </c:pt>
                <c:pt idx="17">
                  <c:v>4.5120000000000004E-3</c:v>
                </c:pt>
                <c:pt idx="18">
                  <c:v>5.7200000000000003E-4</c:v>
                </c:pt>
                <c:pt idx="19">
                  <c:v>-5.3179999999999998E-3</c:v>
                </c:pt>
                <c:pt idx="20">
                  <c:v>1.9599999999999999E-2</c:v>
                </c:pt>
                <c:pt idx="21">
                  <c:v>9.6369999999999997E-3</c:v>
                </c:pt>
                <c:pt idx="22">
                  <c:v>1.7399999999999999E-2</c:v>
                </c:pt>
                <c:pt idx="23">
                  <c:v>-2.2569999999999999E-3</c:v>
                </c:pt>
                <c:pt idx="24">
                  <c:v>-1.4500000000000001E-2</c:v>
                </c:pt>
                <c:pt idx="25">
                  <c:v>-1.1999999999999999E-3</c:v>
                </c:pt>
                <c:pt idx="26">
                  <c:v>2.0299999999999999E-2</c:v>
                </c:pt>
                <c:pt idx="27">
                  <c:v>1.5699999999999999E-2</c:v>
                </c:pt>
                <c:pt idx="28">
                  <c:v>1.7500000000000002E-2</c:v>
                </c:pt>
                <c:pt idx="29">
                  <c:v>1.67E-2</c:v>
                </c:pt>
                <c:pt idx="30">
                  <c:v>-1.7899999999999999E-2</c:v>
                </c:pt>
                <c:pt idx="31">
                  <c:v>2.4E-2</c:v>
                </c:pt>
                <c:pt idx="32">
                  <c:v>-4.2620000000000002E-3</c:v>
                </c:pt>
                <c:pt idx="33">
                  <c:v>-1.1599999999999999E-2</c:v>
                </c:pt>
                <c:pt idx="34">
                  <c:v>-8.8769999999999995E-3</c:v>
                </c:pt>
                <c:pt idx="35">
                  <c:v>-1.37E-2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C2-4549-8766-13460AA4B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782200"/>
        <c:axId val="253782592"/>
      </c:scatterChart>
      <c:valAx>
        <c:axId val="253782200"/>
        <c:scaling>
          <c:orientation val="minMax"/>
          <c:max val="0.18000000000000002"/>
          <c:min val="0.1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82592"/>
        <c:crosses val="autoZero"/>
        <c:crossBetween val="midCat"/>
      </c:valAx>
      <c:valAx>
        <c:axId val="25378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82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FFFFFF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0B0B93-3FA6-43CC-8CCB-81AF09009191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AA118AA-3D01-4F47-BA2E-A830C3EBAA21}">
      <dgm:prSet custT="1"/>
      <dgm:spPr/>
      <dgm:t>
        <a:bodyPr/>
        <a:lstStyle/>
        <a:p>
          <a:pPr rtl="0"/>
          <a:r>
            <a:rPr lang="en-US" sz="1400" dirty="0"/>
            <a:t>Data set description</a:t>
          </a:r>
        </a:p>
      </dgm:t>
    </dgm:pt>
    <dgm:pt modelId="{37D069C0-A6B8-4A89-9BC5-49A809419542}" type="parTrans" cxnId="{973746ED-4774-44BD-A04E-72CB30859373}">
      <dgm:prSet/>
      <dgm:spPr/>
      <dgm:t>
        <a:bodyPr/>
        <a:lstStyle/>
        <a:p>
          <a:endParaRPr lang="en-US" sz="1100"/>
        </a:p>
      </dgm:t>
    </dgm:pt>
    <dgm:pt modelId="{E7D6E668-C742-40A9-842E-77CED088C565}" type="sibTrans" cxnId="{973746ED-4774-44BD-A04E-72CB30859373}">
      <dgm:prSet custT="1"/>
      <dgm:spPr/>
      <dgm:t>
        <a:bodyPr/>
        <a:lstStyle/>
        <a:p>
          <a:endParaRPr lang="en-US" sz="2000"/>
        </a:p>
      </dgm:t>
    </dgm:pt>
    <dgm:pt modelId="{4828A927-E2E3-44E5-89C1-A68962FA8D9B}">
      <dgm:prSet custT="1"/>
      <dgm:spPr/>
      <dgm:t>
        <a:bodyPr/>
        <a:lstStyle/>
        <a:p>
          <a:pPr rtl="0"/>
          <a:r>
            <a:rPr lang="en-US" sz="1400" dirty="0"/>
            <a:t>Check assumptions of multiple linear regression</a:t>
          </a:r>
        </a:p>
      </dgm:t>
    </dgm:pt>
    <dgm:pt modelId="{7B635D7E-B174-4DF8-885D-B43DCB33AC8A}" type="parTrans" cxnId="{77EC100B-42EA-454C-98FB-D26FD8469A1C}">
      <dgm:prSet/>
      <dgm:spPr/>
      <dgm:t>
        <a:bodyPr/>
        <a:lstStyle/>
        <a:p>
          <a:endParaRPr lang="en-US" sz="1100"/>
        </a:p>
      </dgm:t>
    </dgm:pt>
    <dgm:pt modelId="{7FA275D5-8837-4A1B-B53A-64C61BB02B57}" type="sibTrans" cxnId="{77EC100B-42EA-454C-98FB-D26FD8469A1C}">
      <dgm:prSet custT="1"/>
      <dgm:spPr/>
      <dgm:t>
        <a:bodyPr/>
        <a:lstStyle/>
        <a:p>
          <a:endParaRPr lang="en-US" sz="2000"/>
        </a:p>
      </dgm:t>
    </dgm:pt>
    <dgm:pt modelId="{04B7017A-C75E-4B1A-9443-D079B58280B2}">
      <dgm:prSet custT="1"/>
      <dgm:spPr/>
      <dgm:t>
        <a:bodyPr/>
        <a:lstStyle/>
        <a:p>
          <a:pPr algn="ctr" rtl="0"/>
          <a:r>
            <a:rPr lang="en-US" sz="1400" dirty="0"/>
            <a:t>Select the best regression model</a:t>
          </a:r>
        </a:p>
      </dgm:t>
    </dgm:pt>
    <dgm:pt modelId="{F6B4154E-AF26-47B7-A524-1705D1554C00}" type="parTrans" cxnId="{F5848373-046A-4CE0-8D95-28A4B179736D}">
      <dgm:prSet/>
      <dgm:spPr/>
      <dgm:t>
        <a:bodyPr/>
        <a:lstStyle/>
        <a:p>
          <a:endParaRPr lang="en-US" sz="1100"/>
        </a:p>
      </dgm:t>
    </dgm:pt>
    <dgm:pt modelId="{F28C8534-45E9-44F1-8BD6-B58C448E170D}" type="sibTrans" cxnId="{F5848373-046A-4CE0-8D95-28A4B179736D}">
      <dgm:prSet/>
      <dgm:spPr/>
      <dgm:t>
        <a:bodyPr/>
        <a:lstStyle/>
        <a:p>
          <a:endParaRPr lang="en-US" sz="1100"/>
        </a:p>
      </dgm:t>
    </dgm:pt>
    <dgm:pt modelId="{4084C78B-4260-4945-AC8E-880DF79F55A3}">
      <dgm:prSet custT="1"/>
      <dgm:spPr/>
      <dgm:t>
        <a:bodyPr/>
        <a:lstStyle/>
        <a:p>
          <a:pPr rtl="0"/>
          <a:r>
            <a:rPr lang="en-US" sz="1400"/>
            <a:t>Build </a:t>
          </a:r>
          <a:r>
            <a:rPr lang="en-US" sz="1400" dirty="0"/>
            <a:t>a regression model</a:t>
          </a:r>
        </a:p>
      </dgm:t>
    </dgm:pt>
    <dgm:pt modelId="{3FD4FA89-1EEB-43A1-94FA-A729313F0289}" type="parTrans" cxnId="{411AD5D1-C20C-4EC3-9F74-C12EAAEC534C}">
      <dgm:prSet/>
      <dgm:spPr/>
      <dgm:t>
        <a:bodyPr/>
        <a:lstStyle/>
        <a:p>
          <a:endParaRPr lang="en-US"/>
        </a:p>
      </dgm:t>
    </dgm:pt>
    <dgm:pt modelId="{CE8F9E36-432B-4BD7-A255-6A142C7024C0}" type="sibTrans" cxnId="{411AD5D1-C20C-4EC3-9F74-C12EAAEC534C}">
      <dgm:prSet/>
      <dgm:spPr/>
      <dgm:t>
        <a:bodyPr/>
        <a:lstStyle/>
        <a:p>
          <a:endParaRPr lang="en-US"/>
        </a:p>
      </dgm:t>
    </dgm:pt>
    <dgm:pt modelId="{4F0D2ABB-4F50-4DC1-9075-3AB220484307}" type="pres">
      <dgm:prSet presAssocID="{5E0B0B93-3FA6-43CC-8CCB-81AF09009191}" presName="CompostProcess" presStyleCnt="0">
        <dgm:presLayoutVars>
          <dgm:dir/>
          <dgm:resizeHandles val="exact"/>
        </dgm:presLayoutVars>
      </dgm:prSet>
      <dgm:spPr/>
    </dgm:pt>
    <dgm:pt modelId="{48384DA1-C9F3-4B8F-A61D-06E0A5AACBBD}" type="pres">
      <dgm:prSet presAssocID="{5E0B0B93-3FA6-43CC-8CCB-81AF09009191}" presName="arrow" presStyleLbl="bgShp" presStyleIdx="0" presStyleCnt="1"/>
      <dgm:spPr/>
    </dgm:pt>
    <dgm:pt modelId="{4FE10EC5-0F4F-4DA7-AD6E-3D3198FB1C5A}" type="pres">
      <dgm:prSet presAssocID="{5E0B0B93-3FA6-43CC-8CCB-81AF09009191}" presName="linearProcess" presStyleCnt="0"/>
      <dgm:spPr/>
    </dgm:pt>
    <dgm:pt modelId="{D51DCE38-9C07-4B5B-BE8A-EE8560FDBD10}" type="pres">
      <dgm:prSet presAssocID="{EAA118AA-3D01-4F47-BA2E-A830C3EBAA21}" presName="textNode" presStyleLbl="node1" presStyleIdx="0" presStyleCnt="4">
        <dgm:presLayoutVars>
          <dgm:bulletEnabled val="1"/>
        </dgm:presLayoutVars>
      </dgm:prSet>
      <dgm:spPr/>
    </dgm:pt>
    <dgm:pt modelId="{E95B42B2-5C73-42FC-81AA-1A9DDA5E3E3C}" type="pres">
      <dgm:prSet presAssocID="{E7D6E668-C742-40A9-842E-77CED088C565}" presName="sibTrans" presStyleCnt="0"/>
      <dgm:spPr/>
    </dgm:pt>
    <dgm:pt modelId="{90413CBF-7ADA-4B04-9CC7-78AB38B89D0B}" type="pres">
      <dgm:prSet presAssocID="{4828A927-E2E3-44E5-89C1-A68962FA8D9B}" presName="textNode" presStyleLbl="node1" presStyleIdx="1" presStyleCnt="4">
        <dgm:presLayoutVars>
          <dgm:bulletEnabled val="1"/>
        </dgm:presLayoutVars>
      </dgm:prSet>
      <dgm:spPr/>
    </dgm:pt>
    <dgm:pt modelId="{35681CD7-9A9E-43C6-9C71-C6CA7DC6E16A}" type="pres">
      <dgm:prSet presAssocID="{7FA275D5-8837-4A1B-B53A-64C61BB02B57}" presName="sibTrans" presStyleCnt="0"/>
      <dgm:spPr/>
    </dgm:pt>
    <dgm:pt modelId="{EA73E435-E8F2-4DD0-9760-2A72CAB3BEEA}" type="pres">
      <dgm:prSet presAssocID="{4084C78B-4260-4945-AC8E-880DF79F55A3}" presName="textNode" presStyleLbl="node1" presStyleIdx="2" presStyleCnt="4">
        <dgm:presLayoutVars>
          <dgm:bulletEnabled val="1"/>
        </dgm:presLayoutVars>
      </dgm:prSet>
      <dgm:spPr/>
    </dgm:pt>
    <dgm:pt modelId="{A0CB3E4D-FD5D-4C02-A214-14FC0A99ECE2}" type="pres">
      <dgm:prSet presAssocID="{CE8F9E36-432B-4BD7-A255-6A142C7024C0}" presName="sibTrans" presStyleCnt="0"/>
      <dgm:spPr/>
    </dgm:pt>
    <dgm:pt modelId="{3093B122-6A8D-455D-827D-CFB74CC04B15}" type="pres">
      <dgm:prSet presAssocID="{04B7017A-C75E-4B1A-9443-D079B58280B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7EC100B-42EA-454C-98FB-D26FD8469A1C}" srcId="{5E0B0B93-3FA6-43CC-8CCB-81AF09009191}" destId="{4828A927-E2E3-44E5-89C1-A68962FA8D9B}" srcOrd="1" destOrd="0" parTransId="{7B635D7E-B174-4DF8-885D-B43DCB33AC8A}" sibTransId="{7FA275D5-8837-4A1B-B53A-64C61BB02B57}"/>
    <dgm:cxn modelId="{F5848373-046A-4CE0-8D95-28A4B179736D}" srcId="{5E0B0B93-3FA6-43CC-8CCB-81AF09009191}" destId="{04B7017A-C75E-4B1A-9443-D079B58280B2}" srcOrd="3" destOrd="0" parTransId="{F6B4154E-AF26-47B7-A524-1705D1554C00}" sibTransId="{F28C8534-45E9-44F1-8BD6-B58C448E170D}"/>
    <dgm:cxn modelId="{11C60D9F-E30C-4B0F-B102-4693392C869F}" type="presOf" srcId="{EAA118AA-3D01-4F47-BA2E-A830C3EBAA21}" destId="{D51DCE38-9C07-4B5B-BE8A-EE8560FDBD10}" srcOrd="0" destOrd="0" presId="urn:microsoft.com/office/officeart/2005/8/layout/hProcess9"/>
    <dgm:cxn modelId="{48CD72A5-6772-4901-B20D-EB8FB62098C6}" type="presOf" srcId="{5E0B0B93-3FA6-43CC-8CCB-81AF09009191}" destId="{4F0D2ABB-4F50-4DC1-9075-3AB220484307}" srcOrd="0" destOrd="0" presId="urn:microsoft.com/office/officeart/2005/8/layout/hProcess9"/>
    <dgm:cxn modelId="{411AD5D1-C20C-4EC3-9F74-C12EAAEC534C}" srcId="{5E0B0B93-3FA6-43CC-8CCB-81AF09009191}" destId="{4084C78B-4260-4945-AC8E-880DF79F55A3}" srcOrd="2" destOrd="0" parTransId="{3FD4FA89-1EEB-43A1-94FA-A729313F0289}" sibTransId="{CE8F9E36-432B-4BD7-A255-6A142C7024C0}"/>
    <dgm:cxn modelId="{F2C3C8DB-8632-4AB7-B54E-4B560FD6730E}" type="presOf" srcId="{4084C78B-4260-4945-AC8E-880DF79F55A3}" destId="{EA73E435-E8F2-4DD0-9760-2A72CAB3BEEA}" srcOrd="0" destOrd="0" presId="urn:microsoft.com/office/officeart/2005/8/layout/hProcess9"/>
    <dgm:cxn modelId="{973746ED-4774-44BD-A04E-72CB30859373}" srcId="{5E0B0B93-3FA6-43CC-8CCB-81AF09009191}" destId="{EAA118AA-3D01-4F47-BA2E-A830C3EBAA21}" srcOrd="0" destOrd="0" parTransId="{37D069C0-A6B8-4A89-9BC5-49A809419542}" sibTransId="{E7D6E668-C742-40A9-842E-77CED088C565}"/>
    <dgm:cxn modelId="{B39423F1-0A67-4FB2-9717-99960CC19A09}" type="presOf" srcId="{4828A927-E2E3-44E5-89C1-A68962FA8D9B}" destId="{90413CBF-7ADA-4B04-9CC7-78AB38B89D0B}" srcOrd="0" destOrd="0" presId="urn:microsoft.com/office/officeart/2005/8/layout/hProcess9"/>
    <dgm:cxn modelId="{CD8332F8-3117-44A1-8E0C-8F12F8D16DDC}" type="presOf" srcId="{04B7017A-C75E-4B1A-9443-D079B58280B2}" destId="{3093B122-6A8D-455D-827D-CFB74CC04B15}" srcOrd="0" destOrd="0" presId="urn:microsoft.com/office/officeart/2005/8/layout/hProcess9"/>
    <dgm:cxn modelId="{EFA87AEB-6B97-4FFB-9932-163BC4506442}" type="presParOf" srcId="{4F0D2ABB-4F50-4DC1-9075-3AB220484307}" destId="{48384DA1-C9F3-4B8F-A61D-06E0A5AACBBD}" srcOrd="0" destOrd="0" presId="urn:microsoft.com/office/officeart/2005/8/layout/hProcess9"/>
    <dgm:cxn modelId="{8F1B0CC4-CD84-487C-82A9-6899DB6CFC2A}" type="presParOf" srcId="{4F0D2ABB-4F50-4DC1-9075-3AB220484307}" destId="{4FE10EC5-0F4F-4DA7-AD6E-3D3198FB1C5A}" srcOrd="1" destOrd="0" presId="urn:microsoft.com/office/officeart/2005/8/layout/hProcess9"/>
    <dgm:cxn modelId="{4E85D903-0E40-41F8-8BE4-E2F1CE5AD6EB}" type="presParOf" srcId="{4FE10EC5-0F4F-4DA7-AD6E-3D3198FB1C5A}" destId="{D51DCE38-9C07-4B5B-BE8A-EE8560FDBD10}" srcOrd="0" destOrd="0" presId="urn:microsoft.com/office/officeart/2005/8/layout/hProcess9"/>
    <dgm:cxn modelId="{0F433B7A-CF68-4CAB-94E4-75D9472CFAB1}" type="presParOf" srcId="{4FE10EC5-0F4F-4DA7-AD6E-3D3198FB1C5A}" destId="{E95B42B2-5C73-42FC-81AA-1A9DDA5E3E3C}" srcOrd="1" destOrd="0" presId="urn:microsoft.com/office/officeart/2005/8/layout/hProcess9"/>
    <dgm:cxn modelId="{AD26132F-60EF-43D5-9948-FA056835CA58}" type="presParOf" srcId="{4FE10EC5-0F4F-4DA7-AD6E-3D3198FB1C5A}" destId="{90413CBF-7ADA-4B04-9CC7-78AB38B89D0B}" srcOrd="2" destOrd="0" presId="urn:microsoft.com/office/officeart/2005/8/layout/hProcess9"/>
    <dgm:cxn modelId="{5F52A787-2A80-482F-91C4-4AC222D63ED2}" type="presParOf" srcId="{4FE10EC5-0F4F-4DA7-AD6E-3D3198FB1C5A}" destId="{35681CD7-9A9E-43C6-9C71-C6CA7DC6E16A}" srcOrd="3" destOrd="0" presId="urn:microsoft.com/office/officeart/2005/8/layout/hProcess9"/>
    <dgm:cxn modelId="{0EF9A655-ED2E-4398-A762-E103A5D4746E}" type="presParOf" srcId="{4FE10EC5-0F4F-4DA7-AD6E-3D3198FB1C5A}" destId="{EA73E435-E8F2-4DD0-9760-2A72CAB3BEEA}" srcOrd="4" destOrd="0" presId="urn:microsoft.com/office/officeart/2005/8/layout/hProcess9"/>
    <dgm:cxn modelId="{CDE21EB9-7E08-4206-A2BF-47F05C4768B3}" type="presParOf" srcId="{4FE10EC5-0F4F-4DA7-AD6E-3D3198FB1C5A}" destId="{A0CB3E4D-FD5D-4C02-A214-14FC0A99ECE2}" srcOrd="5" destOrd="0" presId="urn:microsoft.com/office/officeart/2005/8/layout/hProcess9"/>
    <dgm:cxn modelId="{BB881808-0AD2-4F36-AABE-426C9160242A}" type="presParOf" srcId="{4FE10EC5-0F4F-4DA7-AD6E-3D3198FB1C5A}" destId="{3093B122-6A8D-455D-827D-CFB74CC04B1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84DA1-C9F3-4B8F-A61D-06E0A5AACBBD}">
      <dsp:nvSpPr>
        <dsp:cNvPr id="0" name=""/>
        <dsp:cNvSpPr/>
      </dsp:nvSpPr>
      <dsp:spPr>
        <a:xfrm>
          <a:off x="616981" y="0"/>
          <a:ext cx="6992461" cy="5962919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DCE38-9C07-4B5B-BE8A-EE8560FDBD10}">
      <dsp:nvSpPr>
        <dsp:cNvPr id="0" name=""/>
        <dsp:cNvSpPr/>
      </dsp:nvSpPr>
      <dsp:spPr>
        <a:xfrm>
          <a:off x="2811" y="1788875"/>
          <a:ext cx="1826844" cy="23851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set description</a:t>
          </a:r>
        </a:p>
      </dsp:txBody>
      <dsp:txXfrm>
        <a:off x="91990" y="1878054"/>
        <a:ext cx="1648486" cy="2206809"/>
      </dsp:txXfrm>
    </dsp:sp>
    <dsp:sp modelId="{90413CBF-7ADA-4B04-9CC7-78AB38B89D0B}">
      <dsp:nvSpPr>
        <dsp:cNvPr id="0" name=""/>
        <dsp:cNvSpPr/>
      </dsp:nvSpPr>
      <dsp:spPr>
        <a:xfrm>
          <a:off x="2134130" y="1788875"/>
          <a:ext cx="1826844" cy="23851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assumptions of multiple linear regression</a:t>
          </a:r>
        </a:p>
      </dsp:txBody>
      <dsp:txXfrm>
        <a:off x="2223309" y="1878054"/>
        <a:ext cx="1648486" cy="2206809"/>
      </dsp:txXfrm>
    </dsp:sp>
    <dsp:sp modelId="{EA73E435-E8F2-4DD0-9760-2A72CAB3BEEA}">
      <dsp:nvSpPr>
        <dsp:cNvPr id="0" name=""/>
        <dsp:cNvSpPr/>
      </dsp:nvSpPr>
      <dsp:spPr>
        <a:xfrm>
          <a:off x="4265449" y="1788875"/>
          <a:ext cx="1826844" cy="23851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</a:t>
          </a:r>
          <a:r>
            <a:rPr lang="en-US" sz="1400" kern="1200" dirty="0"/>
            <a:t>a regression model</a:t>
          </a:r>
        </a:p>
      </dsp:txBody>
      <dsp:txXfrm>
        <a:off x="4354628" y="1878054"/>
        <a:ext cx="1648486" cy="2206809"/>
      </dsp:txXfrm>
    </dsp:sp>
    <dsp:sp modelId="{3093B122-6A8D-455D-827D-CFB74CC04B15}">
      <dsp:nvSpPr>
        <dsp:cNvPr id="0" name=""/>
        <dsp:cNvSpPr/>
      </dsp:nvSpPr>
      <dsp:spPr>
        <a:xfrm>
          <a:off x="6396768" y="1788875"/>
          <a:ext cx="1826844" cy="238516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Select the best regression model</a:t>
          </a:r>
        </a:p>
      </dsp:txBody>
      <dsp:txXfrm>
        <a:off x="6485947" y="1878054"/>
        <a:ext cx="1648486" cy="2206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ADC88-A8C1-4F3F-95EE-EEAC80987760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75E0D-3B4B-4572-B635-41BDF903B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BB014E-1203-4DF6-B38E-C0E6EF3BF8CA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8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1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B0EA40-0953-4ECA-BF8A-4350C3B654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6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33F1F-3EAA-4FDE-AF5E-0E48124081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706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FA821-0963-4740-B300-D00EC79B45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1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E519E-EF4A-47CA-847F-D76326AA0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226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BBB9F-BF4C-4726-BA54-4BA2E074A6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250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FDAD3-BF94-41D5-8D90-25B10B7FC9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707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1055-2B40-40D2-BCC8-27E11239D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289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C540F-50E9-4A79-822F-E8F89322DB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19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9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86D8E-CD4C-4B1D-8C71-7C9B59D833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105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48EF8-60AF-4B9F-A451-31A5CBC404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739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C06C2-36AD-4A9C-A94B-5BF2DE8BF7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13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6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7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2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1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fld id="{F1FD570F-4C7D-4CAC-B150-D2F1A3EFA3C4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fld id="{EA7FF9D3-9940-4BE8-B89C-39EA9C17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43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365AD25-1952-4C26-8579-A9C03B48EE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858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52327" y="5290020"/>
            <a:ext cx="4114800" cy="122237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- </a:t>
            </a:r>
            <a:r>
              <a:rPr lang="en-US" altLang="en-US" sz="3200" dirty="0" err="1"/>
              <a:t>Khyati</a:t>
            </a:r>
            <a:r>
              <a:rPr lang="en-US" altLang="en-US" sz="3200" dirty="0"/>
              <a:t> Naik</a:t>
            </a:r>
          </a:p>
        </p:txBody>
      </p:sp>
      <p:pic>
        <p:nvPicPr>
          <p:cNvPr id="614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19" y="718713"/>
            <a:ext cx="64547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71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5613" y="173038"/>
            <a:ext cx="8226425" cy="598487"/>
          </a:xfrm>
        </p:spPr>
        <p:txBody>
          <a:bodyPr/>
          <a:lstStyle/>
          <a:p>
            <a:pPr algn="just" eaLnBrk="1" hangingPunct="1"/>
            <a:r>
              <a:rPr lang="en-US" altLang="en-US"/>
              <a:t>Check if multicollinearity exists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5613" y="792163"/>
            <a:ext cx="8226425" cy="6065837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Find correlation between independent variables to detect multicollinearity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Try to detect multicollinearity through Variation inflation factor (VIF)</a:t>
            </a:r>
          </a:p>
          <a:p>
            <a:pPr algn="just" eaLnBrk="1" hangingPunct="1"/>
            <a:endParaRPr lang="en-US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82411"/>
              </p:ext>
            </p:extLst>
          </p:nvPr>
        </p:nvGraphicFramePr>
        <p:xfrm>
          <a:off x="1520825" y="1730375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3249"/>
              </p:ext>
            </p:extLst>
          </p:nvPr>
        </p:nvGraphicFramePr>
        <p:xfrm>
          <a:off x="1630363" y="4684713"/>
          <a:ext cx="627221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</a:t>
                      </a: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Tolerance</a:t>
                      </a: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Variance</a:t>
                      </a:r>
                      <a:r>
                        <a:rPr lang="en-US" b="1" baseline="0" dirty="0"/>
                        <a:t> inflation</a:t>
                      </a:r>
                      <a:endParaRPr lang="en-US" b="1" dirty="0"/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X1</a:t>
                      </a: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X2</a:t>
                      </a: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X3</a:t>
                      </a: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X4</a:t>
                      </a: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1.117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 rot="486159">
            <a:off x="2491853" y="2564515"/>
            <a:ext cx="3574213" cy="12013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6015686" y="5253472"/>
            <a:ext cx="1688572" cy="12013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5613" y="303213"/>
            <a:ext cx="8226425" cy="612775"/>
          </a:xfrm>
        </p:spPr>
        <p:txBody>
          <a:bodyPr/>
          <a:lstStyle/>
          <a:p>
            <a:pPr algn="just" eaLnBrk="1" hangingPunct="1"/>
            <a:r>
              <a:rPr lang="en-US" altLang="en-US"/>
              <a:t>Check if error terms are normally distributed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5613" y="3422650"/>
            <a:ext cx="82264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en-US" dirty="0"/>
              <a:t>Perform Shapiro Wilk test to confirm normality of error terms</a:t>
            </a:r>
          </a:p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i="1" dirty="0"/>
              <a:t>    H</a:t>
            </a:r>
            <a:r>
              <a:rPr lang="en-US" baseline="-25000" dirty="0"/>
              <a:t>0</a:t>
            </a:r>
            <a:r>
              <a:rPr lang="en-US" dirty="0"/>
              <a:t>: Error terms are normally distributed v/s </a:t>
            </a:r>
          </a:p>
          <a:p>
            <a:pPr marL="0" indent="0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i="1" dirty="0"/>
              <a:t>    H</a:t>
            </a:r>
            <a:r>
              <a:rPr lang="en-US" baseline="-25000" dirty="0"/>
              <a:t>A</a:t>
            </a:r>
            <a:r>
              <a:rPr lang="en-US" dirty="0"/>
              <a:t>: Error terms are not normally distributed </a:t>
            </a:r>
          </a:p>
          <a:p>
            <a:pPr algn="just" eaLnBrk="1" hangingPunct="1">
              <a:defRPr/>
            </a:pPr>
            <a:r>
              <a:rPr lang="en-US" dirty="0"/>
              <a:t>We get p value to be equal to </a:t>
            </a:r>
            <a:r>
              <a:rPr lang="en-US" dirty="0">
                <a:solidFill>
                  <a:srgbClr val="00B050"/>
                </a:solidFill>
              </a:rPr>
              <a:t>0.21</a:t>
            </a:r>
          </a:p>
          <a:p>
            <a:pPr algn="just" eaLnBrk="1" hangingPunct="1">
              <a:defRPr/>
            </a:pPr>
            <a:r>
              <a:rPr lang="en-US" dirty="0"/>
              <a:t>Since p value &gt; 0.05 (significance level), we do not reject H</a:t>
            </a:r>
            <a:r>
              <a:rPr lang="en-US" baseline="-25000" dirty="0"/>
              <a:t>0</a:t>
            </a:r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1603375"/>
            <a:ext cx="27717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Content Placeholder 2"/>
          <p:cNvSpPr txBox="1">
            <a:spLocks/>
          </p:cNvSpPr>
          <p:nvPr/>
        </p:nvSpPr>
        <p:spPr bwMode="auto">
          <a:xfrm>
            <a:off x="5481638" y="2505339"/>
            <a:ext cx="2493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n-US" altLang="en-US" sz="1600" dirty="0"/>
              <a:t>Box plot of residuals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01100"/>
              </p:ext>
            </p:extLst>
          </p:nvPr>
        </p:nvGraphicFramePr>
        <p:xfrm>
          <a:off x="906463" y="1358900"/>
          <a:ext cx="290988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Descriptive statistics</a:t>
                      </a:r>
                    </a:p>
                  </a:txBody>
                  <a:tcPr marL="91405" marR="9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Skewness</a:t>
                      </a:r>
                    </a:p>
                  </a:txBody>
                  <a:tcPr marL="91405" marR="9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 marL="91405" marR="9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Kurtosis</a:t>
                      </a:r>
                    </a:p>
                  </a:txBody>
                  <a:tcPr marL="91405" marR="9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</a:t>
                      </a:r>
                    </a:p>
                  </a:txBody>
                  <a:tcPr marL="91405" marR="9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Mean</a:t>
                      </a:r>
                    </a:p>
                  </a:txBody>
                  <a:tcPr marL="91405" marR="9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 marL="91405" marR="9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Median</a:t>
                      </a:r>
                    </a:p>
                  </a:txBody>
                  <a:tcPr marL="91405" marR="9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 marL="91405" marR="914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 rot="5400000">
            <a:off x="1842931" y="1885326"/>
            <a:ext cx="1688572" cy="120139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96405" y="1420813"/>
            <a:ext cx="3258953" cy="149701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5613" y="179388"/>
            <a:ext cx="8226425" cy="571500"/>
          </a:xfrm>
        </p:spPr>
        <p:txBody>
          <a:bodyPr/>
          <a:lstStyle/>
          <a:p>
            <a:pPr eaLnBrk="1" hangingPunct="1"/>
            <a:r>
              <a:rPr lang="en-US" altLang="en-US"/>
              <a:t>Perform 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750889"/>
            <a:ext cx="8226425" cy="3022622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/>
              <a:t>I have checked all the assumptions of multiple linear regression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B050"/>
                </a:solidFill>
              </a:rPr>
              <a:t>Relationship between Y and X is linear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B050"/>
                </a:solidFill>
              </a:rPr>
              <a:t>Error variance is constant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B050"/>
                </a:solidFill>
              </a:rPr>
              <a:t>Errors are independent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B050"/>
                </a:solidFill>
              </a:rPr>
              <a:t>Multicollinearity does not exist</a:t>
            </a: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B050"/>
                </a:solidFill>
              </a:rPr>
              <a:t>Error terms are normally distributed</a:t>
            </a:r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dirty="0"/>
              <a:t>Perform multiple linear regression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dirty="0"/>
              <a:t>(1/y</a:t>
            </a:r>
            <a:r>
              <a:rPr lang="en-US" baseline="-25000" dirty="0"/>
              <a:t>i</a:t>
            </a:r>
            <a:r>
              <a:rPr lang="en-US" baseline="30000" dirty="0"/>
              <a:t>2</a:t>
            </a:r>
            <a:r>
              <a:rPr lang="en-US" dirty="0"/>
              <a:t>) =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baseline="-25000" dirty="0"/>
              <a:t>4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+ </a:t>
            </a:r>
            <a:r>
              <a:rPr lang="el-GR" dirty="0"/>
              <a:t>ε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000" dirty="0"/>
              <a:t>(1/y</a:t>
            </a:r>
            <a:r>
              <a:rPr lang="en-US" sz="2000" baseline="-25000" dirty="0"/>
              <a:t>hat</a:t>
            </a:r>
            <a:r>
              <a:rPr lang="en-US" sz="2000" baseline="30000" dirty="0"/>
              <a:t>2</a:t>
            </a:r>
            <a:r>
              <a:rPr lang="en-US" sz="2000" dirty="0"/>
              <a:t>) = 0.111 + b1*0.029 - b2*0.000008 – b3*0.044 –b4*0.01</a:t>
            </a:r>
          </a:p>
          <a:p>
            <a:pPr algn="just" eaLnBrk="1" hangingPunct="1">
              <a:defRPr/>
            </a:pPr>
            <a:r>
              <a:rPr lang="en-US" dirty="0"/>
              <a:t>However, this 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may not </a:t>
            </a:r>
            <a:r>
              <a:rPr lang="en-US" dirty="0"/>
              <a:t>be the best model !!!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613" y="4765183"/>
            <a:ext cx="7387621" cy="104318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831850"/>
          </a:xfrm>
        </p:spPr>
        <p:txBody>
          <a:bodyPr/>
          <a:lstStyle/>
          <a:p>
            <a:pPr algn="just" eaLnBrk="1" hangingPunct="1"/>
            <a:r>
              <a:rPr lang="en-US" altLang="en-US"/>
              <a:t>Model Selection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5613" y="982663"/>
            <a:ext cx="8226425" cy="53911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Since only 4 independent variables exist, we will use the best subset method to arrive at the best model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Based upon the criteria of Mallow’s C</a:t>
            </a:r>
            <a:r>
              <a:rPr lang="en-US" altLang="en-US" baseline="-25000" dirty="0"/>
              <a:t>P</a:t>
            </a:r>
            <a:r>
              <a:rPr lang="en-US" altLang="en-US" dirty="0"/>
              <a:t> and R</a:t>
            </a:r>
            <a:r>
              <a:rPr lang="en-US" altLang="en-US" baseline="30000" dirty="0"/>
              <a:t>2 </a:t>
            </a:r>
            <a:r>
              <a:rPr lang="en-US" altLang="en-US" dirty="0"/>
              <a:t>, we get the </a:t>
            </a:r>
            <a:r>
              <a:rPr lang="en-US" altLang="en-US" dirty="0">
                <a:hlinkClick r:id="rId2" action="ppaction://hlinksldjump"/>
              </a:rPr>
              <a:t>best model</a:t>
            </a:r>
            <a:r>
              <a:rPr lang="en-US" altLang="en-US" dirty="0"/>
              <a:t> with 3 variables – x1, x3, x4</a:t>
            </a:r>
          </a:p>
          <a:p>
            <a:pPr algn="just"/>
            <a:endParaRPr lang="en-US" altLang="en-US" baseline="30000" dirty="0"/>
          </a:p>
          <a:p>
            <a:pPr algn="just" eaLnBrk="1" hangingPunct="1"/>
            <a:endParaRPr lang="en-US" altLang="en-US" baseline="30000" dirty="0"/>
          </a:p>
          <a:p>
            <a:pPr marL="0" indent="0" algn="just">
              <a:buNone/>
            </a:pPr>
            <a:r>
              <a:rPr lang="en-US" dirty="0"/>
              <a:t>	(1/y</a:t>
            </a:r>
            <a:r>
              <a:rPr lang="en-US" baseline="-25000" dirty="0"/>
              <a:t>hat</a:t>
            </a:r>
            <a:r>
              <a:rPr lang="en-US" baseline="30000" dirty="0"/>
              <a:t>2</a:t>
            </a:r>
            <a:r>
              <a:rPr lang="en-US" dirty="0"/>
              <a:t>) = 0.10 + x1*0.03 - x3*0.04 – x4*0.01</a:t>
            </a:r>
          </a:p>
          <a:p>
            <a:pPr marL="0" indent="0" algn="just">
              <a:buNone/>
            </a:pPr>
            <a:endParaRPr lang="en-US" dirty="0"/>
          </a:p>
          <a:p>
            <a:pPr algn="just" eaLnBrk="1" hangingPunct="1"/>
            <a:endParaRPr lang="en-US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19678"/>
              </p:ext>
            </p:extLst>
          </p:nvPr>
        </p:nvGraphicFramePr>
        <p:xfrm>
          <a:off x="1604537" y="4565203"/>
          <a:ext cx="592857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6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1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Full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Best subset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</a:t>
                      </a:r>
                      <a:r>
                        <a:rPr lang="en-US" b="1" baseline="30000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Adjusted R</a:t>
                      </a:r>
                      <a:r>
                        <a:rPr lang="en-US" b="1" baseline="30000" dirty="0"/>
                        <a:t>2</a:t>
                      </a:r>
                      <a:r>
                        <a:rPr lang="en-US" b="1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77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73" y="785611"/>
            <a:ext cx="59817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5840569" y="5115059"/>
            <a:ext cx="289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20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20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20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20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7200" b="1" dirty="0">
                <a:solidFill>
                  <a:schemeClr val="tx1"/>
                </a:solidFill>
                <a:latin typeface="Palace Script MT" panose="030303020206070C0B05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529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886" y="2786018"/>
            <a:ext cx="8226425" cy="1143000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98349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61011"/>
              </p:ext>
            </p:extLst>
          </p:nvPr>
        </p:nvGraphicFramePr>
        <p:xfrm>
          <a:off x="356684" y="1170278"/>
          <a:ext cx="8345509" cy="51403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12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1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78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66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237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Number in model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R-Square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Adjusted R-Square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Parameter estimates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75">
                <a:tc v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C(p)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AIC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BIC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MSE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Intercept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x1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x2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x3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x4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-258.6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79.6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-255.1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-254.3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-256.0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-292.3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-293.8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-257.0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-259.7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-256.1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0.728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0.703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3.2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B050"/>
                          </a:solidFill>
                          <a:effectLst/>
                        </a:rPr>
                        <a:t>-296.9</a:t>
                      </a:r>
                      <a:endParaRPr lang="en-US" sz="14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00B050"/>
                          </a:solidFill>
                          <a:effectLst/>
                        </a:rPr>
                        <a:t>-293.7</a:t>
                      </a:r>
                      <a:endParaRPr lang="en-US" sz="14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0.0002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0.10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.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-0.04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-0.01</a:t>
                      </a:r>
                      <a:endParaRPr lang="en-US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-291.7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-255.1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-259.0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-295.2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-291.6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7" marR="9377" marT="93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515938" y="80963"/>
            <a:ext cx="7886700" cy="6445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Best subset method</a:t>
            </a:r>
          </a:p>
        </p:txBody>
      </p:sp>
      <p:sp>
        <p:nvSpPr>
          <p:cNvPr id="9" name="U-Turn Arrow 8">
            <a:hlinkClick r:id="rId2" action="ppaction://hlinksldjump"/>
          </p:cNvPr>
          <p:cNvSpPr/>
          <p:nvPr/>
        </p:nvSpPr>
        <p:spPr>
          <a:xfrm rot="10800000">
            <a:off x="8466450" y="6536726"/>
            <a:ext cx="471487" cy="24447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46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587603" y="0"/>
            <a:ext cx="3671529" cy="68258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Agenda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002759"/>
              </p:ext>
            </p:extLst>
          </p:nvPr>
        </p:nvGraphicFramePr>
        <p:xfrm>
          <a:off x="455613" y="682580"/>
          <a:ext cx="8226425" cy="5962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10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77788"/>
            <a:ext cx="8226425" cy="646112"/>
          </a:xfrm>
        </p:spPr>
        <p:txBody>
          <a:bodyPr/>
          <a:lstStyle/>
          <a:p>
            <a:pPr eaLnBrk="1" hangingPunct="1"/>
            <a:r>
              <a:rPr lang="en-US" altLang="en-US" dirty="0"/>
              <a:t>Data set description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836613"/>
            <a:ext cx="8226425" cy="4525962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Executives from a large packaged foods manufacturing company wished to determine which factors influence the market share of one of its products</a:t>
            </a:r>
          </a:p>
          <a:p>
            <a:pPr eaLnBrk="1" hangingPunct="1"/>
            <a:r>
              <a:rPr lang="en-US" altLang="en-US" dirty="0"/>
              <a:t>Available data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9275" y="2566988"/>
          <a:ext cx="8039100" cy="403251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9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184">
                <a:tc>
                  <a:txBody>
                    <a:bodyPr/>
                    <a:lstStyle/>
                    <a:p>
                      <a:r>
                        <a:rPr lang="en-US" sz="1800" dirty="0"/>
                        <a:t>Variable</a:t>
                      </a:r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89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Market share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monthly market share for product (percent)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8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monthly price of product (dollars)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Gross Nielsen rating points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 index of the amount of advertising exposure that the product received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Discount price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Presence or absence of discount price during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period: 1 if discount, 0 otherwise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97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Package promotion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Presence or absence of package promotion during period: 1 if promotion present, 0 otherwise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18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Month (Jan-Dec)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18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Year (1999-2002)</a:t>
                      </a:r>
                      <a:endParaRPr lang="en-US" sz="1800" dirty="0"/>
                    </a:p>
                  </a:txBody>
                  <a:tcPr marL="91423" marR="91423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66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97280" y="139700"/>
            <a:ext cx="8226425" cy="833438"/>
          </a:xfrm>
        </p:spPr>
        <p:txBody>
          <a:bodyPr/>
          <a:lstStyle/>
          <a:p>
            <a:pPr eaLnBrk="1" hangingPunct="1"/>
            <a:r>
              <a:rPr lang="en-US" altLang="en-US" dirty="0"/>
              <a:t>Regression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3588" y="1214438"/>
          <a:ext cx="6824662" cy="21875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45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r>
                        <a:rPr lang="en-US" sz="1800" dirty="0"/>
                        <a:t>Dependent variable </a:t>
                      </a:r>
                    </a:p>
                  </a:txBody>
                  <a:tcPr marL="91450" marR="91450" marT="45739" marB="457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Independent Variables </a:t>
                      </a:r>
                    </a:p>
                  </a:txBody>
                  <a:tcPr marL="91450" marR="91450" marT="45739" marB="457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5">
                <a:tc rowSpan="4">
                  <a:txBody>
                    <a:bodyPr/>
                    <a:lstStyle/>
                    <a:p>
                      <a:r>
                        <a:rPr lang="en-US" sz="1800" dirty="0"/>
                        <a:t>Market share (y)</a:t>
                      </a:r>
                    </a:p>
                  </a:txBody>
                  <a:tcPr marL="91450" marR="91450" marT="45739" marB="457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Price (x1)</a:t>
                      </a:r>
                      <a:endParaRPr lang="en-US" sz="1800" dirty="0"/>
                    </a:p>
                  </a:txBody>
                  <a:tcPr marL="91450" marR="91450" marT="45739" marB="457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5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Gross Nielsen rating points (x2)</a:t>
                      </a:r>
                      <a:endParaRPr lang="en-US" sz="1800" dirty="0"/>
                    </a:p>
                  </a:txBody>
                  <a:tcPr marL="91450" marR="91450" marT="45739" marB="457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Discount price (x3)</a:t>
                      </a:r>
                      <a:endParaRPr lang="en-US" sz="1800" dirty="0"/>
                    </a:p>
                  </a:txBody>
                  <a:tcPr marL="91450" marR="91450" marT="45739" marB="457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Package promotion (x4)</a:t>
                      </a:r>
                      <a:endParaRPr lang="en-US" sz="1800" dirty="0"/>
                    </a:p>
                  </a:txBody>
                  <a:tcPr marL="91450" marR="91450" marT="45739" marB="4573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84" name="Picture 10" descr="http://arose.iweb.bsu.edu/BSUCourses/ITEDU_699/LP/Vari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3643313"/>
            <a:ext cx="5141913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43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Assumptions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5613" y="1600200"/>
            <a:ext cx="6381750" cy="433705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Relationship between Y and X is linear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Error variance is constant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Errors are independent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Multicollinearity does not exist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/>
              <a:t>Error terms are normally distributed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12292" name="Picture 6" descr="http://www.manypathstohealing.com/wp-content/uploads/2014/03/check-your-assum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856" y="3979571"/>
            <a:ext cx="3141953" cy="232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3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98654" y="211815"/>
            <a:ext cx="8226425" cy="650875"/>
          </a:xfrm>
        </p:spPr>
        <p:txBody>
          <a:bodyPr/>
          <a:lstStyle/>
          <a:p>
            <a:pPr eaLnBrk="1" hangingPunct="1"/>
            <a:r>
              <a:rPr lang="en-US" altLang="en-US"/>
              <a:t>Check for linearity assumption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37666"/>
              </p:ext>
            </p:extLst>
          </p:nvPr>
        </p:nvGraphicFramePr>
        <p:xfrm>
          <a:off x="131929" y="1026993"/>
          <a:ext cx="43035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906324"/>
              </p:ext>
            </p:extLst>
          </p:nvPr>
        </p:nvGraphicFramePr>
        <p:xfrm>
          <a:off x="4735773" y="1026993"/>
          <a:ext cx="42171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956263"/>
              </p:ext>
            </p:extLst>
          </p:nvPr>
        </p:nvGraphicFramePr>
        <p:xfrm>
          <a:off x="4735773" y="3934496"/>
          <a:ext cx="41625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230354"/>
              </p:ext>
            </p:extLst>
          </p:nvPr>
        </p:nvGraphicFramePr>
        <p:xfrm>
          <a:off x="131929" y="3934496"/>
          <a:ext cx="43035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3210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8"/>
          <p:cNvSpPr>
            <a:spLocks noGrp="1"/>
          </p:cNvSpPr>
          <p:nvPr>
            <p:ph type="title"/>
          </p:nvPr>
        </p:nvSpPr>
        <p:spPr>
          <a:xfrm>
            <a:off x="436563" y="138113"/>
            <a:ext cx="8583612" cy="722312"/>
          </a:xfrm>
        </p:spPr>
        <p:txBody>
          <a:bodyPr/>
          <a:lstStyle/>
          <a:p>
            <a:pPr eaLnBrk="1" hangingPunct="1"/>
            <a:r>
              <a:rPr lang="en-US" altLang="en-US"/>
              <a:t>Check if error variance is constant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6563" y="3876675"/>
            <a:ext cx="8583612" cy="256540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/>
              <a:t>Modified </a:t>
            </a:r>
            <a:r>
              <a:rPr lang="en-US" u="sng" dirty="0" err="1"/>
              <a:t>levene’s</a:t>
            </a:r>
            <a:r>
              <a:rPr lang="en-US" u="sng" dirty="0"/>
              <a:t> test</a:t>
            </a:r>
            <a:r>
              <a:rPr lang="en-US" dirty="0"/>
              <a:t>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i="1" dirty="0"/>
              <a:t>    H</a:t>
            </a:r>
            <a:r>
              <a:rPr lang="en-US" baseline="-25000" dirty="0"/>
              <a:t>0</a:t>
            </a:r>
            <a:r>
              <a:rPr lang="en-US" dirty="0"/>
              <a:t>: 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l-GR" dirty="0"/>
              <a:t>= σ</a:t>
            </a:r>
            <a:r>
              <a:rPr lang="el-GR" baseline="30000" dirty="0"/>
              <a:t>2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vs </a:t>
            </a:r>
            <a:r>
              <a:rPr lang="en-US" i="1" dirty="0"/>
              <a:t>H</a:t>
            </a:r>
            <a:r>
              <a:rPr lang="en-US" baseline="-25000" dirty="0"/>
              <a:t>A</a:t>
            </a:r>
            <a:r>
              <a:rPr lang="en-US" dirty="0"/>
              <a:t>: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r>
              <a:rPr lang="en-US" dirty="0"/>
              <a:t> ≠</a:t>
            </a:r>
            <a:r>
              <a:rPr lang="el-GR" dirty="0"/>
              <a:t> σ</a:t>
            </a:r>
            <a:r>
              <a:rPr lang="el-GR" baseline="30000" dirty="0"/>
              <a:t>2</a:t>
            </a:r>
            <a:r>
              <a:rPr lang="en-US" baseline="-25000" dirty="0"/>
              <a:t>2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P value = </a:t>
            </a:r>
            <a:r>
              <a:rPr lang="en-US" dirty="0">
                <a:solidFill>
                  <a:srgbClr val="FF0000"/>
                </a:solidFill>
              </a:rPr>
              <a:t>0.0095</a:t>
            </a:r>
          </a:p>
          <a:p>
            <a:pPr eaLnBrk="1" hangingPunct="1">
              <a:defRPr/>
            </a:pPr>
            <a:r>
              <a:rPr lang="en-US" dirty="0"/>
              <a:t>Since p value is less than 0.05 (significance level) , we reject the null hypothesis</a:t>
            </a:r>
          </a:p>
          <a:p>
            <a:pPr eaLnBrk="1" hangingPunct="1">
              <a:defRPr/>
            </a:pPr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11279"/>
              </p:ext>
            </p:extLst>
          </p:nvPr>
        </p:nvGraphicFramePr>
        <p:xfrm>
          <a:off x="4272484" y="9962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365" name="Content Placeholder 9"/>
          <p:cNvSpPr txBox="1">
            <a:spLocks/>
          </p:cNvSpPr>
          <p:nvPr/>
        </p:nvSpPr>
        <p:spPr bwMode="auto">
          <a:xfrm>
            <a:off x="247650" y="1570038"/>
            <a:ext cx="38052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AA1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From the graph, it is evident that error variance is not constant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164428" y="1442434"/>
            <a:ext cx="1146220" cy="721217"/>
          </a:xfrm>
          <a:prstGeom prst="straightConnector1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15955" y="2470150"/>
            <a:ext cx="1195589" cy="1007587"/>
          </a:xfrm>
          <a:prstGeom prst="straightConnector1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15955" y="1570038"/>
            <a:ext cx="875763" cy="638361"/>
          </a:xfrm>
          <a:prstGeom prst="straightConnector1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6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5613" y="0"/>
            <a:ext cx="8226425" cy="598487"/>
          </a:xfrm>
        </p:spPr>
        <p:txBody>
          <a:bodyPr/>
          <a:lstStyle/>
          <a:p>
            <a:pPr algn="just" eaLnBrk="1" hangingPunct="1"/>
            <a:r>
              <a:rPr lang="en-US" altLang="en-US" sz="3000" dirty="0"/>
              <a:t>Remedial measure for non constant variance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5612" y="598487"/>
            <a:ext cx="8226425" cy="5608638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Perform Box cox transformation to find an appropriate exponent to use to transform the data</a:t>
            </a:r>
          </a:p>
          <a:p>
            <a:pPr algn="just" eaLnBrk="1" hangingPunct="1"/>
            <a:r>
              <a:rPr lang="en-US" altLang="en-US" dirty="0"/>
              <a:t>We get the value of </a:t>
            </a:r>
            <a:r>
              <a:rPr lang="el-GR" altLang="en-US" dirty="0"/>
              <a:t>λ</a:t>
            </a:r>
            <a:r>
              <a:rPr lang="en-US" altLang="en-US" dirty="0"/>
              <a:t> to be equal to </a:t>
            </a:r>
            <a:r>
              <a:rPr lang="en-US" altLang="en-US" dirty="0">
                <a:solidFill>
                  <a:srgbClr val="00B050"/>
                </a:solidFill>
              </a:rPr>
              <a:t>-1.75</a:t>
            </a:r>
          </a:p>
          <a:p>
            <a:pPr algn="just" eaLnBrk="1" hangingPunct="1"/>
            <a:r>
              <a:rPr lang="en-US" altLang="en-US" dirty="0"/>
              <a:t>Hence transform y to y</a:t>
            </a:r>
            <a:r>
              <a:rPr lang="en-US" altLang="en-US" baseline="30000" dirty="0"/>
              <a:t>-2</a:t>
            </a:r>
            <a:r>
              <a:rPr lang="en-US" altLang="en-US" dirty="0"/>
              <a:t> </a:t>
            </a:r>
            <a:r>
              <a:rPr lang="en-US" altLang="en-US" dirty="0" err="1"/>
              <a:t>i.e</a:t>
            </a:r>
            <a:r>
              <a:rPr lang="en-US" altLang="en-US" dirty="0"/>
              <a:t> 1/y</a:t>
            </a:r>
            <a:r>
              <a:rPr lang="en-US" altLang="en-US" baseline="30000" dirty="0"/>
              <a:t>2</a:t>
            </a:r>
          </a:p>
          <a:p>
            <a:pPr algn="just" eaLnBrk="1" hangingPunct="1"/>
            <a:r>
              <a:rPr lang="en-US" altLang="en-US" dirty="0"/>
              <a:t>Verify equal variance assumption after y transformation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dirty="0"/>
              <a:t>From </a:t>
            </a:r>
            <a:r>
              <a:rPr lang="en-US" altLang="en-US" dirty="0" err="1"/>
              <a:t>Levene’s</a:t>
            </a:r>
            <a:r>
              <a:rPr lang="en-US" altLang="en-US" dirty="0"/>
              <a:t> test we get p value to be equal to </a:t>
            </a:r>
            <a:r>
              <a:rPr lang="en-US" altLang="en-US" dirty="0">
                <a:solidFill>
                  <a:srgbClr val="00B050"/>
                </a:solidFill>
              </a:rPr>
              <a:t>0.33</a:t>
            </a:r>
          </a:p>
          <a:p>
            <a:pPr algn="just" eaLnBrk="1" hangingPunct="1"/>
            <a:r>
              <a:rPr lang="en-US" altLang="en-US" dirty="0"/>
              <a:t>Hence, we do not reject the null hypothesis of equal variance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157390"/>
              </p:ext>
            </p:extLst>
          </p:nvPr>
        </p:nvGraphicFramePr>
        <p:xfrm>
          <a:off x="791666" y="2729618"/>
          <a:ext cx="55000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 rot="5400000">
            <a:off x="2201214" y="3605014"/>
            <a:ext cx="1161244" cy="151970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839239" y="3605014"/>
            <a:ext cx="1161244" cy="151970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7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5613" y="274638"/>
            <a:ext cx="8226425" cy="749300"/>
          </a:xfrm>
        </p:spPr>
        <p:txBody>
          <a:bodyPr/>
          <a:lstStyle/>
          <a:p>
            <a:pPr eaLnBrk="1" hangingPunct="1"/>
            <a:r>
              <a:rPr lang="en-US" altLang="en-US"/>
              <a:t>Check for autocorrelation assumption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5613" y="1190625"/>
            <a:ext cx="8226425" cy="5210175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Perform Durbin Watson test to check if error terms are independent</a:t>
            </a:r>
          </a:p>
          <a:p>
            <a:pPr algn="just" eaLnBrk="1" hangingPunct="1"/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  <a:r>
              <a:rPr lang="en-US" altLang="en-US" dirty="0"/>
              <a:t>: </a:t>
            </a:r>
            <a:r>
              <a:rPr lang="el-GR" altLang="en-US" i="1" dirty="0"/>
              <a:t>ρ</a:t>
            </a:r>
            <a:r>
              <a:rPr lang="el-GR" altLang="en-US" dirty="0"/>
              <a:t> = 0</a:t>
            </a:r>
            <a:r>
              <a:rPr lang="en-US" altLang="en-US" dirty="0"/>
              <a:t> vs </a:t>
            </a:r>
            <a:r>
              <a:rPr lang="en-US" altLang="en-US" i="1" dirty="0"/>
              <a:t>H</a:t>
            </a:r>
            <a:r>
              <a:rPr lang="en-US" altLang="en-US" baseline="-25000" dirty="0"/>
              <a:t>A</a:t>
            </a:r>
            <a:r>
              <a:rPr lang="en-US" altLang="en-US" dirty="0"/>
              <a:t>: </a:t>
            </a:r>
            <a:r>
              <a:rPr lang="el-GR" altLang="en-US" i="1" dirty="0"/>
              <a:t>ρ</a:t>
            </a:r>
            <a:r>
              <a:rPr lang="el-GR" altLang="en-US" dirty="0"/>
              <a:t> </a:t>
            </a:r>
            <a:r>
              <a:rPr lang="en-US" altLang="en-US" dirty="0"/>
              <a:t>&gt;</a:t>
            </a:r>
            <a:r>
              <a:rPr lang="el-GR" altLang="en-US" dirty="0"/>
              <a:t> 0</a:t>
            </a:r>
            <a:endParaRPr lang="en-US" altLang="en-US" dirty="0"/>
          </a:p>
          <a:p>
            <a:pPr algn="just" eaLnBrk="1" hangingPunct="1"/>
            <a:r>
              <a:rPr lang="en-US" altLang="en-US" dirty="0"/>
              <a:t>At 5% significance level, D stat (36,0.05,4)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r>
              <a:rPr lang="en-US" altLang="en-US" dirty="0"/>
              <a:t>Since D &gt; </a:t>
            </a:r>
            <a:r>
              <a:rPr lang="en-US" altLang="en-US" dirty="0" err="1"/>
              <a:t>dU</a:t>
            </a:r>
            <a:r>
              <a:rPr lang="en-US" altLang="en-US" dirty="0"/>
              <a:t>, we do not reject </a:t>
            </a:r>
            <a:r>
              <a:rPr lang="en-US" altLang="en-US" i="1" dirty="0"/>
              <a:t>H</a:t>
            </a:r>
            <a:r>
              <a:rPr lang="en-US" altLang="en-US" baseline="-25000" dirty="0"/>
              <a:t>0</a:t>
            </a:r>
          </a:p>
          <a:p>
            <a:pPr algn="just" eaLnBrk="1" hangingPunct="1"/>
            <a:endParaRPr lang="en-US" altLang="en-US" baseline="-25000" dirty="0"/>
          </a:p>
          <a:p>
            <a:pPr algn="just" eaLnBrk="1" hangingPunct="1"/>
            <a:r>
              <a:rPr lang="en-US" altLang="en-US" dirty="0"/>
              <a:t>D is approximately equal to 2*(1-</a:t>
            </a:r>
            <a:r>
              <a:rPr lang="el-GR" altLang="en-US" i="1" dirty="0"/>
              <a:t> ρ</a:t>
            </a:r>
            <a:r>
              <a:rPr lang="en-US" altLang="en-US" dirty="0"/>
              <a:t>)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  <a:p>
            <a:pPr algn="just" eaLnBrk="1" hangingPunct="1"/>
            <a:endParaRPr lang="en-US" alt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327083"/>
              </p:ext>
            </p:extLst>
          </p:nvPr>
        </p:nvGraphicFramePr>
        <p:xfrm>
          <a:off x="987425" y="3146425"/>
          <a:ext cx="3146693" cy="1108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dL</a:t>
                      </a:r>
                      <a:endParaRPr lang="en-US" sz="1800" dirty="0"/>
                    </a:p>
                  </a:txBody>
                  <a:tcPr marL="91433" marR="91433"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1.24</a:t>
                      </a:r>
                    </a:p>
                  </a:txBody>
                  <a:tcPr marL="91433" marR="91433" marT="45746" marB="45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sz="1800" dirty="0" err="1"/>
                        <a:t>dU</a:t>
                      </a:r>
                      <a:endParaRPr lang="en-US" sz="1800" dirty="0"/>
                    </a:p>
                  </a:txBody>
                  <a:tcPr marL="91433" marR="91433"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1.73</a:t>
                      </a:r>
                    </a:p>
                  </a:txBody>
                  <a:tcPr marL="91433" marR="91433" marT="45746" marB="45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sz="1800" dirty="0"/>
                        <a:t>Durbin-Watson D</a:t>
                      </a:r>
                    </a:p>
                  </a:txBody>
                  <a:tcPr marL="91433" marR="91433" marT="45746" marB="4574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1.78</a:t>
                      </a:r>
                    </a:p>
                  </a:txBody>
                  <a:tcPr marL="91433" marR="91433" marT="45746" marB="45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717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heme/theme1.xml><?xml version="1.0" encoding="utf-8"?>
<a:theme xmlns:a="http://schemas.openxmlformats.org/drawingml/2006/main" name="ind_5462_slide">
  <a:themeElements>
    <a:clrScheme name="Office Theme 2">
      <a:dk1>
        <a:srgbClr val="333333"/>
      </a:dk1>
      <a:lt1>
        <a:srgbClr val="FFFFFF"/>
      </a:lt1>
      <a:dk2>
        <a:srgbClr val="330000"/>
      </a:dk2>
      <a:lt2>
        <a:srgbClr val="FFFFFF"/>
      </a:lt2>
      <a:accent1>
        <a:srgbClr val="E68545"/>
      </a:accent1>
      <a:accent2>
        <a:srgbClr val="E65CAC"/>
      </a:accent2>
      <a:accent3>
        <a:srgbClr val="ADAAAA"/>
      </a:accent3>
      <a:accent4>
        <a:srgbClr val="DADADA"/>
      </a:accent4>
      <a:accent5>
        <a:srgbClr val="F0C2B0"/>
      </a:accent5>
      <a:accent6>
        <a:srgbClr val="D0539B"/>
      </a:accent6>
      <a:hlink>
        <a:srgbClr val="FF9999"/>
      </a:hlink>
      <a:folHlink>
        <a:srgbClr val="E6B2F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333333"/>
        </a:dk1>
        <a:lt1>
          <a:srgbClr val="FFFFFF"/>
        </a:lt1>
        <a:dk2>
          <a:srgbClr val="330000"/>
        </a:dk2>
        <a:lt2>
          <a:srgbClr val="FFFFFF"/>
        </a:lt2>
        <a:accent1>
          <a:srgbClr val="E65C5C"/>
        </a:accent1>
        <a:accent2>
          <a:srgbClr val="F26185"/>
        </a:accent2>
        <a:accent3>
          <a:srgbClr val="ADAAAA"/>
        </a:accent3>
        <a:accent4>
          <a:srgbClr val="DADADA"/>
        </a:accent4>
        <a:accent5>
          <a:srgbClr val="F0B5B5"/>
        </a:accent5>
        <a:accent6>
          <a:srgbClr val="DB5778"/>
        </a:accent6>
        <a:hlink>
          <a:srgbClr val="FF9999"/>
        </a:hlink>
        <a:folHlink>
          <a:srgbClr val="FFB2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330000"/>
        </a:dk2>
        <a:lt2>
          <a:srgbClr val="FFFFFF"/>
        </a:lt2>
        <a:accent1>
          <a:srgbClr val="E68545"/>
        </a:accent1>
        <a:accent2>
          <a:srgbClr val="E65CAC"/>
        </a:accent2>
        <a:accent3>
          <a:srgbClr val="ADAAAA"/>
        </a:accent3>
        <a:accent4>
          <a:srgbClr val="DADADA"/>
        </a:accent4>
        <a:accent5>
          <a:srgbClr val="F0C2B0"/>
        </a:accent5>
        <a:accent6>
          <a:srgbClr val="D0539B"/>
        </a:accent6>
        <a:hlink>
          <a:srgbClr val="FF9999"/>
        </a:hlink>
        <a:folHlink>
          <a:srgbClr val="E6B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330000"/>
        </a:dk2>
        <a:lt2>
          <a:srgbClr val="FFFFFF"/>
        </a:lt2>
        <a:accent1>
          <a:srgbClr val="ADD92B"/>
        </a:accent1>
        <a:accent2>
          <a:srgbClr val="F27979"/>
        </a:accent2>
        <a:accent3>
          <a:srgbClr val="ADAAAA"/>
        </a:accent3>
        <a:accent4>
          <a:srgbClr val="DADADA"/>
        </a:accent4>
        <a:accent5>
          <a:srgbClr val="D3E9AC"/>
        </a:accent5>
        <a:accent6>
          <a:srgbClr val="DB6D6D"/>
        </a:accent6>
        <a:hlink>
          <a:srgbClr val="E6E673"/>
        </a:hlink>
        <a:folHlink>
          <a:srgbClr val="91DA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33"/>
        </a:dk1>
        <a:lt1>
          <a:srgbClr val="FFFFFF"/>
        </a:lt1>
        <a:dk2>
          <a:srgbClr val="330000"/>
        </a:dk2>
        <a:lt2>
          <a:srgbClr val="FFFFFF"/>
        </a:lt2>
        <a:accent1>
          <a:srgbClr val="E6B800"/>
        </a:accent1>
        <a:accent2>
          <a:srgbClr val="57D957"/>
        </a:accent2>
        <a:accent3>
          <a:srgbClr val="ADAAAA"/>
        </a:accent3>
        <a:accent4>
          <a:srgbClr val="DADADA"/>
        </a:accent4>
        <a:accent5>
          <a:srgbClr val="F0D8AA"/>
        </a:accent5>
        <a:accent6>
          <a:srgbClr val="4EC44E"/>
        </a:accent6>
        <a:hlink>
          <a:srgbClr val="CABFFF"/>
        </a:hlink>
        <a:folHlink>
          <a:srgbClr val="FF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65C5C"/>
        </a:accent1>
        <a:accent2>
          <a:srgbClr val="F26185"/>
        </a:accent2>
        <a:accent3>
          <a:srgbClr val="FFFFFF"/>
        </a:accent3>
        <a:accent4>
          <a:srgbClr val="000000"/>
        </a:accent4>
        <a:accent5>
          <a:srgbClr val="F0B5B5"/>
        </a:accent5>
        <a:accent6>
          <a:srgbClr val="DB5778"/>
        </a:accent6>
        <a:hlink>
          <a:srgbClr val="FF9999"/>
        </a:hlink>
        <a:folHlink>
          <a:srgbClr val="FFB2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68545"/>
        </a:accent1>
        <a:accent2>
          <a:srgbClr val="E65CAC"/>
        </a:accent2>
        <a:accent3>
          <a:srgbClr val="FFFFFF"/>
        </a:accent3>
        <a:accent4>
          <a:srgbClr val="000000"/>
        </a:accent4>
        <a:accent5>
          <a:srgbClr val="F0C2B0"/>
        </a:accent5>
        <a:accent6>
          <a:srgbClr val="D0539B"/>
        </a:accent6>
        <a:hlink>
          <a:srgbClr val="FF9999"/>
        </a:hlink>
        <a:folHlink>
          <a:srgbClr val="E6B2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DD92B"/>
        </a:accent1>
        <a:accent2>
          <a:srgbClr val="F27979"/>
        </a:accent2>
        <a:accent3>
          <a:srgbClr val="FFFFFF"/>
        </a:accent3>
        <a:accent4>
          <a:srgbClr val="000000"/>
        </a:accent4>
        <a:accent5>
          <a:srgbClr val="D3E9AC"/>
        </a:accent5>
        <a:accent6>
          <a:srgbClr val="DB6D6D"/>
        </a:accent6>
        <a:hlink>
          <a:srgbClr val="E6E673"/>
        </a:hlink>
        <a:folHlink>
          <a:srgbClr val="91D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6B800"/>
        </a:accent1>
        <a:accent2>
          <a:srgbClr val="57D957"/>
        </a:accent2>
        <a:accent3>
          <a:srgbClr val="FFFFFF"/>
        </a:accent3>
        <a:accent4>
          <a:srgbClr val="000000"/>
        </a:accent4>
        <a:accent5>
          <a:srgbClr val="F0D8AA"/>
        </a:accent5>
        <a:accent6>
          <a:srgbClr val="4EC44E"/>
        </a:accent6>
        <a:hlink>
          <a:srgbClr val="CABFFF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330000"/>
      </a:dk2>
      <a:lt2>
        <a:srgbClr val="FFFFFF"/>
      </a:lt2>
      <a:accent1>
        <a:srgbClr val="E68545"/>
      </a:accent1>
      <a:accent2>
        <a:srgbClr val="E65CAC"/>
      </a:accent2>
      <a:accent3>
        <a:srgbClr val="ADAAAA"/>
      </a:accent3>
      <a:accent4>
        <a:srgbClr val="DADADA"/>
      </a:accent4>
      <a:accent5>
        <a:srgbClr val="F0C2B0"/>
      </a:accent5>
      <a:accent6>
        <a:srgbClr val="D0539B"/>
      </a:accent6>
      <a:hlink>
        <a:srgbClr val="FF9999"/>
      </a:hlink>
      <a:folHlink>
        <a:srgbClr val="E6B2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333333"/>
        </a:dk1>
        <a:lt1>
          <a:srgbClr val="FFFFFF"/>
        </a:lt1>
        <a:dk2>
          <a:srgbClr val="330000"/>
        </a:dk2>
        <a:lt2>
          <a:srgbClr val="FFFFFF"/>
        </a:lt2>
        <a:accent1>
          <a:srgbClr val="E65C5C"/>
        </a:accent1>
        <a:accent2>
          <a:srgbClr val="F26185"/>
        </a:accent2>
        <a:accent3>
          <a:srgbClr val="ADAAAA"/>
        </a:accent3>
        <a:accent4>
          <a:srgbClr val="DADADA"/>
        </a:accent4>
        <a:accent5>
          <a:srgbClr val="F0B5B5"/>
        </a:accent5>
        <a:accent6>
          <a:srgbClr val="DB5778"/>
        </a:accent6>
        <a:hlink>
          <a:srgbClr val="FF9999"/>
        </a:hlink>
        <a:folHlink>
          <a:srgbClr val="FFB2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330000"/>
        </a:dk2>
        <a:lt2>
          <a:srgbClr val="FFFFFF"/>
        </a:lt2>
        <a:accent1>
          <a:srgbClr val="E68545"/>
        </a:accent1>
        <a:accent2>
          <a:srgbClr val="E65CAC"/>
        </a:accent2>
        <a:accent3>
          <a:srgbClr val="ADAAAA"/>
        </a:accent3>
        <a:accent4>
          <a:srgbClr val="DADADA"/>
        </a:accent4>
        <a:accent5>
          <a:srgbClr val="F0C2B0"/>
        </a:accent5>
        <a:accent6>
          <a:srgbClr val="D0539B"/>
        </a:accent6>
        <a:hlink>
          <a:srgbClr val="FF9999"/>
        </a:hlink>
        <a:folHlink>
          <a:srgbClr val="E6B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330000"/>
        </a:dk2>
        <a:lt2>
          <a:srgbClr val="FFFFFF"/>
        </a:lt2>
        <a:accent1>
          <a:srgbClr val="ADD92B"/>
        </a:accent1>
        <a:accent2>
          <a:srgbClr val="F27979"/>
        </a:accent2>
        <a:accent3>
          <a:srgbClr val="ADAAAA"/>
        </a:accent3>
        <a:accent4>
          <a:srgbClr val="DADADA"/>
        </a:accent4>
        <a:accent5>
          <a:srgbClr val="D3E9AC"/>
        </a:accent5>
        <a:accent6>
          <a:srgbClr val="DB6D6D"/>
        </a:accent6>
        <a:hlink>
          <a:srgbClr val="E6E673"/>
        </a:hlink>
        <a:folHlink>
          <a:srgbClr val="91DA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330000"/>
        </a:dk2>
        <a:lt2>
          <a:srgbClr val="FFFFFF"/>
        </a:lt2>
        <a:accent1>
          <a:srgbClr val="E6B800"/>
        </a:accent1>
        <a:accent2>
          <a:srgbClr val="57D957"/>
        </a:accent2>
        <a:accent3>
          <a:srgbClr val="ADAAAA"/>
        </a:accent3>
        <a:accent4>
          <a:srgbClr val="DADADA"/>
        </a:accent4>
        <a:accent5>
          <a:srgbClr val="F0D8AA"/>
        </a:accent5>
        <a:accent6>
          <a:srgbClr val="4EC44E"/>
        </a:accent6>
        <a:hlink>
          <a:srgbClr val="CABFFF"/>
        </a:hlink>
        <a:folHlink>
          <a:srgbClr val="FF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65C5C"/>
        </a:accent1>
        <a:accent2>
          <a:srgbClr val="F26185"/>
        </a:accent2>
        <a:accent3>
          <a:srgbClr val="FFFFFF"/>
        </a:accent3>
        <a:accent4>
          <a:srgbClr val="000000"/>
        </a:accent4>
        <a:accent5>
          <a:srgbClr val="F0B5B5"/>
        </a:accent5>
        <a:accent6>
          <a:srgbClr val="DB5778"/>
        </a:accent6>
        <a:hlink>
          <a:srgbClr val="FF9999"/>
        </a:hlink>
        <a:folHlink>
          <a:srgbClr val="FFB2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68545"/>
        </a:accent1>
        <a:accent2>
          <a:srgbClr val="E65CAC"/>
        </a:accent2>
        <a:accent3>
          <a:srgbClr val="FFFFFF"/>
        </a:accent3>
        <a:accent4>
          <a:srgbClr val="000000"/>
        </a:accent4>
        <a:accent5>
          <a:srgbClr val="F0C2B0"/>
        </a:accent5>
        <a:accent6>
          <a:srgbClr val="D0539B"/>
        </a:accent6>
        <a:hlink>
          <a:srgbClr val="FF9999"/>
        </a:hlink>
        <a:folHlink>
          <a:srgbClr val="E6B2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ADD92B"/>
        </a:accent1>
        <a:accent2>
          <a:srgbClr val="F27979"/>
        </a:accent2>
        <a:accent3>
          <a:srgbClr val="FFFFFF"/>
        </a:accent3>
        <a:accent4>
          <a:srgbClr val="000000"/>
        </a:accent4>
        <a:accent5>
          <a:srgbClr val="D3E9AC"/>
        </a:accent5>
        <a:accent6>
          <a:srgbClr val="DB6D6D"/>
        </a:accent6>
        <a:hlink>
          <a:srgbClr val="E6E673"/>
        </a:hlink>
        <a:folHlink>
          <a:srgbClr val="91D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6B800"/>
        </a:accent1>
        <a:accent2>
          <a:srgbClr val="57D957"/>
        </a:accent2>
        <a:accent3>
          <a:srgbClr val="FFFFFF"/>
        </a:accent3>
        <a:accent4>
          <a:srgbClr val="000000"/>
        </a:accent4>
        <a:accent5>
          <a:srgbClr val="F0D8AA"/>
        </a:accent5>
        <a:accent6>
          <a:srgbClr val="4EC44E"/>
        </a:accent6>
        <a:hlink>
          <a:srgbClr val="CABFFF"/>
        </a:hlink>
        <a:folHlink>
          <a:srgbClr val="FF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Default Design 2">
    <a:dk1>
      <a:srgbClr val="333333"/>
    </a:dk1>
    <a:lt1>
      <a:srgbClr val="FFFFFF"/>
    </a:lt1>
    <a:dk2>
      <a:srgbClr val="330000"/>
    </a:dk2>
    <a:lt2>
      <a:srgbClr val="FFFFFF"/>
    </a:lt2>
    <a:accent1>
      <a:srgbClr val="E68545"/>
    </a:accent1>
    <a:accent2>
      <a:srgbClr val="E65CAC"/>
    </a:accent2>
    <a:accent3>
      <a:srgbClr val="ADAAAA"/>
    </a:accent3>
    <a:accent4>
      <a:srgbClr val="DADADA"/>
    </a:accent4>
    <a:accent5>
      <a:srgbClr val="F0C2B0"/>
    </a:accent5>
    <a:accent6>
      <a:srgbClr val="D0539B"/>
    </a:accent6>
    <a:hlink>
      <a:srgbClr val="FF9999"/>
    </a:hlink>
    <a:folHlink>
      <a:srgbClr val="E6B2FF"/>
    </a:folHlink>
  </a:clrScheme>
  <a:fontScheme name="1_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1_Default Design 2">
    <a:dk1>
      <a:srgbClr val="333333"/>
    </a:dk1>
    <a:lt1>
      <a:srgbClr val="FFFFFF"/>
    </a:lt1>
    <a:dk2>
      <a:srgbClr val="330000"/>
    </a:dk2>
    <a:lt2>
      <a:srgbClr val="FFFFFF"/>
    </a:lt2>
    <a:accent1>
      <a:srgbClr val="E68545"/>
    </a:accent1>
    <a:accent2>
      <a:srgbClr val="E65CAC"/>
    </a:accent2>
    <a:accent3>
      <a:srgbClr val="ADAAAA"/>
    </a:accent3>
    <a:accent4>
      <a:srgbClr val="DADADA"/>
    </a:accent4>
    <a:accent5>
      <a:srgbClr val="F0C2B0"/>
    </a:accent5>
    <a:accent6>
      <a:srgbClr val="D0539B"/>
    </a:accent6>
    <a:hlink>
      <a:srgbClr val="FF9999"/>
    </a:hlink>
    <a:folHlink>
      <a:srgbClr val="E6B2FF"/>
    </a:folHlink>
  </a:clrScheme>
  <a:fontScheme name="1_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1_Default Design 2">
    <a:dk1>
      <a:srgbClr val="333333"/>
    </a:dk1>
    <a:lt1>
      <a:srgbClr val="FFFFFF"/>
    </a:lt1>
    <a:dk2>
      <a:srgbClr val="330000"/>
    </a:dk2>
    <a:lt2>
      <a:srgbClr val="FFFFFF"/>
    </a:lt2>
    <a:accent1>
      <a:srgbClr val="E68545"/>
    </a:accent1>
    <a:accent2>
      <a:srgbClr val="E65CAC"/>
    </a:accent2>
    <a:accent3>
      <a:srgbClr val="ADAAAA"/>
    </a:accent3>
    <a:accent4>
      <a:srgbClr val="DADADA"/>
    </a:accent4>
    <a:accent5>
      <a:srgbClr val="F0C2B0"/>
    </a:accent5>
    <a:accent6>
      <a:srgbClr val="D0539B"/>
    </a:accent6>
    <a:hlink>
      <a:srgbClr val="FF9999"/>
    </a:hlink>
    <a:folHlink>
      <a:srgbClr val="E6B2FF"/>
    </a:folHlink>
  </a:clrScheme>
  <a:fontScheme name="1_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1_Default Design 2">
    <a:dk1>
      <a:srgbClr val="333333"/>
    </a:dk1>
    <a:lt1>
      <a:srgbClr val="FFFFFF"/>
    </a:lt1>
    <a:dk2>
      <a:srgbClr val="330000"/>
    </a:dk2>
    <a:lt2>
      <a:srgbClr val="FFFFFF"/>
    </a:lt2>
    <a:accent1>
      <a:srgbClr val="E68545"/>
    </a:accent1>
    <a:accent2>
      <a:srgbClr val="E65CAC"/>
    </a:accent2>
    <a:accent3>
      <a:srgbClr val="ADAAAA"/>
    </a:accent3>
    <a:accent4>
      <a:srgbClr val="DADADA"/>
    </a:accent4>
    <a:accent5>
      <a:srgbClr val="F0C2B0"/>
    </a:accent5>
    <a:accent6>
      <a:srgbClr val="D0539B"/>
    </a:accent6>
    <a:hlink>
      <a:srgbClr val="FF9999"/>
    </a:hlink>
    <a:folHlink>
      <a:srgbClr val="E6B2FF"/>
    </a:folHlink>
  </a:clrScheme>
  <a:fontScheme name="1_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330000"/>
    </a:dk2>
    <a:lt2>
      <a:srgbClr val="FFFFFF"/>
    </a:lt2>
    <a:accent1>
      <a:srgbClr val="E68545"/>
    </a:accent1>
    <a:accent2>
      <a:srgbClr val="E65CAC"/>
    </a:accent2>
    <a:accent3>
      <a:srgbClr val="ADAAAA"/>
    </a:accent3>
    <a:accent4>
      <a:srgbClr val="DADADA"/>
    </a:accent4>
    <a:accent5>
      <a:srgbClr val="F0C2B0"/>
    </a:accent5>
    <a:accent6>
      <a:srgbClr val="D0539B"/>
    </a:accent6>
    <a:hlink>
      <a:srgbClr val="FF9999"/>
    </a:hlink>
    <a:folHlink>
      <a:srgbClr val="E6B2FF"/>
    </a:folHlink>
  </a:clrScheme>
  <a:fontScheme name="Office Theme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1_Default Design 2">
    <a:dk1>
      <a:srgbClr val="333333"/>
    </a:dk1>
    <a:lt1>
      <a:srgbClr val="FFFFFF"/>
    </a:lt1>
    <a:dk2>
      <a:srgbClr val="330000"/>
    </a:dk2>
    <a:lt2>
      <a:srgbClr val="FFFFFF"/>
    </a:lt2>
    <a:accent1>
      <a:srgbClr val="E68545"/>
    </a:accent1>
    <a:accent2>
      <a:srgbClr val="E65CAC"/>
    </a:accent2>
    <a:accent3>
      <a:srgbClr val="ADAAAA"/>
    </a:accent3>
    <a:accent4>
      <a:srgbClr val="DADADA"/>
    </a:accent4>
    <a:accent5>
      <a:srgbClr val="F0C2B0"/>
    </a:accent5>
    <a:accent6>
      <a:srgbClr val="D0539B"/>
    </a:accent6>
    <a:hlink>
      <a:srgbClr val="FF9999"/>
    </a:hlink>
    <a:folHlink>
      <a:srgbClr val="E6B2FF"/>
    </a:folHlink>
  </a:clrScheme>
  <a:fontScheme name="1_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ind_5462_slide</Template>
  <TotalTime>671</TotalTime>
  <Words>982</Words>
  <Application>Microsoft Office PowerPoint</Application>
  <PresentationFormat>On-screen Show (4:3)</PresentationFormat>
  <Paragraphs>375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Palace Script MT</vt:lpstr>
      <vt:lpstr>Wingdings</vt:lpstr>
      <vt:lpstr>ind_5462_slide</vt:lpstr>
      <vt:lpstr>1_Default Design</vt:lpstr>
      <vt:lpstr>PowerPoint Presentation</vt:lpstr>
      <vt:lpstr>Agenda</vt:lpstr>
      <vt:lpstr>Data set description</vt:lpstr>
      <vt:lpstr>Regression model</vt:lpstr>
      <vt:lpstr>Model Assumptions</vt:lpstr>
      <vt:lpstr>Check for linearity assumption</vt:lpstr>
      <vt:lpstr>Check if error variance is constant</vt:lpstr>
      <vt:lpstr>Remedial measure for non constant variance</vt:lpstr>
      <vt:lpstr>Check for autocorrelation assumption</vt:lpstr>
      <vt:lpstr>Check if multicollinearity exists</vt:lpstr>
      <vt:lpstr>Check if error terms are normally distributed</vt:lpstr>
      <vt:lpstr>Perform multiple regression</vt:lpstr>
      <vt:lpstr>Model Selection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davejai</dc:creator>
  <cp:lastModifiedBy>Jai Dave</cp:lastModifiedBy>
  <cp:revision>26</cp:revision>
  <dcterms:created xsi:type="dcterms:W3CDTF">2016-04-24T09:59:42Z</dcterms:created>
  <dcterms:modified xsi:type="dcterms:W3CDTF">2022-04-14T03:50:00Z</dcterms:modified>
</cp:coreProperties>
</file>