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7" r:id="rId5"/>
    <p:sldId id="269" r:id="rId6"/>
    <p:sldId id="277" r:id="rId7"/>
    <p:sldId id="281" r:id="rId8"/>
    <p:sldId id="279" r:id="rId9"/>
    <p:sldId id="280" r:id="rId10"/>
    <p:sldId id="282" r:id="rId11"/>
    <p:sldId id="284" r:id="rId12"/>
    <p:sldId id="283" r:id="rId13"/>
    <p:sldId id="285" r:id="rId14"/>
    <p:sldId id="286" r:id="rId15"/>
    <p:sldId id="289" r:id="rId16"/>
    <p:sldId id="287" r:id="rId17"/>
    <p:sldId id="290" r:id="rId18"/>
    <p:sldId id="291" r:id="rId19"/>
    <p:sldId id="292" r:id="rId20"/>
    <p:sldId id="272"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87949" autoAdjust="0"/>
  </p:normalViewPr>
  <p:slideViewPr>
    <p:cSldViewPr snapToGrid="0" showGuides="1">
      <p:cViewPr varScale="1">
        <p:scale>
          <a:sx n="72" d="100"/>
          <a:sy n="72" d="100"/>
        </p:scale>
        <p:origin x="53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11/19/2021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dirty="0"/>
          </a:p>
        </p:txBody>
      </p:sp>
    </p:spTree>
    <p:extLst>
      <p:ext uri="{BB962C8B-B14F-4D97-AF65-F5344CB8AC3E}">
        <p14:creationId xmlns:p14="http://schemas.microsoft.com/office/powerpoint/2010/main" val="179059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026B836-D3C9-4AB1-A5F5-8F13961E8B00}"/>
              </a:ext>
            </a:extLst>
          </p:cNvPr>
          <p:cNvPicPr>
            <a:picLocks noChangeAspect="1"/>
          </p:cNvPicPr>
          <p:nvPr userDrawn="1"/>
        </p:nvPicPr>
        <p:blipFill rotWithShape="1">
          <a:blip r:embed="rId2"/>
          <a:srcRect t="35598" b="37038"/>
          <a:stretch/>
        </p:blipFill>
        <p:spPr>
          <a:xfrm>
            <a:off x="6016474" y="1247860"/>
            <a:ext cx="3212194" cy="878990"/>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4" name="Picture 13">
            <a:extLst>
              <a:ext uri="{FF2B5EF4-FFF2-40B4-BE49-F238E27FC236}">
                <a16:creationId xmlns:a16="http://schemas.microsoft.com/office/drawing/2014/main" id="{974E7696-0414-44AF-81F8-BF48B6135FF0}"/>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3" name="Picture 22">
            <a:extLst>
              <a:ext uri="{FF2B5EF4-FFF2-40B4-BE49-F238E27FC236}">
                <a16:creationId xmlns:a16="http://schemas.microsoft.com/office/drawing/2014/main" id="{7279C5F3-8AA5-4AAB-934D-06377C400EB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6" name="Picture 25">
            <a:extLst>
              <a:ext uri="{FF2B5EF4-FFF2-40B4-BE49-F238E27FC236}">
                <a16:creationId xmlns:a16="http://schemas.microsoft.com/office/drawing/2014/main" id="{7FA18FA7-11F3-43D9-BEED-DB260CED5DBD}"/>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pic>
        <p:nvPicPr>
          <p:cNvPr id="9" name="Picture 8">
            <a:extLst>
              <a:ext uri="{FF2B5EF4-FFF2-40B4-BE49-F238E27FC236}">
                <a16:creationId xmlns:a16="http://schemas.microsoft.com/office/drawing/2014/main" id="{F7E4724A-1F6D-465F-887F-809A5FBCCE9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6ABA97A6-AED6-45E6-A8D4-EA771FE72582}"/>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7" name="Picture 16">
            <a:extLst>
              <a:ext uri="{FF2B5EF4-FFF2-40B4-BE49-F238E27FC236}">
                <a16:creationId xmlns:a16="http://schemas.microsoft.com/office/drawing/2014/main" id="{83A4934C-1A9F-441E-9957-89921BACED8F}"/>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pic>
        <p:nvPicPr>
          <p:cNvPr id="11" name="Picture 10">
            <a:extLst>
              <a:ext uri="{FF2B5EF4-FFF2-40B4-BE49-F238E27FC236}">
                <a16:creationId xmlns:a16="http://schemas.microsoft.com/office/drawing/2014/main" id="{B157467C-4826-4088-B3D8-E179FAA7F11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18" name="Picture 17">
            <a:extLst>
              <a:ext uri="{FF2B5EF4-FFF2-40B4-BE49-F238E27FC236}">
                <a16:creationId xmlns:a16="http://schemas.microsoft.com/office/drawing/2014/main" id="{BF4199A4-384D-4E5B-B3D2-E00DDE29F6AA}"/>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17" name="Picture 16">
            <a:extLst>
              <a:ext uri="{FF2B5EF4-FFF2-40B4-BE49-F238E27FC236}">
                <a16:creationId xmlns:a16="http://schemas.microsoft.com/office/drawing/2014/main" id="{942E63A2-9357-4D70-9375-DA97E06FDFAE}"/>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0F553793-CE49-498D-AF92-C44A403C9CB2}"/>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dirty="0"/>
              <a:t>Click to edit Master title style</a:t>
            </a:r>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095122"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48521"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87257"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39640" y="1356126"/>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15938"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69337"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08073"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0456" y="3046859"/>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39" name="Picture 38">
            <a:extLst>
              <a:ext uri="{FF2B5EF4-FFF2-40B4-BE49-F238E27FC236}">
                <a16:creationId xmlns:a16="http://schemas.microsoft.com/office/drawing/2014/main" id="{8069FFE2-0EC9-448C-A745-D3A5811B1FC6}"/>
              </a:ext>
            </a:extLst>
          </p:cNvPr>
          <p:cNvPicPr>
            <a:picLocks noChangeAspect="1"/>
          </p:cNvPicPr>
          <p:nvPr userDrawn="1"/>
        </p:nvPicPr>
        <p:blipFill rotWithShape="1">
          <a:blip r:embed="rId2"/>
          <a:srcRect t="35598" b="37038"/>
          <a:stretch/>
        </p:blipFill>
        <p:spPr>
          <a:xfrm>
            <a:off x="0" y="6263675"/>
            <a:ext cx="1774556" cy="485593"/>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11/19/2021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www.contoso.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49" y="2954876"/>
            <a:ext cx="5662083" cy="835096"/>
          </a:xfrm>
        </p:spPr>
        <p:txBody>
          <a:bodyPr/>
          <a:lstStyle/>
          <a:p>
            <a:r>
              <a:rPr lang="en-US" sz="4800" dirty="0"/>
              <a:t>Next GEN </a:t>
            </a:r>
            <a:br>
              <a:rPr lang="en-US" sz="4800" dirty="0"/>
            </a:br>
            <a:r>
              <a:rPr lang="en-US" sz="4800" dirty="0"/>
              <a:t>Digital Strategy</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3805847"/>
            <a:ext cx="5143500" cy="503167"/>
          </a:xfrm>
        </p:spPr>
        <p:txBody>
          <a:bodyPr/>
          <a:lstStyle/>
          <a:p>
            <a:r>
              <a:rPr lang="en-US" dirty="0"/>
              <a:t>Design and architecture</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tretch>
            <a:fillRect/>
          </a:stretch>
        </p:blipFill>
        <p:spPr>
          <a:xfrm>
            <a:off x="1037990" y="999067"/>
            <a:ext cx="4810362" cy="4859865"/>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 - Infra Architecture diagram</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pic>
        <p:nvPicPr>
          <p:cNvPr id="8" name="Picture 7">
            <a:extLst>
              <a:ext uri="{FF2B5EF4-FFF2-40B4-BE49-F238E27FC236}">
                <a16:creationId xmlns:a16="http://schemas.microsoft.com/office/drawing/2014/main" id="{E010E6FF-151D-4045-8C64-F8778311BB58}"/>
              </a:ext>
            </a:extLst>
          </p:cNvPr>
          <p:cNvPicPr>
            <a:picLocks noChangeAspect="1"/>
          </p:cNvPicPr>
          <p:nvPr/>
        </p:nvPicPr>
        <p:blipFill>
          <a:blip r:embed="rId2"/>
          <a:stretch>
            <a:fillRect/>
          </a:stretch>
        </p:blipFill>
        <p:spPr>
          <a:xfrm>
            <a:off x="838638" y="999117"/>
            <a:ext cx="10210119" cy="5269435"/>
          </a:xfrm>
          <a:prstGeom prst="rect">
            <a:avLst/>
          </a:prstGeom>
        </p:spPr>
      </p:pic>
    </p:spTree>
    <p:extLst>
      <p:ext uri="{BB962C8B-B14F-4D97-AF65-F5344CB8AC3E}">
        <p14:creationId xmlns:p14="http://schemas.microsoft.com/office/powerpoint/2010/main" val="416698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 - Architecture diagram</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id="{0103581D-1DA7-469E-808C-789F8E3D875E}"/>
              </a:ext>
            </a:extLst>
          </p:cNvPr>
          <p:cNvPicPr>
            <a:picLocks noChangeAspect="1"/>
          </p:cNvPicPr>
          <p:nvPr/>
        </p:nvPicPr>
        <p:blipFill>
          <a:blip r:embed="rId2"/>
          <a:stretch>
            <a:fillRect/>
          </a:stretch>
        </p:blipFill>
        <p:spPr>
          <a:xfrm>
            <a:off x="2424112" y="1297056"/>
            <a:ext cx="6124575" cy="4953000"/>
          </a:xfrm>
          <a:prstGeom prst="rect">
            <a:avLst/>
          </a:prstGeom>
        </p:spPr>
      </p:pic>
      <p:sp>
        <p:nvSpPr>
          <p:cNvPr id="7" name="TextBox 6">
            <a:extLst>
              <a:ext uri="{FF2B5EF4-FFF2-40B4-BE49-F238E27FC236}">
                <a16:creationId xmlns:a16="http://schemas.microsoft.com/office/drawing/2014/main" id="{EC2BE236-6F33-4E54-881D-6D4258552F6A}"/>
              </a:ext>
            </a:extLst>
          </p:cNvPr>
          <p:cNvSpPr txBox="1"/>
          <p:nvPr/>
        </p:nvSpPr>
        <p:spPr>
          <a:xfrm>
            <a:off x="7924800" y="6366107"/>
            <a:ext cx="2632580" cy="276999"/>
          </a:xfrm>
          <a:prstGeom prst="rect">
            <a:avLst/>
          </a:prstGeom>
          <a:noFill/>
        </p:spPr>
        <p:txBody>
          <a:bodyPr wrap="none" rtlCol="0">
            <a:spAutoFit/>
          </a:bodyPr>
          <a:lstStyle/>
          <a:p>
            <a:r>
              <a:rPr lang="en-US" sz="1200" dirty="0"/>
              <a:t>*Currently in code GraphQl is not used </a:t>
            </a:r>
            <a:endParaRPr lang="en-IN" sz="1200" dirty="0"/>
          </a:p>
        </p:txBody>
      </p:sp>
    </p:spTree>
    <p:extLst>
      <p:ext uri="{BB962C8B-B14F-4D97-AF65-F5344CB8AC3E}">
        <p14:creationId xmlns:p14="http://schemas.microsoft.com/office/powerpoint/2010/main" val="343710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Performance and ANALYTICS</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004888"/>
            <a:ext cx="11142218" cy="559409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Anything that is not measured cannot be improved , thus to improve performance it needs to be monitored and measured continually so as to improve it.  </a:t>
            </a:r>
          </a:p>
          <a:p>
            <a:pPr marL="285750" indent="-285750">
              <a:lnSpc>
                <a:spcPct val="150000"/>
              </a:lnSpc>
              <a:buFont typeface="Arial" panose="020B0604020202020204" pitchFamily="34" charset="0"/>
              <a:buChar char="•"/>
            </a:pPr>
            <a:r>
              <a:rPr lang="en-US" sz="1600" dirty="0"/>
              <a:t>Understanding User Journey is very important in terms to understand which API calls are made, get personalized recommendations, show latest results, highlight live content, fetching pre-cached content can make it resilient</a:t>
            </a:r>
          </a:p>
          <a:p>
            <a:pPr marL="285750" indent="-285750">
              <a:lnSpc>
                <a:spcPct val="150000"/>
              </a:lnSpc>
              <a:buFont typeface="Arial" panose="020B0604020202020204" pitchFamily="34" charset="0"/>
              <a:buChar char="•"/>
            </a:pPr>
            <a:r>
              <a:rPr lang="en-US" sz="1600" dirty="0"/>
              <a:t>Various tools like </a:t>
            </a:r>
            <a:r>
              <a:rPr lang="en-US" sz="1600" b="1" dirty="0"/>
              <a:t>Lighthouse </a:t>
            </a:r>
            <a:r>
              <a:rPr lang="en-US" sz="1600" dirty="0"/>
              <a:t>can be used to track few key metrics in terms of UI rendering, </a:t>
            </a:r>
          </a:p>
          <a:p>
            <a:pPr marL="742950" lvl="1" indent="-285750">
              <a:lnSpc>
                <a:spcPct val="150000"/>
              </a:lnSpc>
              <a:buFont typeface="Arial" panose="020B0604020202020204" pitchFamily="34" charset="0"/>
              <a:buChar char="•"/>
            </a:pPr>
            <a:r>
              <a:rPr lang="en-US" sz="1600" b="1" dirty="0"/>
              <a:t>First Contentful Paint, First Meaningful Paint, Speed Index, Time to Interactive, Total Blocking Time, Largest Contentful Paint, Cumulative layout shift</a:t>
            </a:r>
            <a:r>
              <a:rPr lang="en-US" sz="1600" dirty="0"/>
              <a:t>.</a:t>
            </a:r>
          </a:p>
          <a:p>
            <a:pPr marL="285750" indent="-285750">
              <a:lnSpc>
                <a:spcPct val="150000"/>
              </a:lnSpc>
              <a:buFont typeface="Arial" panose="020B0604020202020204" pitchFamily="34" charset="0"/>
              <a:buChar char="•"/>
            </a:pPr>
            <a:r>
              <a:rPr lang="en-US" sz="1600" b="1" dirty="0"/>
              <a:t>CDN</a:t>
            </a:r>
            <a:r>
              <a:rPr lang="en-US" sz="1600" dirty="0"/>
              <a:t>, </a:t>
            </a:r>
            <a:r>
              <a:rPr lang="en-US" sz="1600" b="1" dirty="0"/>
              <a:t>Caching</a:t>
            </a:r>
            <a:r>
              <a:rPr lang="en-US" sz="1600" dirty="0"/>
              <a:t> and videos in various format and quality needs to be delivered especially since the site is expected to have a lot of traffic and loads of content like high resolution race day pictures, videos.</a:t>
            </a:r>
          </a:p>
          <a:p>
            <a:pPr marL="285750" indent="-285750">
              <a:lnSpc>
                <a:spcPct val="150000"/>
              </a:lnSpc>
              <a:buFont typeface="Arial" panose="020B0604020202020204" pitchFamily="34" charset="0"/>
              <a:buChar char="•"/>
            </a:pPr>
            <a:r>
              <a:rPr lang="en-US" sz="1600" dirty="0"/>
              <a:t>Application needs to have inherent intelligence to request the quality of video/pictures based on users internet connectivity</a:t>
            </a:r>
          </a:p>
          <a:p>
            <a:pPr marL="285750" indent="-285750">
              <a:lnSpc>
                <a:spcPct val="150000"/>
              </a:lnSpc>
              <a:buFont typeface="Arial" panose="020B0604020202020204" pitchFamily="34" charset="0"/>
              <a:buChar char="•"/>
            </a:pPr>
            <a:r>
              <a:rPr lang="en-US" sz="1600" dirty="0"/>
              <a:t>Videos when uploaded would be broken down into chunks and encoded in various format and resolutions to cater different users and devices with varying internet speed(out of scope for this app).</a:t>
            </a:r>
          </a:p>
          <a:p>
            <a:pPr marL="285750" indent="-285750">
              <a:lnSpc>
                <a:spcPct val="150000"/>
              </a:lnSpc>
              <a:buFont typeface="Arial" panose="020B0604020202020204" pitchFamily="34" charset="0"/>
              <a:buChar char="•"/>
            </a:pPr>
            <a:r>
              <a:rPr lang="en-US" sz="1600" dirty="0"/>
              <a:t>Analytics tools like google analytics, Adobe Analytics can provide lot of insights and data which can be fed to an AI/ML system to generate more meaningful and personalized information to engage the end users even more, also can help to find issues to improve the user experience.</a:t>
            </a:r>
          </a:p>
        </p:txBody>
      </p:sp>
    </p:spTree>
    <p:extLst>
      <p:ext uri="{BB962C8B-B14F-4D97-AF65-F5344CB8AC3E}">
        <p14:creationId xmlns:p14="http://schemas.microsoft.com/office/powerpoint/2010/main" val="71406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–SCALABILITY, graceful degradation AND PWA</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84799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t>Graceful Degradation</a:t>
            </a:r>
            <a:r>
              <a:rPr lang="en-US" sz="1600" dirty="0"/>
              <a:t> of User experience should happen in case of any issues with content delivery , basically prioritizing availability over completeness, it is a necessary tradeoff. </a:t>
            </a:r>
          </a:p>
          <a:p>
            <a:pPr marL="285750" indent="-285750">
              <a:lnSpc>
                <a:spcPct val="150000"/>
              </a:lnSpc>
              <a:buFont typeface="Arial" panose="020B0604020202020204" pitchFamily="34" charset="0"/>
              <a:buChar char="•"/>
            </a:pPr>
            <a:r>
              <a:rPr lang="en-US" sz="1600" b="1" dirty="0"/>
              <a:t>Critical </a:t>
            </a:r>
            <a:r>
              <a:rPr lang="en-US" sz="1600" dirty="0"/>
              <a:t>services would be kept alive and available for example, If internet connectivity seems to be impacted then, reduced quality videos can be delivered instead of full HD, till service resumes, </a:t>
            </a:r>
          </a:p>
          <a:p>
            <a:pPr marL="285750" indent="-285750">
              <a:lnSpc>
                <a:spcPct val="150000"/>
              </a:lnSpc>
              <a:buFont typeface="Arial" panose="020B0604020202020204" pitchFamily="34" charset="0"/>
              <a:buChar char="•"/>
            </a:pPr>
            <a:r>
              <a:rPr lang="en-US" sz="1600" b="1" dirty="0"/>
              <a:t>Non-critical </a:t>
            </a:r>
            <a:r>
              <a:rPr lang="en-US" sz="1600" dirty="0"/>
              <a:t>services like social likes/comments, HQ videos/pictures, recommendations/personalization services can be stopped to reduce traffic in queues until normal service resumes.</a:t>
            </a:r>
          </a:p>
          <a:p>
            <a:pPr marL="285750" indent="-285750">
              <a:lnSpc>
                <a:spcPct val="150000"/>
              </a:lnSpc>
              <a:buFont typeface="Arial" panose="020B0604020202020204" pitchFamily="34" charset="0"/>
              <a:buChar char="•"/>
            </a:pPr>
            <a:r>
              <a:rPr lang="en-US" sz="1600" dirty="0"/>
              <a:t>The offline capabilities and native-like experience are a huge plus for PWAs, along with push notifications and native device capabilities can be utilized like GPS, to deliver localized content</a:t>
            </a:r>
          </a:p>
          <a:p>
            <a:pPr marL="285750" indent="-285750">
              <a:lnSpc>
                <a:spcPct val="150000"/>
              </a:lnSpc>
              <a:buFont typeface="Arial" panose="020B0604020202020204" pitchFamily="34" charset="0"/>
              <a:buChar char="•"/>
            </a:pPr>
            <a:r>
              <a:rPr lang="en-US" sz="1600" dirty="0"/>
              <a:t>To make the solution scalable and to support ever increasing user base, the application needs to be built with focus on microservices and micro frontends which inherently are extensible and allow additions or substitution of features later. And in terms of scaling up cloud configuration would be used and will able to support commerce/marketing integration for future requirements by procuring additional servers and services.</a:t>
            </a:r>
          </a:p>
          <a:p>
            <a:pPr marL="285750" indent="-285750">
              <a:lnSpc>
                <a:spcPct val="150000"/>
              </a:lnSpc>
              <a:buFont typeface="Arial" panose="020B0604020202020204" pitchFamily="34" charset="0"/>
              <a:buChar char="•"/>
            </a:pPr>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34764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Localization,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894223"/>
            <a:ext cx="11142218" cy="628184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Localization can be achieved by using various JavaScript libraries(i18N) which would display the text from a locale file based on the message Id instead of hard-coded text. </a:t>
            </a:r>
          </a:p>
          <a:p>
            <a:pPr marL="285750" indent="-285750">
              <a:lnSpc>
                <a:spcPct val="150000"/>
              </a:lnSpc>
              <a:buFont typeface="Arial" panose="020B0604020202020204" pitchFamily="34" charset="0"/>
              <a:buChar char="•"/>
            </a:pPr>
            <a:r>
              <a:rPr lang="en-US" dirty="0"/>
              <a:t>Some languages like Arabic render R-to-L , so additional logic needs to be added, for e.g., Higher Order Function can be added to render the text components if the locale is Arabic.</a:t>
            </a:r>
          </a:p>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 with the help of a11y libraries.</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to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42645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should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6376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sz="2400" dirty="0"/>
              <a:t>NFR Solution design – Accessibility and security</a:t>
            </a:r>
            <a:endParaRPr lang="en-IN" sz="2400"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1892826"/>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B33A1-2ECA-4FD8-8A43-0F1328D0AD53}"/>
              </a:ext>
            </a:extLst>
          </p:cNvPr>
          <p:cNvSpPr/>
          <p:nvPr/>
        </p:nvSpPr>
        <p:spPr>
          <a:xfrm>
            <a:off x="515938" y="1403910"/>
            <a:ext cx="11142218"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A-level conformance sets the minimum level of conformance and is generally insufficient when it comes to making as ABC racing doesn’t want any of the fans to miss out, it needs to support AAA – level of accessibility.</a:t>
            </a:r>
          </a:p>
          <a:p>
            <a:pPr marL="285750" indent="-285750">
              <a:lnSpc>
                <a:spcPct val="150000"/>
              </a:lnSpc>
              <a:buFont typeface="Arial" panose="020B0604020202020204" pitchFamily="34" charset="0"/>
              <a:buChar char="•"/>
            </a:pPr>
            <a:r>
              <a:rPr lang="en-US" dirty="0"/>
              <a:t>WAVE, Google Lighthouse like tools helps to validate and test for web accessibility.</a:t>
            </a:r>
          </a:p>
          <a:p>
            <a:pPr marL="285750" indent="-285750">
              <a:lnSpc>
                <a:spcPct val="150000"/>
              </a:lnSpc>
              <a:buFont typeface="Arial" panose="020B0604020202020204" pitchFamily="34" charset="0"/>
              <a:buChar char="•"/>
            </a:pPr>
            <a:r>
              <a:rPr lang="en-US" dirty="0"/>
              <a:t>An inhouse accessibility checklist serves a common guideline for all the developers working on the code and for reviewers to standardize their feedback.</a:t>
            </a:r>
          </a:p>
          <a:p>
            <a:pPr marL="285750" indent="-285750">
              <a:lnSpc>
                <a:spcPct val="150000"/>
              </a:lnSpc>
              <a:buFont typeface="Arial" panose="020B0604020202020204" pitchFamily="34" charset="0"/>
              <a:buChar char="•"/>
            </a:pPr>
            <a:r>
              <a:rPr lang="en-US" dirty="0"/>
              <a:t>Application should be scanned using static and dynamic code analysis tools.</a:t>
            </a:r>
          </a:p>
          <a:p>
            <a:pPr marL="285750" indent="-285750">
              <a:lnSpc>
                <a:spcPct val="150000"/>
              </a:lnSpc>
              <a:buFont typeface="Arial" panose="020B0604020202020204" pitchFamily="34" charset="0"/>
              <a:buChar char="•"/>
            </a:pPr>
            <a:r>
              <a:rPr lang="en-US" dirty="0"/>
              <a:t>Periodic patching , penetration testing , vulnerability scans should be performed to keep unwanted security bugs at bay.</a:t>
            </a:r>
          </a:p>
          <a:p>
            <a:pPr marL="285750" indent="-285750">
              <a:lnSpc>
                <a:spcPct val="150000"/>
              </a:lnSpc>
              <a:buFont typeface="Arial" panose="020B0604020202020204" pitchFamily="34" charset="0"/>
              <a:buChar char="•"/>
            </a:pPr>
            <a:r>
              <a:rPr lang="en-US" dirty="0"/>
              <a:t>Devops pipeline can be useful to integrate these steps so with every code change they can be executed before the code gets promoted to dev/staging/pre-prod and prod environments.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8722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Innovative ideas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For fans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lgn="l">
              <a:buFont typeface="Arial" panose="020B0604020202020204" pitchFamily="34" charset="0"/>
              <a:buChar char="•"/>
            </a:pPr>
            <a:r>
              <a:rPr lang="en-US" sz="1600" dirty="0"/>
              <a:t>Fantasy gaming league by selecting various riders to from  a based on the type of race and earn points and win big prizes and bragging rights</a:t>
            </a:r>
          </a:p>
          <a:p>
            <a:pPr marL="285750" indent="-285750" algn="l">
              <a:buFont typeface="Arial" panose="020B0604020202020204" pitchFamily="34" charset="0"/>
              <a:buChar char="•"/>
            </a:pPr>
            <a:r>
              <a:rPr lang="en-US" dirty="0"/>
              <a:t>Displaying fan of the week for the fans posting most engaging content</a:t>
            </a:r>
          </a:p>
          <a:p>
            <a:pPr marL="285750" indent="-285750" algn="l">
              <a:buFont typeface="Arial" panose="020B0604020202020204" pitchFamily="34" charset="0"/>
              <a:buChar char="•"/>
            </a:pP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r>
              <a:rPr lang="en-US" dirty="0"/>
              <a:t>Broadcast Live Races on the web portal</a:t>
            </a:r>
          </a:p>
          <a:p>
            <a:pPr marL="285750" indent="-285750">
              <a:buFont typeface="Arial" panose="020B0604020202020204" pitchFamily="34" charset="0"/>
              <a:buChar char="•"/>
            </a:pPr>
            <a:r>
              <a:rPr lang="en-US" dirty="0"/>
              <a:t>Include subscription or pay per view model to maximize revenue.</a:t>
            </a:r>
          </a:p>
          <a:p>
            <a:pPr marL="285750" indent="-285750">
              <a:buFont typeface="Arial" panose="020B0604020202020204" pitchFamily="34" charset="0"/>
              <a:buChar char="•"/>
            </a:pPr>
            <a:r>
              <a:rPr lang="en-US" dirty="0"/>
              <a:t>Addition of subtle marketing ads to generate revenue</a:t>
            </a:r>
          </a:p>
          <a:p>
            <a:pPr marL="285750" indent="-285750">
              <a:buFont typeface="Arial" panose="020B0604020202020204" pitchFamily="34" charset="0"/>
              <a:buChar char="•"/>
            </a:pPr>
            <a:r>
              <a:rPr lang="en-US" dirty="0"/>
              <a:t>Official race Merchandise for sale, limited edition signed merch to get fans interested</a:t>
            </a:r>
          </a:p>
          <a:p>
            <a:pPr marL="285750" indent="-285750">
              <a:buFont typeface="Arial" panose="020B0604020202020204" pitchFamily="34" charset="0"/>
              <a:buChar char="•"/>
            </a:pPr>
            <a:endParaRPr lang="en-US"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For business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a:xfrm>
            <a:off x="507077" y="263609"/>
            <a:ext cx="11150600" cy="495389"/>
          </a:xfrm>
        </p:spPr>
        <p:txBody>
          <a:bodyPr/>
          <a:lstStyle/>
          <a:p>
            <a:r>
              <a:rPr lang="en-US" dirty="0"/>
              <a:t>Scrum team</a:t>
            </a:r>
          </a:p>
        </p:txBody>
      </p:sp>
      <p:pic>
        <p:nvPicPr>
          <p:cNvPr id="17" name="Picture Placeholder 16" descr="Office worker">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tretch>
            <a:fillRect/>
          </a:stretch>
        </p:blipFill>
        <p:spPr>
          <a:xfrm>
            <a:off x="1118301" y="939281"/>
            <a:ext cx="1430337" cy="1430337"/>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42962" y="2598222"/>
            <a:ext cx="2588705" cy="495389"/>
          </a:xfrm>
        </p:spPr>
        <p:txBody>
          <a:bodyPr/>
          <a:lstStyle/>
          <a:p>
            <a:r>
              <a:rPr lang="en-US" dirty="0"/>
              <a:t>Scrum master</a:t>
            </a:r>
          </a:p>
        </p:txBody>
      </p:sp>
      <p:pic>
        <p:nvPicPr>
          <p:cNvPr id="19" name="Picture Placeholder 18" descr="Programmer">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tretch>
            <a:fillRect/>
          </a:stretch>
        </p:blipFill>
        <p:spPr>
          <a:xfrm>
            <a:off x="3939245" y="939282"/>
            <a:ext cx="1430337" cy="1430337"/>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95345" y="2598222"/>
            <a:ext cx="2588705" cy="495389"/>
          </a:xfrm>
        </p:spPr>
        <p:txBody>
          <a:bodyPr/>
          <a:lstStyle/>
          <a:p>
            <a:r>
              <a:rPr lang="en-US" dirty="0"/>
              <a:t>Frontend developer</a:t>
            </a:r>
          </a:p>
        </p:txBody>
      </p:sp>
      <p:pic>
        <p:nvPicPr>
          <p:cNvPr id="21" name="Picture Placeholder 20" descr="Programmer">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5">
            <a:extLst>
              <a:ext uri="{96DAC541-7B7A-43D3-8B79-37D633B846F1}">
                <asvg:svgBlip xmlns:asvg="http://schemas.microsoft.com/office/drawing/2016/SVG/main" r:embed="rId6"/>
              </a:ext>
            </a:extLst>
          </a:blip>
          <a:stretch>
            <a:fillRect/>
          </a:stretch>
        </p:blipFill>
        <p:spPr>
          <a:xfrm>
            <a:off x="6795772" y="939281"/>
            <a:ext cx="1430337" cy="1430337"/>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a:xfrm>
            <a:off x="6232158" y="2598222"/>
            <a:ext cx="2588705" cy="495389"/>
          </a:xfrm>
        </p:spPr>
        <p:txBody>
          <a:bodyPr/>
          <a:lstStyle/>
          <a:p>
            <a:r>
              <a:rPr lang="en-US" dirty="0"/>
              <a:t>Backend developer</a:t>
            </a:r>
          </a:p>
        </p:txBody>
      </p:sp>
      <p:pic>
        <p:nvPicPr>
          <p:cNvPr id="23" name="Picture Placeholder 22" descr="Programmer">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5">
            <a:extLst>
              <a:ext uri="{96DAC541-7B7A-43D3-8B79-37D633B846F1}">
                <asvg:svgBlip xmlns:asvg="http://schemas.microsoft.com/office/drawing/2016/SVG/main" r:embed="rId6"/>
              </a:ext>
            </a:extLst>
          </a:blip>
          <a:stretch>
            <a:fillRect/>
          </a:stretch>
        </p:blipFill>
        <p:spPr>
          <a:xfrm>
            <a:off x="9643362" y="944554"/>
            <a:ext cx="1430337" cy="1430337"/>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a:xfrm>
            <a:off x="9117689" y="2598222"/>
            <a:ext cx="2588705" cy="495389"/>
          </a:xfrm>
        </p:spPr>
        <p:txBody>
          <a:bodyPr/>
          <a:lstStyle/>
          <a:p>
            <a:r>
              <a:rPr lang="en-US" dirty="0"/>
              <a:t>QA engineer</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18</a:t>
            </a:fld>
            <a:endParaRPr lang="en-US" dirty="0"/>
          </a:p>
        </p:txBody>
      </p:sp>
      <p:sp>
        <p:nvSpPr>
          <p:cNvPr id="20" name="Content Placeholder 8">
            <a:extLst>
              <a:ext uri="{FF2B5EF4-FFF2-40B4-BE49-F238E27FC236}">
                <a16:creationId xmlns:a16="http://schemas.microsoft.com/office/drawing/2014/main" id="{42A0F4D2-68BA-460F-AFA1-DF401137DFA5}"/>
              </a:ext>
            </a:extLst>
          </p:cNvPr>
          <p:cNvSpPr txBox="1">
            <a:spLocks/>
          </p:cNvSpPr>
          <p:nvPr/>
        </p:nvSpPr>
        <p:spPr>
          <a:xfrm>
            <a:off x="507077"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owner</a:t>
            </a:r>
          </a:p>
        </p:txBody>
      </p:sp>
      <p:sp>
        <p:nvSpPr>
          <p:cNvPr id="24" name="Content Placeholder 10">
            <a:extLst>
              <a:ext uri="{FF2B5EF4-FFF2-40B4-BE49-F238E27FC236}">
                <a16:creationId xmlns:a16="http://schemas.microsoft.com/office/drawing/2014/main" id="{2FA8DF05-3B5B-40B7-8B7E-775797F41297}"/>
              </a:ext>
            </a:extLst>
          </p:cNvPr>
          <p:cNvSpPr txBox="1">
            <a:spLocks/>
          </p:cNvSpPr>
          <p:nvPr/>
        </p:nvSpPr>
        <p:spPr>
          <a:xfrm>
            <a:off x="3359460"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ux designer</a:t>
            </a:r>
          </a:p>
        </p:txBody>
      </p:sp>
      <p:sp>
        <p:nvSpPr>
          <p:cNvPr id="26" name="Content Placeholder 12">
            <a:extLst>
              <a:ext uri="{FF2B5EF4-FFF2-40B4-BE49-F238E27FC236}">
                <a16:creationId xmlns:a16="http://schemas.microsoft.com/office/drawing/2014/main" id="{8D53F82C-E5BE-4970-8399-7F70F0EF32CE}"/>
              </a:ext>
            </a:extLst>
          </p:cNvPr>
          <p:cNvSpPr txBox="1">
            <a:spLocks/>
          </p:cNvSpPr>
          <p:nvPr/>
        </p:nvSpPr>
        <p:spPr>
          <a:xfrm>
            <a:off x="6196273"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DBA</a:t>
            </a:r>
          </a:p>
        </p:txBody>
      </p:sp>
      <p:sp>
        <p:nvSpPr>
          <p:cNvPr id="28" name="Content Placeholder 14">
            <a:extLst>
              <a:ext uri="{FF2B5EF4-FFF2-40B4-BE49-F238E27FC236}">
                <a16:creationId xmlns:a16="http://schemas.microsoft.com/office/drawing/2014/main" id="{9F70B967-4196-4833-AE11-73834787F3FD}"/>
              </a:ext>
            </a:extLst>
          </p:cNvPr>
          <p:cNvSpPr txBox="1">
            <a:spLocks/>
          </p:cNvSpPr>
          <p:nvPr/>
        </p:nvSpPr>
        <p:spPr>
          <a:xfrm>
            <a:off x="9081804" y="4840683"/>
            <a:ext cx="2588705" cy="495389"/>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rgbClr val="0D1D5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Business Analyst</a:t>
            </a:r>
          </a:p>
        </p:txBody>
      </p:sp>
      <p:sp>
        <p:nvSpPr>
          <p:cNvPr id="29" name="Slide Number Placeholder 2">
            <a:extLst>
              <a:ext uri="{FF2B5EF4-FFF2-40B4-BE49-F238E27FC236}">
                <a16:creationId xmlns:a16="http://schemas.microsoft.com/office/drawing/2014/main" id="{102B180B-4999-493D-84F9-3FC6ED55C15A}"/>
              </a:ext>
            </a:extLst>
          </p:cNvPr>
          <p:cNvSpPr txBox="1">
            <a:spLocks/>
          </p:cNvSpPr>
          <p:nvPr/>
        </p:nvSpPr>
        <p:spPr>
          <a:xfrm>
            <a:off x="11327811" y="8959453"/>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18</a:t>
            </a:fld>
            <a:endParaRPr lang="en-US" dirty="0"/>
          </a:p>
        </p:txBody>
      </p:sp>
      <p:sp>
        <p:nvSpPr>
          <p:cNvPr id="5" name="TextBox 4">
            <a:extLst>
              <a:ext uri="{FF2B5EF4-FFF2-40B4-BE49-F238E27FC236}">
                <a16:creationId xmlns:a16="http://schemas.microsoft.com/office/drawing/2014/main" id="{898D3047-D799-4D0C-A716-A99EDDA7BB4B}"/>
              </a:ext>
            </a:extLst>
          </p:cNvPr>
          <p:cNvSpPr txBox="1"/>
          <p:nvPr/>
        </p:nvSpPr>
        <p:spPr>
          <a:xfrm>
            <a:off x="780143" y="5595634"/>
            <a:ext cx="11150600" cy="584775"/>
          </a:xfrm>
          <a:prstGeom prst="rect">
            <a:avLst/>
          </a:prstGeom>
          <a:noFill/>
        </p:spPr>
        <p:txBody>
          <a:bodyPr wrap="square" rtlCol="0">
            <a:spAutoFit/>
          </a:bodyPr>
          <a:lstStyle/>
          <a:p>
            <a:r>
              <a:rPr lang="en-US" sz="1600" dirty="0"/>
              <a:t>Extended team can contain have IT support personnel, Customer Rep, Marketing team, Ops team, Other upstream or downstream teams, Vendor management team, Business team, Data Analyst, Data Engineer, Infosec Team</a:t>
            </a:r>
            <a:endParaRPr lang="en-IN" sz="1600" dirty="0"/>
          </a:p>
        </p:txBody>
      </p:sp>
      <p:pic>
        <p:nvPicPr>
          <p:cNvPr id="32" name="Picture Placeholder 16" descr="Office worker">
            <a:extLst>
              <a:ext uri="{FF2B5EF4-FFF2-40B4-BE49-F238E27FC236}">
                <a16:creationId xmlns:a16="http://schemas.microsoft.com/office/drawing/2014/main" id="{AFFFCBC8-0062-4B1C-AD8B-2FC60962ED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301" y="3249342"/>
            <a:ext cx="1430337" cy="1430337"/>
          </a:xfrm>
          <a:prstGeom prst="ellipse">
            <a:avLst/>
          </a:prstGeom>
          <a:solidFill>
            <a:schemeClr val="bg2"/>
          </a:solidFill>
        </p:spPr>
      </p:pic>
      <p:pic>
        <p:nvPicPr>
          <p:cNvPr id="33" name="Picture Placeholder 18" descr="Programmer">
            <a:extLst>
              <a:ext uri="{FF2B5EF4-FFF2-40B4-BE49-F238E27FC236}">
                <a16:creationId xmlns:a16="http://schemas.microsoft.com/office/drawing/2014/main" id="{FB3C380B-273C-434A-81CA-424A195F44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9245" y="3249343"/>
            <a:ext cx="1430337" cy="1430337"/>
          </a:xfrm>
          <a:prstGeom prst="ellipse">
            <a:avLst/>
          </a:prstGeom>
          <a:solidFill>
            <a:schemeClr val="bg2"/>
          </a:solidFill>
        </p:spPr>
      </p:pic>
      <p:pic>
        <p:nvPicPr>
          <p:cNvPr id="34" name="Picture Placeholder 20" descr="Programmer">
            <a:extLst>
              <a:ext uri="{FF2B5EF4-FFF2-40B4-BE49-F238E27FC236}">
                <a16:creationId xmlns:a16="http://schemas.microsoft.com/office/drawing/2014/main" id="{C682F3E1-6A2E-4155-8574-DE4D5443F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772" y="3249342"/>
            <a:ext cx="1430337" cy="1430337"/>
          </a:xfrm>
          <a:prstGeom prst="ellipse">
            <a:avLst/>
          </a:prstGeom>
          <a:solidFill>
            <a:schemeClr val="bg2"/>
          </a:solidFill>
        </p:spPr>
      </p:pic>
      <p:pic>
        <p:nvPicPr>
          <p:cNvPr id="35" name="Picture Placeholder 22" descr="Programmer">
            <a:extLst>
              <a:ext uri="{FF2B5EF4-FFF2-40B4-BE49-F238E27FC236}">
                <a16:creationId xmlns:a16="http://schemas.microsoft.com/office/drawing/2014/main" id="{B3733BFB-EA1A-4C7B-AF0E-A1016CB49A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43362" y="3254615"/>
            <a:ext cx="1430337" cy="1430337"/>
          </a:xfrm>
          <a:prstGeom prst="ellipse">
            <a:avLst/>
          </a:prstGeom>
          <a:solidFill>
            <a:schemeClr val="bg2"/>
          </a:solidFill>
        </p:spPr>
      </p:pic>
    </p:spTree>
    <p:extLst>
      <p:ext uri="{BB962C8B-B14F-4D97-AF65-F5344CB8AC3E}">
        <p14:creationId xmlns:p14="http://schemas.microsoft.com/office/powerpoint/2010/main" val="43563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Flora@contoso.com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4"/>
              </a:rPr>
              <a:t>http://www.contoso.com/</a:t>
            </a:r>
            <a:r>
              <a:rPr lang="en-US" dirty="0"/>
              <a:t> </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486958"/>
            <a:ext cx="6759306" cy="1815042"/>
          </a:xfrm>
        </p:spPr>
        <p:txBody>
          <a:bodyPr/>
          <a:lstStyle/>
          <a:p>
            <a:r>
              <a:rPr lang="en-US" dirty="0">
                <a:latin typeface="+mj-lt"/>
              </a:rPr>
              <a:t>We are experiencing a downfall in the people showing interest in cycle racing, and we need to promote and get the people interested again, we have decided to increase the fan involvement, by revamping the digital presence. </a:t>
            </a:r>
          </a:p>
          <a:p>
            <a:pPr marL="0" indent="0">
              <a:buNone/>
            </a:pPr>
            <a:endParaRPr lang="en-US" sz="1800" dirty="0">
              <a:latin typeface="+mj-lt"/>
            </a:endParaRP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7552267" y="1"/>
            <a:ext cx="4639733" cy="3930360"/>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15937" y="246621"/>
            <a:ext cx="11557529" cy="920336"/>
          </a:xfrm>
        </p:spPr>
        <p:txBody>
          <a:bodyPr/>
          <a:lstStyle/>
          <a:p>
            <a:r>
              <a:rPr lang="en-US" dirty="0"/>
              <a:t>Proposed solution – High level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15938" y="1403910"/>
            <a:ext cx="11142218" cy="5078313"/>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To define and build the next gen mobile/web experience platform. </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Responsive/adaptive design throughout the experience, starting with mobile web and progressively enhancing as devices have more capabilities, interactive, allowing for the contextual, personalized, fastest, richest experience for users of each platform.</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Sigle page application to cater the all their content on a single page – which has a combination of data in the form of images, videos providing the option for the customers, to bookmark specific sections of the page.</a:t>
            </a:r>
          </a:p>
          <a:p>
            <a:r>
              <a:rPr lang="en-US" dirty="0">
                <a:solidFill>
                  <a:srgbClr val="222222"/>
                </a:solidFill>
                <a:latin typeface="Arial" panose="020B0604020202020204" pitchFamily="34" charset="0"/>
              </a:rPr>
              <a:t> </a:t>
            </a:r>
          </a:p>
          <a:p>
            <a:pPr marL="285750" indent="-285750">
              <a:buFont typeface="Arial" panose="020B0604020202020204" pitchFamily="34" charset="0"/>
              <a:buChar char="•"/>
            </a:pPr>
            <a:r>
              <a:rPr lang="en-US" dirty="0">
                <a:solidFill>
                  <a:srgbClr val="222222"/>
                </a:solidFill>
                <a:latin typeface="Arial" panose="020B0604020202020204" pitchFamily="34" charset="0"/>
              </a:rPr>
              <a:t>Being a global company with a global base would like to have customizable themes for the site based on the customers geography.</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Admin portal to keep the customer portal up to date with the required and interesting information , latest content in videos, pictures, blogs, interviews etc.</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Atomic design to create a Design Language Specification which will define the branding across web portal, mobile app, marketing material and merchandise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08761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15937" y="246621"/>
            <a:ext cx="11557529" cy="920336"/>
          </a:xfrm>
        </p:spPr>
        <p:txBody>
          <a:bodyPr/>
          <a:lstStyle/>
          <a:p>
            <a:r>
              <a:rPr lang="en-US" dirty="0"/>
              <a:t>Proposed solution – Functional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01650" y="1403910"/>
            <a:ext cx="11142218" cy="4801314"/>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view race videos, Athletes Interviews, read articles and posts, share them on their social media.</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 should be able to view upcoming races, top 5 racers, racer biographies</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 should be able to bookmark specific sections of the page.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perform searches based on titles.</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Analytics to track user actions , for e.g. video views, likes , shares etc.</a:t>
            </a:r>
          </a:p>
          <a:p>
            <a:r>
              <a:rPr lang="en-US" dirty="0">
                <a:solidFill>
                  <a:srgbClr val="222222"/>
                </a:solidFill>
                <a:latin typeface="Arial" panose="020B0604020202020204" pitchFamily="34" charset="0"/>
              </a:rPr>
              <a:t> </a:t>
            </a:r>
          </a:p>
          <a:p>
            <a:pPr marL="285750" indent="-285750">
              <a:buFont typeface="Arial" panose="020B0604020202020204" pitchFamily="34" charset="0"/>
              <a:buChar char="•"/>
            </a:pPr>
            <a:r>
              <a:rPr lang="en-US" dirty="0">
                <a:solidFill>
                  <a:srgbClr val="222222"/>
                </a:solidFill>
                <a:latin typeface="Arial" panose="020B0604020202020204" pitchFamily="34" charset="0"/>
              </a:rPr>
              <a:t>Provide functionality to change themes.</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Users should be able to add and view comments on videos.</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Atomic design to create a Design Language Specification which will define the branding across web portal, mobile app , marketing material and merchandise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5154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Proposed solution – Non Functional Requirements</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4" name="Rectangle 3">
            <a:extLst>
              <a:ext uri="{FF2B5EF4-FFF2-40B4-BE49-F238E27FC236}">
                <a16:creationId xmlns:a16="http://schemas.microsoft.com/office/drawing/2014/main" id="{6C6FB5F7-BF47-4586-9682-503A0096B90E}"/>
              </a:ext>
            </a:extLst>
          </p:cNvPr>
          <p:cNvSpPr/>
          <p:nvPr/>
        </p:nvSpPr>
        <p:spPr>
          <a:xfrm>
            <a:off x="515938" y="1403910"/>
            <a:ext cx="11142218" cy="5355312"/>
          </a:xfrm>
          <a:prstGeom prst="rect">
            <a:avLst/>
          </a:prstGeom>
        </p:spPr>
        <p:txBody>
          <a:bodyPr wrap="square">
            <a:spAutoFit/>
          </a:bodyPr>
          <a:lstStyle/>
          <a:p>
            <a:r>
              <a:rPr lang="en-US" b="1" dirty="0"/>
              <a:t>Performance</a:t>
            </a:r>
            <a:r>
              <a:rPr lang="en-US" dirty="0"/>
              <a:t> – especially since the site is expected to have a lot of traffic and loads of content like high resolution race day pictures, videos with pre and post race interviews to name a few. It will also be accessed on mobile phones over 3g/4g network, so should be lighter and easier to loads on mobile phones and tablets.</a:t>
            </a:r>
          </a:p>
          <a:p>
            <a:r>
              <a:rPr lang="en-US" dirty="0"/>
              <a:t> </a:t>
            </a:r>
          </a:p>
          <a:p>
            <a:r>
              <a:rPr lang="en-US" b="1" dirty="0"/>
              <a:t>Accessibility</a:t>
            </a:r>
            <a:r>
              <a:rPr lang="en-US" dirty="0"/>
              <a:t> – Since the site is to be accessed by all the fans of racing – it needs to support AAA – level of accessibility</a:t>
            </a:r>
          </a:p>
          <a:p>
            <a:r>
              <a:rPr lang="en-US" dirty="0"/>
              <a:t> </a:t>
            </a:r>
          </a:p>
          <a:p>
            <a:r>
              <a:rPr lang="en-US" b="1" dirty="0"/>
              <a:t>Degrade gracefully</a:t>
            </a:r>
            <a:r>
              <a:rPr lang="en-US" dirty="0"/>
              <a:t> – there is a clear need to support browsers like IE7. The site needs to degrade gracefully on those browsers.</a:t>
            </a:r>
          </a:p>
          <a:p>
            <a:r>
              <a:rPr lang="en-US" dirty="0"/>
              <a:t> </a:t>
            </a:r>
          </a:p>
          <a:p>
            <a:r>
              <a:rPr lang="en-US" b="1" dirty="0"/>
              <a:t>Scalability and Extensibility</a:t>
            </a:r>
            <a:r>
              <a:rPr lang="en-US" dirty="0"/>
              <a:t> – The solution should be scalable to support ever increasing user base and extensible to support additions of modules later and be able to scale up to support commerce/marketing integration for future requirements.</a:t>
            </a:r>
          </a:p>
          <a:p>
            <a:r>
              <a:rPr lang="en-US" dirty="0"/>
              <a:t> </a:t>
            </a:r>
          </a:p>
          <a:p>
            <a:r>
              <a:rPr lang="en-US" b="1" dirty="0"/>
              <a:t>Analytics</a:t>
            </a:r>
            <a:r>
              <a:rPr lang="en-US" dirty="0"/>
              <a:t> – The Company wants to track users and their interactions on the site and thus enable analytics, which provides them with all relevant information to optimize the experience across all channels.</a:t>
            </a:r>
          </a:p>
          <a:p>
            <a:r>
              <a:rPr lang="en-US" dirty="0"/>
              <a:t> </a:t>
            </a:r>
          </a:p>
          <a:p>
            <a:r>
              <a:rPr lang="en-US" b="1" dirty="0"/>
              <a:t>Offline Viewing</a:t>
            </a:r>
            <a:r>
              <a:rPr lang="en-US" dirty="0"/>
              <a:t> – The users should have the option to enable to view sections of the site made available for offline viewing.</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5688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 </a:t>
            </a:r>
            <a:r>
              <a:rPr lang="en-IN" dirty="0"/>
              <a:t>assumptions</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4" name="Rectangle 3">
            <a:extLst>
              <a:ext uri="{FF2B5EF4-FFF2-40B4-BE49-F238E27FC236}">
                <a16:creationId xmlns:a16="http://schemas.microsoft.com/office/drawing/2014/main" id="{AFA4E8AA-207A-4DDB-A380-EDC1106AC4AD}"/>
              </a:ext>
            </a:extLst>
          </p:cNvPr>
          <p:cNvSpPr/>
          <p:nvPr/>
        </p:nvSpPr>
        <p:spPr>
          <a:xfrm>
            <a:off x="515938" y="1403910"/>
            <a:ext cx="11142218" cy="729430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Assume you have 50M total users and as its videos , pictures and articles are consumed by users and the admin would be uploading and updating the content so we can safely assume that read traffic would be lot heavier than write traffic.</a:t>
            </a:r>
          </a:p>
          <a:p>
            <a:pPr marL="285750" indent="-285750">
              <a:lnSpc>
                <a:spcPct val="150000"/>
              </a:lnSpc>
              <a:buFont typeface="Arial" panose="020B0604020202020204" pitchFamily="34" charset="0"/>
              <a:buChar char="•"/>
            </a:pPr>
            <a:r>
              <a:rPr lang="en-US" dirty="0"/>
              <a:t>A CMS application to maintain and update content would created or available and will not be considered in the scope of the design of the web application.</a:t>
            </a:r>
          </a:p>
          <a:p>
            <a:pPr marL="285750" indent="-285750">
              <a:lnSpc>
                <a:spcPct val="150000"/>
              </a:lnSpc>
              <a:buFont typeface="Arial" panose="020B0604020202020204" pitchFamily="34" charset="0"/>
              <a:buChar char="•"/>
            </a:pPr>
            <a:r>
              <a:rPr lang="en-US" dirty="0"/>
              <a:t>Devops pipeline to be setup for a faster and streamlined deployment.</a:t>
            </a:r>
            <a:br>
              <a:rPr lang="en-US" dirty="0"/>
            </a:br>
            <a:r>
              <a:rPr lang="en-US" dirty="0"/>
              <a:t>Delivering the new application in smaller meaningful patches instead of a big bang complete application delivery</a:t>
            </a:r>
          </a:p>
          <a:p>
            <a:pPr marL="285750" indent="-285750">
              <a:lnSpc>
                <a:spcPct val="150000"/>
              </a:lnSpc>
              <a:buFont typeface="Arial" panose="020B0604020202020204" pitchFamily="34" charset="0"/>
              <a:buChar char="•"/>
            </a:pPr>
            <a:r>
              <a:rPr lang="en-US" dirty="0"/>
              <a:t>Design Language Specification Library exists already designed based on Usability standards, based on Atomic design which helps to standardize brand re-affirmation across various platforms and delivery mechanism</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02041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Architecture - </a:t>
            </a:r>
            <a:r>
              <a:rPr lang="en-IN" dirty="0"/>
              <a:t>Capacity Estimation</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544905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Assume you have 50M total users and we will assume that read traffic is heavier than write traffic.</a:t>
            </a:r>
          </a:p>
          <a:p>
            <a:pPr marL="285750" indent="-285750">
              <a:lnSpc>
                <a:spcPct val="150000"/>
              </a:lnSpc>
              <a:buFont typeface="Arial" panose="020B0604020202020204" pitchFamily="34" charset="0"/>
              <a:buChar char="•"/>
            </a:pPr>
            <a:r>
              <a:rPr lang="en-US" dirty="0"/>
              <a:t>Assume 10 Videos per race , with 18 races per year We will assume that average size of video(interviews/post race videos/other videos) is 250 MB so the system will require Videos capacity in 3 years – 10 videos * 18 races * 250 MB * 3 years  = 135 GB , with additional 270 GB for replication and backup</a:t>
            </a:r>
          </a:p>
          <a:p>
            <a:pPr marL="285750" indent="-285750">
              <a:lnSpc>
                <a:spcPct val="150000"/>
              </a:lnSpc>
              <a:buFont typeface="Arial" panose="020B0604020202020204" pitchFamily="34" charset="0"/>
              <a:buChar char="•"/>
            </a:pPr>
            <a:r>
              <a:rPr lang="en-US" dirty="0"/>
              <a:t>Assume 100 images per race , with 18 races per year We will assume that average size of images is 15 MB so the system will require image capacity in 3 years – 100 images * 18 races * 15 MB * 3 years  = 81 GB , with additional 162 GB for replication and backup</a:t>
            </a:r>
          </a:p>
          <a:p>
            <a:pPr marL="285750" indent="-285750">
              <a:lnSpc>
                <a:spcPct val="150000"/>
              </a:lnSpc>
              <a:buFont typeface="Arial" panose="020B0604020202020204" pitchFamily="34" charset="0"/>
              <a:buChar char="•"/>
            </a:pPr>
            <a:r>
              <a:rPr lang="en-US" dirty="0"/>
              <a:t>Similarly we can calculate capacity for thumbnails of images , videos, articles, etc. and come to a final storage requirements</a:t>
            </a:r>
          </a:p>
          <a:p>
            <a:pPr marL="285750" indent="-285750">
              <a:lnSpc>
                <a:spcPct val="150000"/>
              </a:lnSpc>
              <a:buFont typeface="Arial" panose="020B0604020202020204" pitchFamily="34" charset="0"/>
              <a:buChar char="•"/>
            </a:pPr>
            <a:r>
              <a:rPr lang="en-US" dirty="0"/>
              <a:t>To upscale and downscale server capacity based on past data and live concurrent user data for newly added videos, which can be achieved with cloud computing, by setting up stand-by, on-demand &amp; spot instances(AWS) along with Autoscalers and load balancers.</a:t>
            </a:r>
          </a:p>
          <a:p>
            <a:pPr marL="285750" indent="-285750">
              <a:lnSpc>
                <a:spcPct val="150000"/>
              </a:lnSpc>
              <a:buFont typeface="Arial" panose="020B0604020202020204" pitchFamily="34" charset="0"/>
              <a:buChar char="•"/>
            </a:pPr>
            <a:r>
              <a:rPr lang="en-US" dirty="0"/>
              <a:t>Additional caching memory would be required for fast data retrieval.</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60907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Architecture – </a:t>
            </a:r>
            <a:r>
              <a:rPr lang="en-IN" dirty="0"/>
              <a:t>Constraints and RISKS</a:t>
            </a:r>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480131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hlinkClick r:id="rId2" action="ppaction://hlinksldjump"/>
              </a:rPr>
              <a:t>Graceful degradation </a:t>
            </a:r>
            <a:r>
              <a:rPr lang="en-US" dirty="0"/>
              <a:t>of service should happened In case of </a:t>
            </a:r>
            <a:r>
              <a:rPr lang="en-US" b="1" dirty="0"/>
              <a:t>poor internet connectivity </a:t>
            </a:r>
            <a:r>
              <a:rPr lang="en-US" dirty="0"/>
              <a:t>or </a:t>
            </a:r>
            <a:r>
              <a:rPr lang="en-US" b="1" dirty="0"/>
              <a:t>old browsers </a:t>
            </a:r>
            <a:r>
              <a:rPr lang="en-US" dirty="0"/>
              <a:t>at user end. </a:t>
            </a:r>
          </a:p>
          <a:p>
            <a:pPr marL="285750" indent="-285750">
              <a:lnSpc>
                <a:spcPct val="150000"/>
              </a:lnSpc>
              <a:buFont typeface="Arial" panose="020B0604020202020204" pitchFamily="34" charset="0"/>
              <a:buChar char="•"/>
            </a:pPr>
            <a:r>
              <a:rPr lang="en-US" dirty="0"/>
              <a:t>Service degradation could occur due </a:t>
            </a:r>
            <a:r>
              <a:rPr lang="en-US" b="1" dirty="0"/>
              <a:t>to cloud outage </a:t>
            </a:r>
            <a:r>
              <a:rPr lang="en-US" dirty="0"/>
              <a:t>at the provide end or </a:t>
            </a:r>
            <a:r>
              <a:rPr lang="en-US" b="1" dirty="0"/>
              <a:t>caching servers, CDN servers</a:t>
            </a:r>
            <a:r>
              <a:rPr lang="en-US" dirty="0"/>
              <a:t>.</a:t>
            </a:r>
          </a:p>
          <a:p>
            <a:pPr marL="285750" indent="-285750">
              <a:lnSpc>
                <a:spcPct val="150000"/>
              </a:lnSpc>
              <a:buFont typeface="Arial" panose="020B0604020202020204" pitchFamily="34" charset="0"/>
              <a:buChar char="•"/>
            </a:pPr>
            <a:r>
              <a:rPr lang="en-US" b="1" dirty="0"/>
              <a:t>Delayed scaleup </a:t>
            </a:r>
            <a:r>
              <a:rPr lang="en-US" dirty="0"/>
              <a:t>of on-demand instances can cause delay</a:t>
            </a:r>
          </a:p>
          <a:p>
            <a:pPr marL="285750" indent="-285750">
              <a:lnSpc>
                <a:spcPct val="150000"/>
              </a:lnSpc>
              <a:buFont typeface="Arial" panose="020B0604020202020204" pitchFamily="34" charset="0"/>
              <a:buChar char="•"/>
            </a:pPr>
            <a:r>
              <a:rPr lang="en-US" b="1" dirty="0"/>
              <a:t>Increased latency </a:t>
            </a:r>
            <a:r>
              <a:rPr lang="en-US" dirty="0"/>
              <a:t>can also cause service degradation which needs to be handled gracefully.</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5164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37E-1435-4C53-B6BD-DF20C21DF73A}"/>
              </a:ext>
            </a:extLst>
          </p:cNvPr>
          <p:cNvSpPr>
            <a:spLocks noGrp="1"/>
          </p:cNvSpPr>
          <p:nvPr>
            <p:ph type="title"/>
          </p:nvPr>
        </p:nvSpPr>
        <p:spPr>
          <a:xfrm>
            <a:off x="524320" y="325961"/>
            <a:ext cx="11150600" cy="514181"/>
          </a:xfrm>
        </p:spPr>
        <p:txBody>
          <a:bodyPr/>
          <a:lstStyle/>
          <a:p>
            <a:r>
              <a:rPr lang="en-US" dirty="0"/>
              <a:t>Solution design</a:t>
            </a:r>
            <a:endParaRPr lang="en-IN" dirty="0"/>
          </a:p>
        </p:txBody>
      </p:sp>
      <p:sp>
        <p:nvSpPr>
          <p:cNvPr id="3" name="Slide Number Placeholder 2">
            <a:extLst>
              <a:ext uri="{FF2B5EF4-FFF2-40B4-BE49-F238E27FC236}">
                <a16:creationId xmlns:a16="http://schemas.microsoft.com/office/drawing/2014/main" id="{91F8B1A8-CA78-44A4-A846-9A38CC7542B8}"/>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Rectangle 3">
            <a:extLst>
              <a:ext uri="{FF2B5EF4-FFF2-40B4-BE49-F238E27FC236}">
                <a16:creationId xmlns:a16="http://schemas.microsoft.com/office/drawing/2014/main" id="{C542FE8E-AC81-4E44-8974-F9F68C888E47}"/>
              </a:ext>
            </a:extLst>
          </p:cNvPr>
          <p:cNvSpPr/>
          <p:nvPr/>
        </p:nvSpPr>
        <p:spPr>
          <a:xfrm>
            <a:off x="515938" y="1403910"/>
            <a:ext cx="11142218" cy="521681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Applying CAP  Theorem (Consistency, Availability and Partition Tolerance), in case of the web application we can come to conclusion that consistency can be sacrificed, to have a highly scalable app and as well as an eventual consistency is  acceptable, </a:t>
            </a:r>
          </a:p>
          <a:p>
            <a:pPr marL="285750" indent="-285750">
              <a:lnSpc>
                <a:spcPct val="150000"/>
              </a:lnSpc>
              <a:buFont typeface="Arial" panose="020B0604020202020204" pitchFamily="34" charset="0"/>
              <a:buChar char="•"/>
            </a:pPr>
            <a:r>
              <a:rPr lang="en-US" dirty="0"/>
              <a:t>A simple 3 tier Distributed System architecture having a loosely coupled layers (UI/API(business)/Data/Database) with clear separation of concerns on the application, which will enable each layer to be independent and can be substituted if required.</a:t>
            </a:r>
          </a:p>
          <a:p>
            <a:pPr marL="285750" indent="-285750">
              <a:lnSpc>
                <a:spcPct val="150000"/>
              </a:lnSpc>
              <a:buFont typeface="Arial" panose="020B0604020202020204" pitchFamily="34" charset="0"/>
              <a:buChar char="•"/>
            </a:pPr>
            <a:r>
              <a:rPr lang="en-US" dirty="0"/>
              <a:t>Microservices and Micro-frontend based architecture which will enable to design features in an independent way to be added to the main application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12789941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documentManagement/types"/>
    <ds:schemaRef ds:uri="http://purl.org/dc/elements/1.1/"/>
    <ds:schemaRef ds:uri="http://purl.org/dc/terms/"/>
    <ds:schemaRef ds:uri="71af3243-3dd4-4a8d-8c0d-dd76da1f02a5"/>
    <ds:schemaRef ds:uri="http://schemas.microsoft.com/office/2006/metadata/properties"/>
    <ds:schemaRef ds:uri="http://purl.org/dc/dcmitype/"/>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2307</Words>
  <Application>Microsoft Office PowerPoint</Application>
  <PresentationFormat>Widescreen</PresentationFormat>
  <Paragraphs>187</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Office Theme</vt:lpstr>
      <vt:lpstr>Next GEN  Digital Strategy</vt:lpstr>
      <vt:lpstr>Problem statement </vt:lpstr>
      <vt:lpstr>Proposed solution – High level requirements</vt:lpstr>
      <vt:lpstr>Proposed solution – Functional requirements</vt:lpstr>
      <vt:lpstr>Proposed solution – Non Functional Requirements</vt:lpstr>
      <vt:lpstr> assumptions</vt:lpstr>
      <vt:lpstr>Architecture - Capacity Estimation</vt:lpstr>
      <vt:lpstr>Architecture – Constraints and RISKS</vt:lpstr>
      <vt:lpstr>Solution design</vt:lpstr>
      <vt:lpstr>Solution design - Infra Architecture diagram</vt:lpstr>
      <vt:lpstr>Solution design - Architecture diagram</vt:lpstr>
      <vt:lpstr>NFR Solution design – Performance and ANALYTICS</vt:lpstr>
      <vt:lpstr>NFR Solution design –SCALABILITY, graceful degradation AND PWA</vt:lpstr>
      <vt:lpstr>NFR Solution design – Localization, Accessibility and security</vt:lpstr>
      <vt:lpstr>NFR Solution design – Accessibility and security</vt:lpstr>
      <vt:lpstr>NFR Solution design – Accessibility and security</vt:lpstr>
      <vt:lpstr>Innovative ideas</vt:lpstr>
      <vt:lpstr>Scrum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2021-11-01T09:02:37Z</dcterms:created>
  <dcterms:modified xsi:type="dcterms:W3CDTF">2021-11-19T04:02:44Z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