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90121-9803-4C38-BF28-3C09C54B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69A5AC-67FB-40E4-9467-92FFE913D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19CFDB-95E6-43B7-8FD3-B1E6A5C0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25E481-9984-4D61-A3F3-E7701A25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92294-7351-41FC-AC37-76787957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17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3A7A4-9225-4D01-AE62-61E6C8F4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BD55A9-C3F5-4B01-B6EA-25A858813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34D932-3358-41AA-90AF-90D9DBD9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915A8E-DD71-470E-8D35-335EBF87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883B78-DAF5-47F2-8B90-CDE75551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42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FFAEE6-C81D-4E1A-BB7B-98E26E97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FF63B-DA11-4B6D-91B8-37B581BA5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4FC5C-EC9A-48E2-8903-F9202DFA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F7492E-6123-4FD3-93E2-F1B898B6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614609-A219-4D10-8BF1-96E91A6E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09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63D25-7999-469A-9EEA-152346BF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EF6339-9E1A-4230-83F9-C43E9D3E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98161B-EB0D-4B40-BB46-C2F756A5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C8AD9D-B04C-405C-9A7D-69848720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F8848-5520-48D7-9167-5E5019B4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69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C9257-4F6B-464F-9497-46E07204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1F3676-04E4-4DC8-973B-7A90D04B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803AD4-0CCC-486A-8A6D-81FA4D39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7AA06E-046E-458C-ACCA-3BF30F25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3ECC1F-17BB-4798-9504-524EFF00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62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D4FAA-E375-463F-B574-AA3902D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8F8C0-B936-4323-AD96-8A79774B9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E6F71D-BB23-4947-BF6A-030012DE8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270D15-FD90-4F1C-89B4-58664A2C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916E24-1FE3-479D-A5A3-557DD12F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FB5288-FE41-413A-BEE9-0D053E98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9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DE639-9B63-477A-8C32-91959FE9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44DE64-51D6-4AD5-A6F0-8D2A1DA19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9479DC-F80A-4084-A854-FC0D126B9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F103E9-A824-4229-A6F2-6B7E9F1C1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4D6AA2-DC66-4F66-BCA9-F99C46CDC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5B995E-B476-4AAC-AFFB-F5EAF8A9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157E94-8ACA-4A15-A831-DBCDE6BE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5453BD-D7ED-4A9A-9739-2AB1D908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618F2-6EEF-4951-ACC7-7F148E58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C278434-B29D-4120-8229-6BC3A8B3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D4C64C-832C-45AF-AA86-1FC65C1F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5328D-77B8-423F-96A7-BF33BDF3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03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C661A2-ABBB-4224-97FB-5887786C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78F6D8-9E20-4B7F-8326-05EDED27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44C085-9840-491A-9C5B-C5F23B20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1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4EAA0-F008-4348-8ECA-E0A1EDA4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8374DC-1916-4AF9-9AB7-384D33AD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C2CD12-AA68-4FCB-972D-1F72B2134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82CF44-390C-4801-927E-6C48C246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1D267B-4E87-46D9-9FA5-0D5B32C5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D572B-9ED5-4CA1-852D-1452FD39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87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736FE-E675-4B78-8C51-F7BAFBF1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118262-D8C2-4377-813E-2E2D53309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C55716-8B93-4D96-A460-F728BD9F3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124EA3-B483-4C48-8D72-26B61B23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601-4321-4570-B440-B29327AA6BC3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27BBAA-0D85-4BCD-A38A-7D292333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893AC7-BA39-4296-8A21-AAE710AA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27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505ADB-F6F5-4476-8785-1F12D325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2D5FFA-F743-4BCD-AF49-F4A5D9EB2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4BE4E-7EF6-4371-8029-C5022B531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5601-4321-4570-B440-B29327AA6BC3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E9CB14-8E53-4BC3-94C1-41C7536A3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AEDECA-8BF3-4AB2-B4F5-36A841E61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A564-C04A-4A2C-82F6-422ACF6AC0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96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63A53A0-3D02-41B5-9CB8-0E448037E346}"/>
              </a:ext>
            </a:extLst>
          </p:cNvPr>
          <p:cNvSpPr/>
          <p:nvPr/>
        </p:nvSpPr>
        <p:spPr>
          <a:xfrm>
            <a:off x="2918690" y="1878374"/>
            <a:ext cx="5929745" cy="342900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AA5E2E-B8DB-48C5-B640-7CD3B1F7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9272" y="369455"/>
            <a:ext cx="6973455" cy="1413164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阻尼器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B2C6CA-6767-4458-9AE6-37DA6A29F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88875"/>
            <a:ext cx="9144000" cy="2807998"/>
          </a:xfrm>
        </p:spPr>
        <p:txBody>
          <a:bodyPr/>
          <a:lstStyle/>
          <a:p>
            <a:pPr algn="l"/>
            <a:r>
              <a:rPr lang="zh-TW" altLang="en-US" dirty="0"/>
              <a:t>指導教授：毛彥傑</a:t>
            </a:r>
            <a:br>
              <a:rPr lang="en-US" altLang="zh-TW" dirty="0"/>
            </a:br>
            <a:r>
              <a:rPr lang="zh-TW" altLang="en-US" dirty="0"/>
              <a:t>組長：</a:t>
            </a:r>
            <a:r>
              <a:rPr lang="en-US" altLang="zh-TW" dirty="0"/>
              <a:t>40923209</a:t>
            </a:r>
            <a:r>
              <a:rPr lang="zh-TW" altLang="en-US" dirty="0"/>
              <a:t>盧詩婷</a:t>
            </a:r>
            <a:br>
              <a:rPr lang="en-US" altLang="zh-TW" dirty="0"/>
            </a:br>
            <a:r>
              <a:rPr lang="zh-TW" altLang="en-US" dirty="0"/>
              <a:t>組員：</a:t>
            </a:r>
            <a:r>
              <a:rPr lang="en-US" altLang="zh-TW" dirty="0"/>
              <a:t>40923221</a:t>
            </a:r>
            <a:r>
              <a:rPr lang="zh-TW" altLang="en-US" dirty="0"/>
              <a:t>陳致儒</a:t>
            </a:r>
            <a:br>
              <a:rPr lang="en-US" altLang="zh-TW" dirty="0"/>
            </a:br>
            <a:r>
              <a:rPr lang="en-US" altLang="zh-TW" dirty="0"/>
              <a:t>	40923218</a:t>
            </a:r>
            <a:r>
              <a:rPr lang="zh-TW" altLang="en-US" dirty="0"/>
              <a:t>陳柏宇</a:t>
            </a:r>
            <a:br>
              <a:rPr lang="en-US" altLang="zh-TW" dirty="0"/>
            </a:br>
            <a:r>
              <a:rPr lang="en-US" altLang="zh-TW" dirty="0"/>
              <a:t>	40923211</a:t>
            </a:r>
            <a:r>
              <a:rPr lang="zh-TW" altLang="en-US" dirty="0"/>
              <a:t>陳廷翰</a:t>
            </a:r>
          </a:p>
        </p:txBody>
      </p:sp>
    </p:spTree>
    <p:extLst>
      <p:ext uri="{BB962C8B-B14F-4D97-AF65-F5344CB8AC3E}">
        <p14:creationId xmlns:p14="http://schemas.microsoft.com/office/powerpoint/2010/main" val="252262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39A9329-2D3B-4D35-9393-48283873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238" y="-522577"/>
            <a:ext cx="3800475" cy="14192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3A53A0-3D02-41B5-9CB8-0E448037E346}"/>
              </a:ext>
            </a:extLst>
          </p:cNvPr>
          <p:cNvSpPr/>
          <p:nvPr/>
        </p:nvSpPr>
        <p:spPr>
          <a:xfrm>
            <a:off x="2918690" y="1878374"/>
            <a:ext cx="5929745" cy="3429000"/>
          </a:xfrm>
          <a:prstGeom prst="rect">
            <a:avLst/>
          </a:prstGeom>
          <a:blipFill dpi="0" rotWithShape="1"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AA5E2E-B8DB-48C5-B640-7CD3B1F7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286001" cy="517236"/>
          </a:xfrm>
        </p:spPr>
        <p:txBody>
          <a:bodyPr>
            <a:normAutofit fontScale="90000"/>
          </a:bodyPr>
          <a:lstStyle/>
          <a:p>
            <a:r>
              <a:rPr lang="zh-TW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前情提要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B2C6CA-6767-4458-9AE6-37DA6A29F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96648"/>
            <a:ext cx="9144000" cy="2807998"/>
          </a:xfrm>
        </p:spPr>
        <p:txBody>
          <a:bodyPr/>
          <a:lstStyle/>
          <a:p>
            <a:pPr algn="l"/>
            <a:r>
              <a:rPr lang="zh-TW" altLang="en-US" dirty="0"/>
              <a:t>介紹阻尼器之種類</a:t>
            </a:r>
            <a:endParaRPr lang="en-US" altLang="zh-TW" dirty="0"/>
          </a:p>
          <a:p>
            <a:pPr algn="l"/>
            <a:r>
              <a:rPr lang="en-US" altLang="zh-TW" dirty="0"/>
              <a:t>(A)</a:t>
            </a:r>
            <a:r>
              <a:rPr lang="zh-TW" altLang="en-US" dirty="0"/>
              <a:t>氣壓 </a:t>
            </a:r>
            <a:r>
              <a:rPr lang="en-US" altLang="zh-TW" dirty="0"/>
              <a:t>(B)</a:t>
            </a:r>
            <a:r>
              <a:rPr lang="zh-TW" altLang="en-US" dirty="0"/>
              <a:t>油壓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02EF117-4B78-48EF-BB46-DF97E0A4D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5474"/>
            <a:ext cx="11682556" cy="186920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CEBD388-66AE-4972-AFE2-EDCAE222061F}"/>
              </a:ext>
            </a:extLst>
          </p:cNvPr>
          <p:cNvSpPr/>
          <p:nvPr/>
        </p:nvSpPr>
        <p:spPr>
          <a:xfrm>
            <a:off x="370516" y="1838982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endParaRPr lang="zh-TW" alt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4C0E29B-F9D4-43AA-9C3F-94F4608808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79992" y="94038"/>
            <a:ext cx="8755842" cy="1045697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78EA27B-53DE-4328-9492-D8B7F583A5E1}"/>
              </a:ext>
            </a:extLst>
          </p:cNvPr>
          <p:cNvSpPr/>
          <p:nvPr/>
        </p:nvSpPr>
        <p:spPr>
          <a:xfrm>
            <a:off x="402576" y="4384044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465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39A9329-2D3B-4D35-9393-48283873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238" y="-522577"/>
            <a:ext cx="3800475" cy="14192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3A53A0-3D02-41B5-9CB8-0E448037E346}"/>
              </a:ext>
            </a:extLst>
          </p:cNvPr>
          <p:cNvSpPr/>
          <p:nvPr/>
        </p:nvSpPr>
        <p:spPr>
          <a:xfrm>
            <a:off x="2918690" y="1878374"/>
            <a:ext cx="5929745" cy="3429000"/>
          </a:xfrm>
          <a:prstGeom prst="rect">
            <a:avLst/>
          </a:prstGeom>
          <a:blipFill dpi="0" rotWithShape="1"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AA5E2E-B8DB-48C5-B640-7CD3B1F7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286001" cy="517236"/>
          </a:xfrm>
        </p:spPr>
        <p:txBody>
          <a:bodyPr>
            <a:normAutofit fontScale="90000"/>
          </a:bodyPr>
          <a:lstStyle/>
          <a:p>
            <a:r>
              <a:rPr lang="zh-TW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前情提要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B2C6CA-6767-4458-9AE6-37DA6A29F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96647"/>
            <a:ext cx="3043237" cy="528247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/>
              <a:t>經過討論後，我們暫定使用油壓，因液壓油的重量並不會對腿部造成過多的重量，而油壓之阻尼係數較好，不會造成過多的晃動現象</a:t>
            </a:r>
            <a:r>
              <a:rPr lang="zh-TW" altLang="en-US" sz="2800" dirty="0"/>
              <a:t>。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91541B-2374-408C-A79F-6517315B4123}"/>
              </a:ext>
            </a:extLst>
          </p:cNvPr>
          <p:cNvSpPr/>
          <p:nvPr/>
        </p:nvSpPr>
        <p:spPr>
          <a:xfrm>
            <a:off x="-459167" y="4060879"/>
            <a:ext cx="396156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/>
              <a:t>M</a:t>
            </a:r>
            <a:r>
              <a:rPr lang="en-US" altLang="zh-TW" sz="900" dirty="0"/>
              <a:t>oil</a:t>
            </a:r>
            <a:r>
              <a:rPr lang="en-US" altLang="zh-TW" sz="2400" dirty="0"/>
              <a:t>=d*</a:t>
            </a:r>
            <a:r>
              <a:rPr lang="en-US" altLang="zh-TW" sz="2400" dirty="0" err="1"/>
              <a:t>V</a:t>
            </a:r>
            <a:r>
              <a:rPr lang="en-US" altLang="zh-TW" sz="800" dirty="0" err="1"/>
              <a:t>h</a:t>
            </a:r>
            <a:br>
              <a:rPr lang="en-US" altLang="zh-TW" sz="2400" dirty="0"/>
            </a:br>
            <a:r>
              <a:rPr lang="en-US" altLang="zh-TW" sz="2400" dirty="0"/>
              <a:t>80=0.8*2.5^2*5*</a:t>
            </a:r>
            <a:r>
              <a:rPr lang="el-GR" altLang="zh-TW" dirty="0"/>
              <a:t>π</a:t>
            </a:r>
            <a:endParaRPr lang="en-US" altLang="zh-TW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4A20F7-C82C-406D-ACB5-DEB90537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55" y="448323"/>
            <a:ext cx="8238835" cy="61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85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39A9329-2D3B-4D35-9393-48283873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238" y="-522577"/>
            <a:ext cx="3800475" cy="14192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3A53A0-3D02-41B5-9CB8-0E448037E346}"/>
              </a:ext>
            </a:extLst>
          </p:cNvPr>
          <p:cNvSpPr/>
          <p:nvPr/>
        </p:nvSpPr>
        <p:spPr>
          <a:xfrm>
            <a:off x="2918690" y="1878374"/>
            <a:ext cx="5929745" cy="3429000"/>
          </a:xfrm>
          <a:prstGeom prst="rect">
            <a:avLst/>
          </a:prstGeom>
          <a:blipFill dpi="0" rotWithShape="1"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AA5E2E-B8DB-48C5-B640-7CD3B1F7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286001" cy="517236"/>
          </a:xfrm>
        </p:spPr>
        <p:txBody>
          <a:bodyPr>
            <a:normAutofit fontScale="90000"/>
          </a:bodyPr>
          <a:lstStyle/>
          <a:p>
            <a:r>
              <a:rPr lang="zh-TW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本次內容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B2C6CA-6767-4458-9AE6-37DA6A29F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96647"/>
            <a:ext cx="4502331" cy="5282479"/>
          </a:xfrm>
        </p:spPr>
        <p:txBody>
          <a:bodyPr/>
          <a:lstStyle/>
          <a:p>
            <a:pPr algn="l"/>
            <a:r>
              <a:rPr lang="zh-TW" altLang="en-US" dirty="0"/>
              <a:t>本次實驗，我們推測會</a:t>
            </a:r>
            <a:r>
              <a:rPr lang="en-US" altLang="zh-TW" dirty="0"/>
              <a:t>90</a:t>
            </a:r>
            <a:r>
              <a:rPr lang="zh-TW" altLang="en-US" dirty="0"/>
              <a:t>度時坐姿重量會最小</a:t>
            </a:r>
            <a:r>
              <a:rPr lang="zh-TW" altLang="en-US" sz="2000" dirty="0"/>
              <a:t>，</a:t>
            </a:r>
            <a:r>
              <a:rPr lang="zh-TW" altLang="en-US" dirty="0"/>
              <a:t>因為最符合人體工學，當</a:t>
            </a:r>
            <a:r>
              <a:rPr lang="en-US" altLang="zh-TW" dirty="0"/>
              <a:t>cos(90</a:t>
            </a:r>
            <a:r>
              <a:rPr lang="zh-TW" altLang="en-US" dirty="0"/>
              <a:t>度</a:t>
            </a:r>
            <a:r>
              <a:rPr lang="en-US" altLang="zh-TW" dirty="0"/>
              <a:t>)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，而坐姿重量為最小重量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91541B-2374-408C-A79F-6517315B4123}"/>
              </a:ext>
            </a:extLst>
          </p:cNvPr>
          <p:cNvSpPr/>
          <p:nvPr/>
        </p:nvSpPr>
        <p:spPr>
          <a:xfrm>
            <a:off x="8719667" y="296482"/>
            <a:ext cx="396156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dirty="0"/>
              <a:t>受試者數據</a:t>
            </a:r>
            <a:br>
              <a:rPr lang="en-US" altLang="zh-TW" sz="2400" dirty="0"/>
            </a:br>
            <a:r>
              <a:rPr lang="zh-TW" altLang="en-US" sz="2400" dirty="0"/>
              <a:t>體重：</a:t>
            </a:r>
            <a:r>
              <a:rPr lang="en-US" altLang="zh-TW" sz="2400" dirty="0"/>
              <a:t>69.2kg</a:t>
            </a:r>
            <a:br>
              <a:rPr lang="en-US" altLang="zh-TW" sz="2400" dirty="0"/>
            </a:br>
            <a:r>
              <a:rPr lang="zh-TW" altLang="en-US" sz="2400" dirty="0"/>
              <a:t>身高：</a:t>
            </a:r>
            <a:r>
              <a:rPr lang="en-US" altLang="zh-TW" sz="2400" dirty="0"/>
              <a:t>175.36cm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40DA66-1C26-416E-AB4D-2D3BF87F3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048000"/>
            <a:ext cx="5715000" cy="3810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EC0DD62-0CB8-4566-BA1A-A6BF46DC4C74}"/>
              </a:ext>
            </a:extLst>
          </p:cNvPr>
          <p:cNvSpPr/>
          <p:nvPr/>
        </p:nvSpPr>
        <p:spPr>
          <a:xfrm>
            <a:off x="10125037" y="3149658"/>
            <a:ext cx="1763623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/>
              <a:t>坐姿示意圖</a:t>
            </a:r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r>
              <a:rPr lang="zh-TW" altLang="en-US" sz="1600" dirty="0"/>
              <a:t>坐姿重量：</a:t>
            </a:r>
            <a:r>
              <a:rPr lang="en-US" altLang="zh-TW" sz="1600" dirty="0"/>
              <a:t>10.9kg</a:t>
            </a: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A5DDA6EA-F35D-4DE9-BEF9-7EF30170FF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86645" y="3744685"/>
            <a:ext cx="1027611" cy="374469"/>
          </a:xfrm>
          <a:prstGeom prst="bentConnector3">
            <a:avLst>
              <a:gd name="adj1" fmla="val 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0D05F9E8-DE0F-44C1-8334-22F898989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26498"/>
            <a:ext cx="4108586" cy="130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2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39A9329-2D3B-4D35-9393-48283873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238" y="-522577"/>
            <a:ext cx="3800475" cy="14192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3A53A0-3D02-41B5-9CB8-0E448037E346}"/>
              </a:ext>
            </a:extLst>
          </p:cNvPr>
          <p:cNvSpPr/>
          <p:nvPr/>
        </p:nvSpPr>
        <p:spPr>
          <a:xfrm>
            <a:off x="2918690" y="1878374"/>
            <a:ext cx="5929745" cy="3429000"/>
          </a:xfrm>
          <a:prstGeom prst="rect">
            <a:avLst/>
          </a:prstGeom>
          <a:blipFill dpi="0" rotWithShape="1"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AA5E2E-B8DB-48C5-B640-7CD3B1F7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286001" cy="517236"/>
          </a:xfrm>
        </p:spPr>
        <p:txBody>
          <a:bodyPr>
            <a:normAutofit fontScale="90000"/>
          </a:bodyPr>
          <a:lstStyle/>
          <a:p>
            <a:r>
              <a:rPr lang="zh-TW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本次內容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B2C6CA-6767-4458-9AE6-37DA6A29F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96647"/>
            <a:ext cx="4502331" cy="5282479"/>
          </a:xfrm>
        </p:spPr>
        <p:txBody>
          <a:bodyPr/>
          <a:lstStyle/>
          <a:p>
            <a:pPr algn="l"/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91541B-2374-408C-A79F-6517315B4123}"/>
              </a:ext>
            </a:extLst>
          </p:cNvPr>
          <p:cNvSpPr/>
          <p:nvPr/>
        </p:nvSpPr>
        <p:spPr>
          <a:xfrm>
            <a:off x="8719667" y="296482"/>
            <a:ext cx="396156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dirty="0"/>
              <a:t>受試者數據</a:t>
            </a:r>
            <a:br>
              <a:rPr lang="en-US" altLang="zh-TW" sz="2400" dirty="0"/>
            </a:br>
            <a:r>
              <a:rPr lang="zh-TW" altLang="en-US" sz="2400" dirty="0"/>
              <a:t>體重：</a:t>
            </a:r>
            <a:r>
              <a:rPr lang="en-US" altLang="zh-TW" sz="2400" dirty="0"/>
              <a:t>69.2kg</a:t>
            </a:r>
            <a:br>
              <a:rPr lang="en-US" altLang="zh-TW" sz="2400" dirty="0"/>
            </a:br>
            <a:r>
              <a:rPr lang="zh-TW" altLang="en-US" sz="2400" dirty="0"/>
              <a:t>身高：</a:t>
            </a:r>
            <a:r>
              <a:rPr lang="en-US" altLang="zh-TW" sz="2400" dirty="0"/>
              <a:t>175.36cm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C0DD62-0CB8-4566-BA1A-A6BF46DC4C74}"/>
              </a:ext>
            </a:extLst>
          </p:cNvPr>
          <p:cNvSpPr/>
          <p:nvPr/>
        </p:nvSpPr>
        <p:spPr>
          <a:xfrm>
            <a:off x="10125037" y="3149658"/>
            <a:ext cx="1763623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/>
              <a:t>坐姿示意圖</a:t>
            </a:r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r>
              <a:rPr lang="zh-TW" altLang="en-US" sz="1600" dirty="0"/>
              <a:t>坐姿重量：</a:t>
            </a:r>
            <a:r>
              <a:rPr lang="en-US" altLang="zh-TW" sz="1600" dirty="0"/>
              <a:t>34.9</a:t>
            </a: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A5DDA6EA-F35D-4DE9-BEF9-7EF30170FF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86645" y="3744685"/>
            <a:ext cx="1027611" cy="374469"/>
          </a:xfrm>
          <a:prstGeom prst="bentConnector3">
            <a:avLst>
              <a:gd name="adj1" fmla="val 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CBD44522-8084-4401-A875-A207DD9D2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65" y="2667909"/>
            <a:ext cx="1634545" cy="39731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626F0C-FC7C-4788-87A0-C9FBBCBBD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60275"/>
            <a:ext cx="4194903" cy="129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2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39A9329-2D3B-4D35-9393-48283873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238" y="-522577"/>
            <a:ext cx="3800475" cy="14192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3A53A0-3D02-41B5-9CB8-0E448037E346}"/>
              </a:ext>
            </a:extLst>
          </p:cNvPr>
          <p:cNvSpPr/>
          <p:nvPr/>
        </p:nvSpPr>
        <p:spPr>
          <a:xfrm>
            <a:off x="2918690" y="1878374"/>
            <a:ext cx="5929745" cy="3429000"/>
          </a:xfrm>
          <a:prstGeom prst="rect">
            <a:avLst/>
          </a:prstGeom>
          <a:blipFill dpi="0" rotWithShape="1"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AA5E2E-B8DB-48C5-B640-7CD3B1F7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286001" cy="517236"/>
          </a:xfrm>
        </p:spPr>
        <p:txBody>
          <a:bodyPr>
            <a:normAutofit fontScale="90000"/>
          </a:bodyPr>
          <a:lstStyle/>
          <a:p>
            <a:r>
              <a:rPr lang="zh-TW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本次內容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39DA12-FB77-4B90-9A62-9B9C4D176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21234"/>
            <a:ext cx="4095615" cy="124649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691541B-2374-408C-A79F-6517315B4123}"/>
              </a:ext>
            </a:extLst>
          </p:cNvPr>
          <p:cNvSpPr/>
          <p:nvPr/>
        </p:nvSpPr>
        <p:spPr>
          <a:xfrm>
            <a:off x="8719667" y="296482"/>
            <a:ext cx="396156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dirty="0"/>
              <a:t>受試者數據</a:t>
            </a:r>
            <a:br>
              <a:rPr lang="en-US" altLang="zh-TW" sz="2400" dirty="0"/>
            </a:br>
            <a:r>
              <a:rPr lang="zh-TW" altLang="en-US" sz="2400" dirty="0"/>
              <a:t>體重：</a:t>
            </a:r>
            <a:r>
              <a:rPr lang="en-US" altLang="zh-TW" sz="2400" dirty="0"/>
              <a:t>69.2kg</a:t>
            </a:r>
            <a:br>
              <a:rPr lang="en-US" altLang="zh-TW" sz="2400" dirty="0"/>
            </a:br>
            <a:r>
              <a:rPr lang="zh-TW" altLang="en-US" sz="2400" dirty="0"/>
              <a:t>身高：</a:t>
            </a:r>
            <a:r>
              <a:rPr lang="en-US" altLang="zh-TW" sz="2400" dirty="0"/>
              <a:t>175.36cm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C0DD62-0CB8-4566-BA1A-A6BF46DC4C74}"/>
              </a:ext>
            </a:extLst>
          </p:cNvPr>
          <p:cNvSpPr/>
          <p:nvPr/>
        </p:nvSpPr>
        <p:spPr>
          <a:xfrm>
            <a:off x="10092176" y="3149658"/>
            <a:ext cx="1829347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/>
              <a:t>坐姿示意圖</a:t>
            </a:r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r>
              <a:rPr lang="zh-TW" altLang="en-US" sz="1600" dirty="0"/>
              <a:t>坐姿重量：</a:t>
            </a:r>
            <a:r>
              <a:rPr lang="en-US" altLang="zh-TW" sz="1600" dirty="0"/>
              <a:t>25</a:t>
            </a:r>
            <a:r>
              <a:rPr lang="zh-TW" altLang="en-US" sz="1600" dirty="0"/>
              <a:t>公斤</a:t>
            </a:r>
            <a:endParaRPr lang="en-US" altLang="zh-TW" sz="1600" dirty="0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A5DDA6EA-F35D-4DE9-BEF9-7EF30170FF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86645" y="3744685"/>
            <a:ext cx="1027611" cy="374469"/>
          </a:xfrm>
          <a:prstGeom prst="bentConnector3">
            <a:avLst>
              <a:gd name="adj1" fmla="val 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78DD41C8-A691-4C0D-A7DF-C2427CFE1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949" y="2690169"/>
            <a:ext cx="2419435" cy="420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9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39A9329-2D3B-4D35-9393-48283873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238" y="-522577"/>
            <a:ext cx="3800475" cy="14192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3A53A0-3D02-41B5-9CB8-0E448037E346}"/>
              </a:ext>
            </a:extLst>
          </p:cNvPr>
          <p:cNvSpPr/>
          <p:nvPr/>
        </p:nvSpPr>
        <p:spPr>
          <a:xfrm>
            <a:off x="2918690" y="1878374"/>
            <a:ext cx="5929745" cy="3429000"/>
          </a:xfrm>
          <a:prstGeom prst="rect">
            <a:avLst/>
          </a:prstGeom>
          <a:blipFill dpi="0" rotWithShape="1"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AA5E2E-B8DB-48C5-B640-7CD3B1F7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286001" cy="517236"/>
          </a:xfrm>
        </p:spPr>
        <p:txBody>
          <a:bodyPr>
            <a:normAutofit fontScale="90000"/>
          </a:bodyPr>
          <a:lstStyle/>
          <a:p>
            <a:r>
              <a:rPr lang="zh-TW" alt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下集預告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B2C6CA-6767-4458-9AE6-37DA6A29F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29156"/>
            <a:ext cx="3043237" cy="5282479"/>
          </a:xfrm>
        </p:spPr>
        <p:txBody>
          <a:bodyPr>
            <a:normAutofit/>
          </a:bodyPr>
          <a:lstStyle/>
          <a:p>
            <a:pPr algn="l">
              <a:spcAft>
                <a:spcPts val="1200"/>
              </a:spcAft>
            </a:pPr>
            <a:r>
              <a:rPr lang="zh-TW" altLang="en-US" dirty="0"/>
              <a:t>將本周所得到的數據透過</a:t>
            </a:r>
            <a:r>
              <a:rPr lang="en-US" altLang="zh-TW" dirty="0"/>
              <a:t>Excel</a:t>
            </a:r>
            <a:r>
              <a:rPr lang="zh-TW" altLang="en-US" dirty="0"/>
              <a:t>表格製作公式表</a:t>
            </a:r>
            <a:r>
              <a:rPr lang="zh-TW" altLang="en-US" sz="2000" dirty="0"/>
              <a:t>，</a:t>
            </a:r>
            <a:r>
              <a:rPr lang="zh-TW" altLang="en-US" dirty="0"/>
              <a:t>因為每個人體型不同，數據也會有所差異，透過填入數據即可快速得出所需的各項資料。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91541B-2374-408C-A79F-6517315B4123}"/>
              </a:ext>
            </a:extLst>
          </p:cNvPr>
          <p:cNvSpPr/>
          <p:nvPr/>
        </p:nvSpPr>
        <p:spPr>
          <a:xfrm>
            <a:off x="-459167" y="4060879"/>
            <a:ext cx="396156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TW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B9CD6A-20C9-4DB9-B7E2-D12ACA019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640" y="317211"/>
            <a:ext cx="6223577" cy="62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193</Words>
  <Application>Microsoft Office PowerPoint</Application>
  <PresentationFormat>寬螢幕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Office 佈景主題</vt:lpstr>
      <vt:lpstr>阻尼器</vt:lpstr>
      <vt:lpstr>前情提要</vt:lpstr>
      <vt:lpstr>前情提要</vt:lpstr>
      <vt:lpstr>本次內容</vt:lpstr>
      <vt:lpstr>本次內容</vt:lpstr>
      <vt:lpstr>本次內容</vt:lpstr>
      <vt:lpstr>下集預告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助行器</dc:title>
  <dc:creator>User</dc:creator>
  <cp:lastModifiedBy>User</cp:lastModifiedBy>
  <cp:revision>12</cp:revision>
  <dcterms:created xsi:type="dcterms:W3CDTF">2022-03-17T03:14:09Z</dcterms:created>
  <dcterms:modified xsi:type="dcterms:W3CDTF">2022-03-22T14:07:47Z</dcterms:modified>
</cp:coreProperties>
</file>