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8" r:id="rId2"/>
    <p:sldId id="257" r:id="rId3"/>
    <p:sldId id="263" r:id="rId4"/>
    <p:sldId id="281" r:id="rId5"/>
    <p:sldId id="282" r:id="rId6"/>
    <p:sldId id="285" r:id="rId7"/>
    <p:sldId id="287" r:id="rId8"/>
    <p:sldId id="290" r:id="rId9"/>
    <p:sldId id="291" r:id="rId10"/>
    <p:sldId id="292" r:id="rId11"/>
    <p:sldId id="293" r:id="rId12"/>
    <p:sldId id="294" r:id="rId13"/>
    <p:sldId id="260" r:id="rId14"/>
    <p:sldId id="261" r:id="rId15"/>
  </p:sldIdLst>
  <p:sldSz cx="10058400" cy="7772400"/>
  <p:notesSz cx="10058400" cy="77724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450" y="-96"/>
      </p:cViewPr>
      <p:guideLst>
        <p:guide orient="horz" pos="2880"/>
        <p:guide pos="21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ki Bhargavi" userId="2ac3027ac995da5e" providerId="LiveId" clId="{5FC9CBEF-30B7-48A0-A9A3-E919B74C7B7D}"/>
    <pc:docChg chg="modSld sldOrd">
      <pc:chgData name="Naiki Bhargavi" userId="2ac3027ac995da5e" providerId="LiveId" clId="{5FC9CBEF-30B7-48A0-A9A3-E919B74C7B7D}" dt="2024-12-03T09:48:55.871" v="7"/>
      <pc:docMkLst>
        <pc:docMk/>
      </pc:docMkLst>
      <pc:sldChg chg="mod modShow">
        <pc:chgData name="Naiki Bhargavi" userId="2ac3027ac995da5e" providerId="LiveId" clId="{5FC9CBEF-30B7-48A0-A9A3-E919B74C7B7D}" dt="2024-12-03T09:47:46.460" v="3" actId="729"/>
        <pc:sldMkLst>
          <pc:docMk/>
          <pc:sldMk cId="0" sldId="260"/>
        </pc:sldMkLst>
      </pc:sldChg>
      <pc:sldChg chg="mod modShow">
        <pc:chgData name="Naiki Bhargavi" userId="2ac3027ac995da5e" providerId="LiveId" clId="{5FC9CBEF-30B7-48A0-A9A3-E919B74C7B7D}" dt="2024-12-03T09:47:19.204" v="0" actId="729"/>
        <pc:sldMkLst>
          <pc:docMk/>
          <pc:sldMk cId="0" sldId="281"/>
        </pc:sldMkLst>
      </pc:sldChg>
      <pc:sldChg chg="mod modShow">
        <pc:chgData name="Naiki Bhargavi" userId="2ac3027ac995da5e" providerId="LiveId" clId="{5FC9CBEF-30B7-48A0-A9A3-E919B74C7B7D}" dt="2024-12-03T09:47:26.197" v="1" actId="729"/>
        <pc:sldMkLst>
          <pc:docMk/>
          <pc:sldMk cId="0" sldId="282"/>
        </pc:sldMkLst>
      </pc:sldChg>
      <pc:sldChg chg="mod modShow">
        <pc:chgData name="Naiki Bhargavi" userId="2ac3027ac995da5e" providerId="LiveId" clId="{5FC9CBEF-30B7-48A0-A9A3-E919B74C7B7D}" dt="2024-12-03T09:47:30.454" v="2" actId="729"/>
        <pc:sldMkLst>
          <pc:docMk/>
          <pc:sldMk cId="0" sldId="285"/>
        </pc:sldMkLst>
      </pc:sldChg>
      <pc:sldChg chg="ord">
        <pc:chgData name="Naiki Bhargavi" userId="2ac3027ac995da5e" providerId="LiveId" clId="{5FC9CBEF-30B7-48A0-A9A3-E919B74C7B7D}" dt="2024-12-03T09:48:55.871" v="7"/>
        <pc:sldMkLst>
          <pc:docMk/>
          <pc:sldMk cId="3509127408" sldId="29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sz="2950" b="1" i="0">
                <a:solidFill>
                  <a:schemeClr val="tx1"/>
                </a:solidFill>
                <a:latin typeface="Calibri" panose="020F0502020204030204"/>
                <a:cs typeface="Calibri" panose="020F0502020204030204"/>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sz="2300" b="1" i="0">
                <a:solidFill>
                  <a:schemeClr val="tx1"/>
                </a:solidFill>
                <a:latin typeface="Calibri" panose="020F0502020204030204"/>
                <a:cs typeface="Calibri" panose="020F050202020403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1" i="0">
                <a:solidFill>
                  <a:schemeClr val="tx1"/>
                </a:solidFill>
                <a:latin typeface="Calibri" panose="020F0502020204030204"/>
                <a:cs typeface="Calibri" panose="020F0502020204030204"/>
              </a:defRPr>
            </a:lvl1pPr>
          </a:lstStyle>
          <a:p>
            <a:endParaRPr/>
          </a:p>
        </p:txBody>
      </p:sp>
      <p:sp>
        <p:nvSpPr>
          <p:cNvPr id="3" name="Holder 3"/>
          <p:cNvSpPr>
            <a:spLocks noGrp="1"/>
          </p:cNvSpPr>
          <p:nvPr>
            <p:ph type="body" idx="1"/>
          </p:nvPr>
        </p:nvSpPr>
        <p:spPr/>
        <p:txBody>
          <a:bodyPr lIns="0" tIns="0" rIns="0" bIns="0"/>
          <a:lstStyle>
            <a:lvl1pPr>
              <a:defRPr sz="2300" b="1" i="0">
                <a:solidFill>
                  <a:schemeClr val="tx1"/>
                </a:solidFill>
                <a:latin typeface="Calibri" panose="020F0502020204030204"/>
                <a:cs typeface="Calibri" panose="020F050202020403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1" i="0">
                <a:solidFill>
                  <a:schemeClr val="tx1"/>
                </a:solidFill>
                <a:latin typeface="Calibri" panose="020F0502020204030204"/>
                <a:cs typeface="Calibri" panose="020F0502020204030204"/>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1" i="0">
                <a:solidFill>
                  <a:schemeClr val="tx1"/>
                </a:solidFill>
                <a:latin typeface="Calibri" panose="020F0502020204030204"/>
                <a:cs typeface="Calibri" panose="020F050202020403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12/3/2024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53872" y="1537043"/>
            <a:ext cx="2627629" cy="574039"/>
          </a:xfrm>
          <a:prstGeom prst="rect">
            <a:avLst/>
          </a:prstGeom>
        </p:spPr>
        <p:txBody>
          <a:bodyPr wrap="square" lIns="0" tIns="0" rIns="0" bIns="0">
            <a:spAutoFit/>
          </a:bodyPr>
          <a:lstStyle>
            <a:lvl1pPr>
              <a:defRPr sz="2950" b="1" i="0">
                <a:solidFill>
                  <a:schemeClr val="tx1"/>
                </a:solidFill>
                <a:latin typeface="Calibri" panose="020F0502020204030204"/>
                <a:cs typeface="Calibri" panose="020F0502020204030204"/>
              </a:defRPr>
            </a:lvl1pPr>
          </a:lstStyle>
          <a:p>
            <a:endParaRPr/>
          </a:p>
        </p:txBody>
      </p:sp>
      <p:sp>
        <p:nvSpPr>
          <p:cNvPr id="3" name="Holder 3"/>
          <p:cNvSpPr>
            <a:spLocks noGrp="1"/>
          </p:cNvSpPr>
          <p:nvPr>
            <p:ph type="body" idx="1"/>
          </p:nvPr>
        </p:nvSpPr>
        <p:spPr>
          <a:xfrm>
            <a:off x="753897" y="2518067"/>
            <a:ext cx="8568055" cy="3441065"/>
          </a:xfrm>
          <a:prstGeom prst="rect">
            <a:avLst/>
          </a:prstGeom>
        </p:spPr>
        <p:txBody>
          <a:bodyPr wrap="square" lIns="0" tIns="0" rIns="0" bIns="0">
            <a:spAutoFit/>
          </a:bodyPr>
          <a:lstStyle>
            <a:lvl1pPr>
              <a:defRPr sz="2300" b="1" i="0">
                <a:solidFill>
                  <a:schemeClr val="tx1"/>
                </a:solidFill>
                <a:latin typeface="Calibri" panose="020F0502020204030204"/>
                <a:cs typeface="Calibri" panose="020F0502020204030204"/>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533400"/>
            <a:ext cx="8218805" cy="1475105"/>
          </a:xfrm>
        </p:spPr>
        <p:txBody>
          <a:bodyPr wrap="square">
            <a:noAutofit/>
          </a:bodyPr>
          <a:lstStyle/>
          <a:p>
            <a:r>
              <a:rPr lang="en-IN" altLang="en-US" sz="3600">
                <a:solidFill>
                  <a:schemeClr val="tx2"/>
                </a:solidFill>
                <a:sym typeface="+mn-ea"/>
              </a:rPr>
              <a:t>PRETERM BIRTH PREDICTION USING   MACHINE LEARNING</a:t>
            </a:r>
          </a:p>
        </p:txBody>
      </p:sp>
      <p:pic>
        <p:nvPicPr>
          <p:cNvPr id="8" name="Content Placeholder 7" descr="title.img"/>
          <p:cNvPicPr>
            <a:picLocks noGrp="1" noChangeAspect="1"/>
          </p:cNvPicPr>
          <p:nvPr>
            <p:ph sz="half" idx="3"/>
          </p:nvPr>
        </p:nvPicPr>
        <p:blipFill>
          <a:blip r:embed="rId2"/>
          <a:stretch>
            <a:fillRect/>
          </a:stretch>
        </p:blipFill>
        <p:spPr>
          <a:xfrm>
            <a:off x="1513205" y="2945130"/>
            <a:ext cx="7475220" cy="37172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1B3E-3492-2A9A-9C8B-C379974FD4A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DAAD8C6-A830-CF42-8546-8C2D129382F7}"/>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6F7A2236-1D54-F7DE-4703-86924E45B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7887"/>
            <a:ext cx="10058400" cy="4956625"/>
          </a:xfrm>
          <a:prstGeom prst="rect">
            <a:avLst/>
          </a:prstGeom>
        </p:spPr>
      </p:pic>
    </p:spTree>
    <p:extLst>
      <p:ext uri="{BB962C8B-B14F-4D97-AF65-F5344CB8AC3E}">
        <p14:creationId xmlns:p14="http://schemas.microsoft.com/office/powerpoint/2010/main" val="350912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D7CB-48B8-2CDE-7FC6-45652651A60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395E3C8-BA0C-4A6C-E545-0E99C2C81819}"/>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62D29EA8-3039-6A4D-3F7F-D92898BC8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6177"/>
            <a:ext cx="10058400" cy="5220046"/>
          </a:xfrm>
          <a:prstGeom prst="rect">
            <a:avLst/>
          </a:prstGeom>
        </p:spPr>
      </p:pic>
    </p:spTree>
    <p:extLst>
      <p:ext uri="{BB962C8B-B14F-4D97-AF65-F5344CB8AC3E}">
        <p14:creationId xmlns:p14="http://schemas.microsoft.com/office/powerpoint/2010/main" val="1347475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0877-B57B-EB6E-47A1-BD8127D3B9B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DEF6BE9-A184-08A4-099B-F961E0E87546}"/>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DD03BF32-32BD-6F0F-D915-3C17D8CFB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1"/>
            <a:ext cx="10058400" cy="5486400"/>
          </a:xfrm>
          <a:prstGeom prst="rect">
            <a:avLst/>
          </a:prstGeom>
        </p:spPr>
      </p:pic>
    </p:spTree>
    <p:extLst>
      <p:ext uri="{BB962C8B-B14F-4D97-AF65-F5344CB8AC3E}">
        <p14:creationId xmlns:p14="http://schemas.microsoft.com/office/powerpoint/2010/main" val="341833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5" dirty="0"/>
              <a:t>TEAM</a:t>
            </a:r>
            <a:r>
              <a:rPr spc="-135" dirty="0"/>
              <a:t> </a:t>
            </a:r>
            <a:r>
              <a:rPr spc="-110" dirty="0"/>
              <a:t>MEMBERS</a:t>
            </a:r>
            <a:r>
              <a:rPr sz="3600" b="0" spc="-110" dirty="0">
                <a:latin typeface="Calibri" panose="020F0502020204030204"/>
                <a:cs typeface="Calibri" panose="020F0502020204030204"/>
              </a:rPr>
              <a:t>:</a:t>
            </a:r>
            <a:endParaRPr sz="3600">
              <a:latin typeface="Calibri" panose="020F0502020204030204"/>
              <a:cs typeface="Calibri" panose="020F0502020204030204"/>
            </a:endParaRPr>
          </a:p>
        </p:txBody>
      </p:sp>
      <p:sp>
        <p:nvSpPr>
          <p:cNvPr id="3" name="object 3"/>
          <p:cNvSpPr txBox="1"/>
          <p:nvPr/>
        </p:nvSpPr>
        <p:spPr>
          <a:xfrm>
            <a:off x="753935" y="2871952"/>
            <a:ext cx="2404110" cy="1712595"/>
          </a:xfrm>
          <a:prstGeom prst="rect">
            <a:avLst/>
          </a:prstGeom>
        </p:spPr>
        <p:txBody>
          <a:bodyPr vert="horz" wrap="square" lIns="0" tIns="82550" rIns="0" bIns="0" rtlCol="0">
            <a:spAutoFit/>
          </a:bodyPr>
          <a:lstStyle/>
          <a:p>
            <a:pPr marL="199390" indent="-186690">
              <a:lnSpc>
                <a:spcPct val="100000"/>
              </a:lnSpc>
              <a:spcBef>
                <a:spcPts val="650"/>
              </a:spcBef>
              <a:buFont typeface="Arial MT"/>
              <a:buChar char="•"/>
              <a:tabLst>
                <a:tab pos="199390" algn="l"/>
              </a:tabLst>
            </a:pPr>
            <a:r>
              <a:rPr sz="2300" dirty="0">
                <a:latin typeface="Calibri" panose="020F0502020204030204"/>
                <a:cs typeface="Calibri" panose="020F0502020204030204"/>
              </a:rPr>
              <a:t>A.RADHIKA</a:t>
            </a:r>
            <a:r>
              <a:rPr sz="2300" spc="-25" dirty="0">
                <a:latin typeface="Calibri" panose="020F0502020204030204"/>
                <a:cs typeface="Calibri" panose="020F0502020204030204"/>
              </a:rPr>
              <a:t> </a:t>
            </a:r>
            <a:r>
              <a:rPr sz="2300" spc="-20" dirty="0">
                <a:latin typeface="Calibri" panose="020F0502020204030204"/>
                <a:cs typeface="Calibri" panose="020F0502020204030204"/>
              </a:rPr>
              <a:t>REDDY</a:t>
            </a:r>
            <a:endParaRPr sz="2300" dirty="0">
              <a:latin typeface="Calibri" panose="020F0502020204030204"/>
              <a:cs typeface="Calibri" panose="020F0502020204030204"/>
            </a:endParaRPr>
          </a:p>
          <a:p>
            <a:pPr marL="199390" indent="-186690">
              <a:lnSpc>
                <a:spcPct val="100000"/>
              </a:lnSpc>
              <a:spcBef>
                <a:spcPts val="550"/>
              </a:spcBef>
              <a:buFont typeface="Arial MT"/>
              <a:buChar char="•"/>
              <a:tabLst>
                <a:tab pos="199390" algn="l"/>
              </a:tabLst>
            </a:pPr>
            <a:r>
              <a:rPr sz="2300" spc="-10" dirty="0">
                <a:latin typeface="Calibri" panose="020F0502020204030204"/>
                <a:cs typeface="Calibri" panose="020F0502020204030204"/>
              </a:rPr>
              <a:t>N.BHARGAVI</a:t>
            </a:r>
            <a:endParaRPr sz="2300" dirty="0">
              <a:latin typeface="Calibri" panose="020F0502020204030204"/>
              <a:cs typeface="Calibri" panose="020F0502020204030204"/>
            </a:endParaRPr>
          </a:p>
          <a:p>
            <a:pPr marL="199390" indent="-186690">
              <a:lnSpc>
                <a:spcPct val="100000"/>
              </a:lnSpc>
              <a:spcBef>
                <a:spcPts val="565"/>
              </a:spcBef>
              <a:buFont typeface="Arial MT"/>
              <a:buChar char="•"/>
              <a:tabLst>
                <a:tab pos="199390" algn="l"/>
              </a:tabLst>
            </a:pPr>
            <a:r>
              <a:rPr sz="2300" spc="-10" dirty="0">
                <a:latin typeface="Calibri" panose="020F0502020204030204"/>
                <a:cs typeface="Calibri" panose="020F0502020204030204"/>
              </a:rPr>
              <a:t>M.VANI</a:t>
            </a:r>
            <a:endParaRPr sz="2300" dirty="0">
              <a:latin typeface="Calibri" panose="020F0502020204030204"/>
              <a:cs typeface="Calibri" panose="020F0502020204030204"/>
            </a:endParaRPr>
          </a:p>
          <a:p>
            <a:pPr marL="199390" indent="-186690">
              <a:lnSpc>
                <a:spcPct val="100000"/>
              </a:lnSpc>
              <a:spcBef>
                <a:spcPts val="560"/>
              </a:spcBef>
              <a:buFont typeface="Arial MT"/>
              <a:buChar char="•"/>
              <a:tabLst>
                <a:tab pos="199390" algn="l"/>
              </a:tabLst>
            </a:pPr>
            <a:r>
              <a:rPr sz="2300" spc="-10" dirty="0">
                <a:latin typeface="Calibri" panose="020F0502020204030204"/>
                <a:cs typeface="Calibri" panose="020F0502020204030204"/>
              </a:rPr>
              <a:t>K.SUSMITHA</a:t>
            </a:r>
            <a:endParaRPr sz="2300" dirty="0">
              <a:latin typeface="Calibri" panose="020F0502020204030204"/>
              <a:cs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60890" y="3477793"/>
            <a:ext cx="2707005" cy="528320"/>
          </a:xfrm>
          <a:prstGeom prst="rect">
            <a:avLst/>
          </a:prstGeom>
        </p:spPr>
        <p:txBody>
          <a:bodyPr vert="horz" wrap="square" lIns="0" tIns="12700" rIns="0" bIns="0" rtlCol="0">
            <a:spAutoFit/>
          </a:bodyPr>
          <a:lstStyle/>
          <a:p>
            <a:pPr marL="12700">
              <a:lnSpc>
                <a:spcPct val="100000"/>
              </a:lnSpc>
              <a:spcBef>
                <a:spcPts val="100"/>
              </a:spcBef>
            </a:pPr>
            <a:r>
              <a:rPr sz="3300" spc="-20" dirty="0">
                <a:latin typeface="Times New Roman" panose="02020603050405020304"/>
                <a:cs typeface="Times New Roman" panose="02020603050405020304"/>
              </a:rPr>
              <a:t>THANK</a:t>
            </a:r>
            <a:r>
              <a:rPr sz="3300" spc="-150" dirty="0">
                <a:latin typeface="Times New Roman" panose="02020603050405020304"/>
                <a:cs typeface="Times New Roman" panose="02020603050405020304"/>
              </a:rPr>
              <a:t> </a:t>
            </a:r>
            <a:r>
              <a:rPr sz="3300" spc="-20" dirty="0">
                <a:latin typeface="Times New Roman" panose="02020603050405020304"/>
                <a:cs typeface="Times New Roman" panose="02020603050405020304"/>
              </a:rPr>
              <a:t>YOU!</a:t>
            </a:r>
            <a:endParaRPr sz="3300">
              <a:latin typeface="Times New Roman" panose="02020603050405020304"/>
              <a:cs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1470"/>
            <a:ext cx="8656955" cy="6590665"/>
          </a:xfrm>
          <a:prstGeom prst="rect">
            <a:avLst/>
          </a:prstGeom>
        </p:spPr>
        <p:txBody>
          <a:bodyPr vert="horz" wrap="square" lIns="0" tIns="12700" rIns="0" bIns="0" rtlCol="0">
            <a:noAutofit/>
          </a:bodyPr>
          <a:lstStyle/>
          <a:p>
            <a:pPr marL="12700">
              <a:lnSpc>
                <a:spcPct val="100000"/>
              </a:lnSpc>
              <a:spcBef>
                <a:spcPts val="100"/>
              </a:spcBef>
            </a:pPr>
            <a:br>
              <a:rPr lang="en-IN" sz="3300">
                <a:solidFill>
                  <a:schemeClr val="accent2"/>
                </a:solidFill>
              </a:rPr>
            </a:br>
            <a:r>
              <a:rPr lang="en-IN" sz="3300">
                <a:solidFill>
                  <a:schemeClr val="accent2"/>
                </a:solidFill>
              </a:rPr>
              <a:t>PROBLEMS</a:t>
            </a:r>
            <a:br>
              <a:rPr lang="en-IN" sz="3300">
                <a:solidFill>
                  <a:schemeClr val="accent2"/>
                </a:solidFill>
              </a:rPr>
            </a:br>
            <a:r>
              <a:rPr lang="en-IN" sz="2400">
                <a:solidFill>
                  <a:schemeClr val="tx2">
                    <a:lumMod val="60000"/>
                    <a:lumOff val="40000"/>
                  </a:schemeClr>
                </a:solidFill>
              </a:rPr>
              <a:t>For the Baby:</a:t>
            </a:r>
            <a:br>
              <a:rPr lang="en-IN" sz="3300">
                <a:solidFill>
                  <a:schemeClr val="tx2">
                    <a:lumMod val="60000"/>
                    <a:lumOff val="40000"/>
                  </a:schemeClr>
                </a:solidFill>
              </a:rPr>
            </a:br>
            <a:r>
              <a:rPr lang="en-IN" sz="2400"/>
              <a:t>Respiratory Issues:</a:t>
            </a:r>
            <a:r>
              <a:rPr lang="en-IN" sz="2400" b="0"/>
              <a:t> Premature infants may have underdeveloped lungs, leading to breathing difficulties like respiratory distress syndrome (RDS).</a:t>
            </a:r>
            <a:br>
              <a:rPr lang="en-IN" sz="2400" b="0"/>
            </a:br>
            <a:r>
              <a:rPr lang="en-IN" sz="2400"/>
              <a:t>Feeding and Digestive Issues:</a:t>
            </a:r>
            <a:r>
              <a:rPr lang="en-IN" sz="2400" b="0"/>
              <a:t> Difficulties in feeding and an increased risk of necrotizing enterocolitis (NEC), a severe intestinal problem.</a:t>
            </a:r>
            <a:br>
              <a:rPr lang="en-IN" sz="2400" b="0"/>
            </a:br>
            <a:r>
              <a:rPr lang="en-IN" sz="2400"/>
              <a:t>Immune System Weakness:</a:t>
            </a:r>
            <a:r>
              <a:rPr lang="en-IN" sz="2400" b="0"/>
              <a:t> Premature babies have weaker immune systems, making them more prone to infections.</a:t>
            </a:r>
            <a:br>
              <a:rPr lang="en-IN" sz="2400" b="0"/>
            </a:br>
            <a:r>
              <a:rPr lang="en-IN" sz="2400">
                <a:solidFill>
                  <a:schemeClr val="accent1"/>
                </a:solidFill>
              </a:rPr>
              <a:t>For the Mother</a:t>
            </a:r>
            <a:br>
              <a:rPr lang="en-IN" sz="2400" b="0">
                <a:solidFill>
                  <a:schemeClr val="accent1"/>
                </a:solidFill>
              </a:rPr>
            </a:br>
            <a:r>
              <a:rPr lang="en-IN" sz="2400"/>
              <a:t>Emotional and Mental Health: </a:t>
            </a:r>
            <a:r>
              <a:rPr lang="en-IN" sz="2400" b="0"/>
              <a:t>Mothers of preterm babies may experience anxiety, stress, and postpartum depression due to concerns over their baby's health.</a:t>
            </a:r>
            <a:br>
              <a:rPr lang="en-IN" sz="2400" b="0"/>
            </a:br>
            <a:r>
              <a:rPr lang="en-IN" sz="2400"/>
              <a:t>Future Pregnancy Risks:</a:t>
            </a:r>
            <a:r>
              <a:rPr lang="en-IN" sz="2400" b="0"/>
              <a:t> A history of preterm birth increases the risk of future preterm deliveries.</a:t>
            </a:r>
            <a:br>
              <a:rPr lang="en-IN" sz="2400" b="0"/>
            </a:br>
            <a:endParaRPr lang="en-IN" sz="2400"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527" y="685508"/>
            <a:ext cx="2627629" cy="492125"/>
          </a:xfrm>
        </p:spPr>
        <p:txBody>
          <a:bodyPr/>
          <a:lstStyle/>
          <a:p>
            <a:r>
              <a:rPr lang="en-IN" altLang="en-US" sz="3200">
                <a:solidFill>
                  <a:schemeClr val="accent2"/>
                </a:solidFill>
              </a:rPr>
              <a:t>SOLUTIONS</a:t>
            </a:r>
          </a:p>
        </p:txBody>
      </p:sp>
      <p:sp>
        <p:nvSpPr>
          <p:cNvPr id="5" name="Content Placeholder 4"/>
          <p:cNvSpPr>
            <a:spLocks noGrp="1"/>
          </p:cNvSpPr>
          <p:nvPr>
            <p:ph sz="half" idx="2"/>
          </p:nvPr>
        </p:nvSpPr>
        <p:spPr>
          <a:xfrm>
            <a:off x="457200" y="1999615"/>
            <a:ext cx="4375150" cy="5991225"/>
          </a:xfrm>
        </p:spPr>
        <p:txBody>
          <a:bodyPr>
            <a:noAutofit/>
          </a:bodyPr>
          <a:lstStyle/>
          <a:p>
            <a:r>
              <a:rPr lang="en-US"/>
              <a:t>Early Identification of High-Risk Pregnancies</a:t>
            </a:r>
            <a:r>
              <a:rPr lang="en-IN" altLang="en-US"/>
              <a:t>:</a:t>
            </a:r>
            <a:endParaRPr lang="en-US"/>
          </a:p>
          <a:p>
            <a:r>
              <a:rPr lang="en-US" sz="2400" b="0"/>
              <a:t>Prediction models assess maternal age, medical history, and biomarkers to detect pregnancies at risk of preterm birth early on.</a:t>
            </a:r>
          </a:p>
          <a:p>
            <a:endParaRPr lang="en-US" sz="2400" b="0"/>
          </a:p>
          <a:p>
            <a:r>
              <a:rPr lang="en-US" sz="2400"/>
              <a:t>Better Resource Allocation</a:t>
            </a:r>
            <a:r>
              <a:rPr lang="en-IN" altLang="en-US" sz="2400"/>
              <a:t>:</a:t>
            </a:r>
            <a:endParaRPr lang="en-US" sz="2400"/>
          </a:p>
          <a:p>
            <a:r>
              <a:rPr lang="en-US" sz="2400" b="0"/>
              <a:t>Hospitals can allocate resources for NICU support, while telemedicine ensures regular monitoring in remote areas.</a:t>
            </a:r>
          </a:p>
        </p:txBody>
      </p:sp>
      <p:pic>
        <p:nvPicPr>
          <p:cNvPr id="7" name="Content Placeholder 6" descr="img1"/>
          <p:cNvPicPr>
            <a:picLocks noGrp="1" noChangeAspect="1"/>
          </p:cNvPicPr>
          <p:nvPr>
            <p:ph sz="half" idx="3"/>
          </p:nvPr>
        </p:nvPicPr>
        <p:blipFill>
          <a:blip r:embed="rId2"/>
          <a:stretch>
            <a:fillRect/>
          </a:stretch>
        </p:blipFill>
        <p:spPr>
          <a:xfrm>
            <a:off x="5322570" y="1999615"/>
            <a:ext cx="4538345" cy="33902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90220" y="457200"/>
            <a:ext cx="9177655" cy="3506470"/>
          </a:xfrm>
        </p:spPr>
        <p:txBody>
          <a:bodyPr wrap="square">
            <a:noAutofit/>
          </a:bodyPr>
          <a:lstStyle/>
          <a:p>
            <a:r>
              <a:rPr lang="en-IN" altLang="en-US">
                <a:solidFill>
                  <a:schemeClr val="accent2"/>
                </a:solidFill>
              </a:rPr>
              <a:t>DATASET</a:t>
            </a:r>
            <a:br>
              <a:rPr lang="en-IN" altLang="en-US"/>
            </a:br>
            <a:r>
              <a:rPr lang="en-IN" altLang="en-US" sz="2400" b="0"/>
              <a:t>we had collected dataset from kaggle which consists of</a:t>
            </a:r>
            <a:br>
              <a:rPr lang="en-IN" altLang="en-US" sz="2400" b="0"/>
            </a:br>
            <a:r>
              <a:rPr lang="en-IN" altLang="en-US" sz="2400"/>
              <a:t>Contraction Count: </a:t>
            </a:r>
            <a:r>
              <a:rPr lang="en-IN" altLang="en-US" sz="2400" b="0"/>
              <a:t>The total number of contractions.</a:t>
            </a:r>
            <a:br>
              <a:rPr lang="en-IN" altLang="en-US" sz="2400" b="0"/>
            </a:br>
            <a:r>
              <a:rPr lang="en-IN" altLang="en-US" sz="2400"/>
              <a:t>Length of Contraction: </a:t>
            </a:r>
            <a:r>
              <a:rPr lang="en-IN" altLang="en-US" sz="2400" b="0"/>
              <a:t>The duration of each contraction in sec.</a:t>
            </a:r>
            <a:br>
              <a:rPr lang="en-IN" altLang="en-US" sz="2400" b="0"/>
            </a:br>
            <a:r>
              <a:rPr lang="en-IN" altLang="en-US" sz="2400"/>
              <a:t>Entropy: </a:t>
            </a:r>
            <a:r>
              <a:rPr lang="en-IN" altLang="en-US" sz="2400" b="0"/>
              <a:t>A measure of irregularity in contraction patterns over time.</a:t>
            </a:r>
            <a:br>
              <a:rPr lang="en-IN" altLang="en-US" sz="2400" b="0"/>
            </a:br>
            <a:r>
              <a:rPr lang="en-IN" altLang="en-US" sz="2400"/>
              <a:t>Standard Deviation: </a:t>
            </a:r>
            <a:r>
              <a:rPr lang="en-IN" altLang="en-US" sz="2400" b="0"/>
              <a:t>A statistic that indicates the variation or dispersion of contraction intervals or durations.</a:t>
            </a:r>
            <a:br>
              <a:rPr lang="en-IN" altLang="en-US" sz="2400" b="0"/>
            </a:br>
            <a:r>
              <a:rPr lang="en-IN" altLang="en-US" sz="2400"/>
              <a:t>Preterm: </a:t>
            </a:r>
            <a:r>
              <a:rPr lang="en-IN" altLang="en-US" sz="2400" b="0"/>
              <a:t>A binary label indicating whether a birth occurred preterm (before 37 weeks of gestation) or at term.</a:t>
            </a:r>
            <a:br>
              <a:rPr lang="en-IN" altLang="en-US" sz="2400" b="0"/>
            </a:br>
            <a:endParaRPr lang="en-IN" altLang="en-US" sz="2400" b="0"/>
          </a:p>
        </p:txBody>
      </p:sp>
      <p:pic>
        <p:nvPicPr>
          <p:cNvPr id="5" name="Content Placeholder 4" descr="dataset img"/>
          <p:cNvPicPr>
            <a:picLocks noGrp="1" noChangeAspect="1"/>
          </p:cNvPicPr>
          <p:nvPr>
            <p:ph sz="half" idx="2"/>
          </p:nvPr>
        </p:nvPicPr>
        <p:blipFill>
          <a:blip r:embed="rId2"/>
          <a:stretch>
            <a:fillRect/>
          </a:stretch>
        </p:blipFill>
        <p:spPr>
          <a:xfrm>
            <a:off x="713105" y="4208145"/>
            <a:ext cx="7595235" cy="32867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685800"/>
            <a:ext cx="4212590" cy="453390"/>
          </a:xfrm>
        </p:spPr>
        <p:txBody>
          <a:bodyPr wrap="square"/>
          <a:lstStyle/>
          <a:p>
            <a:r>
              <a:rPr lang="en-IN" altLang="en-US">
                <a:solidFill>
                  <a:schemeClr val="accent2"/>
                </a:solidFill>
              </a:rPr>
              <a:t>MODEL BUILDING</a:t>
            </a:r>
          </a:p>
        </p:txBody>
      </p:sp>
      <p:sp>
        <p:nvSpPr>
          <p:cNvPr id="5" name="Text Placeholder 4"/>
          <p:cNvSpPr>
            <a:spLocks noGrp="1"/>
          </p:cNvSpPr>
          <p:nvPr>
            <p:ph type="body" idx="1"/>
          </p:nvPr>
        </p:nvSpPr>
        <p:spPr>
          <a:xfrm>
            <a:off x="753745" y="1953260"/>
            <a:ext cx="8568055" cy="4498340"/>
          </a:xfrm>
        </p:spPr>
        <p:txBody>
          <a:bodyPr>
            <a:noAutofit/>
          </a:bodyPr>
          <a:lstStyle/>
          <a:p>
            <a:pPr algn="l"/>
            <a:r>
              <a:rPr lang="en-US"/>
              <a:t>Data Collection:</a:t>
            </a:r>
            <a:r>
              <a:rPr lang="en-US" b="0"/>
              <a:t> Describe the dataset (sources, features collected).</a:t>
            </a:r>
          </a:p>
          <a:p>
            <a:pPr algn="l"/>
            <a:endParaRPr lang="en-US" b="0"/>
          </a:p>
          <a:p>
            <a:pPr algn="l"/>
            <a:r>
              <a:rPr lang="en-US"/>
              <a:t>Feature Selection:</a:t>
            </a:r>
            <a:r>
              <a:rPr lang="en-US" b="0"/>
              <a:t> Selected attributes like contractions, STD, Entropy, etc.</a:t>
            </a:r>
          </a:p>
          <a:p>
            <a:pPr algn="l"/>
            <a:endParaRPr lang="en-US" b="0"/>
          </a:p>
          <a:p>
            <a:pPr algn="l"/>
            <a:r>
              <a:rPr lang="en-US"/>
              <a:t>Model Selection: </a:t>
            </a:r>
            <a:r>
              <a:rPr lang="en-US" b="0"/>
              <a:t>Cho</a:t>
            </a:r>
            <a:r>
              <a:rPr lang="en-IN" altLang="en-US" b="0"/>
              <a:t>ose Extreme Gradient Boosting</a:t>
            </a:r>
            <a:r>
              <a:rPr lang="en-US" b="0"/>
              <a:t> due to its efficiency and high predictive performance on structured data.</a:t>
            </a:r>
          </a:p>
          <a:p>
            <a:pPr algn="l"/>
            <a:endParaRPr lang="en-US" b="0"/>
          </a:p>
          <a:p>
            <a:pPr algn="l"/>
            <a:r>
              <a:rPr lang="en-US"/>
              <a:t>Model Training : </a:t>
            </a:r>
            <a:r>
              <a:rPr lang="en-US" b="0"/>
              <a:t>Split data into training and testing, with</a:t>
            </a:r>
            <a:r>
              <a:rPr lang="en-IN" altLang="en-US" b="0"/>
              <a:t>  </a:t>
            </a:r>
            <a:r>
              <a:rPr lang="en-US" b="0"/>
              <a:t>validation metrics.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753745" y="1537335"/>
            <a:ext cx="4276090" cy="453390"/>
          </a:xfrm>
        </p:spPr>
        <p:txBody>
          <a:bodyPr wrap="square"/>
          <a:lstStyle/>
          <a:p>
            <a:r>
              <a:rPr lang="en-IN" altLang="en-US">
                <a:solidFill>
                  <a:schemeClr val="accent2"/>
                </a:solidFill>
              </a:rPr>
              <a:t>ALGORITHM USED</a:t>
            </a:r>
          </a:p>
        </p:txBody>
      </p:sp>
      <p:sp>
        <p:nvSpPr>
          <p:cNvPr id="5" name="Text Placeholder 4"/>
          <p:cNvSpPr>
            <a:spLocks noGrp="1"/>
          </p:cNvSpPr>
          <p:nvPr>
            <p:ph type="body" idx="1"/>
          </p:nvPr>
        </p:nvSpPr>
        <p:spPr>
          <a:xfrm>
            <a:off x="753745" y="2517775"/>
            <a:ext cx="8568055" cy="3651250"/>
          </a:xfrm>
        </p:spPr>
        <p:txBody>
          <a:bodyPr>
            <a:noAutofit/>
          </a:bodyPr>
          <a:lstStyle/>
          <a:p>
            <a:r>
              <a:rPr lang="en-IN" altLang="en-US"/>
              <a:t>EXTREME GRADIENT BOOST</a:t>
            </a:r>
            <a:endParaRPr lang="en-US"/>
          </a:p>
          <a:p>
            <a:endParaRPr lang="en-US" b="0"/>
          </a:p>
          <a:p>
            <a:r>
              <a:rPr lang="en-US" b="0"/>
              <a:t>XGBoost is a machine learning algorithm, specifically an implementation of the Gradient Boosting technique for decision trees. It’s widely used in machine learning due to its efficiency and high predictive performance on structured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927" y="761708"/>
            <a:ext cx="2627629" cy="453390"/>
          </a:xfrm>
        </p:spPr>
        <p:txBody>
          <a:bodyPr/>
          <a:lstStyle/>
          <a:p>
            <a:r>
              <a:rPr lang="en-IN" altLang="en-US">
                <a:solidFill>
                  <a:schemeClr val="accent2"/>
                </a:solidFill>
              </a:rPr>
              <a:t>SCREENSHOTS</a:t>
            </a:r>
          </a:p>
        </p:txBody>
      </p:sp>
      <p:pic>
        <p:nvPicPr>
          <p:cNvPr id="9" name="Content Placeholder 8" descr="Screenshot (982)"/>
          <p:cNvPicPr>
            <a:picLocks noGrp="1" noChangeAspect="1"/>
          </p:cNvPicPr>
          <p:nvPr>
            <p:ph sz="half" idx="2"/>
          </p:nvPr>
        </p:nvPicPr>
        <p:blipFill>
          <a:blip r:embed="rId2"/>
          <a:stretch>
            <a:fillRect/>
          </a:stretch>
        </p:blipFill>
        <p:spPr>
          <a:xfrm>
            <a:off x="1066165" y="2110740"/>
            <a:ext cx="7622540" cy="46132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493E-298E-E222-DCA7-FE3835BA2C9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F4EB1C3-94EE-9380-6CD9-3B95870398B8}"/>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AD5319CC-D17C-616D-82BD-E2CA93F28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9600"/>
            <a:ext cx="10058400" cy="6096000"/>
          </a:xfrm>
          <a:prstGeom prst="rect">
            <a:avLst/>
          </a:prstGeom>
        </p:spPr>
      </p:pic>
    </p:spTree>
    <p:extLst>
      <p:ext uri="{BB962C8B-B14F-4D97-AF65-F5344CB8AC3E}">
        <p14:creationId xmlns:p14="http://schemas.microsoft.com/office/powerpoint/2010/main" val="120078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42A4-A21E-037C-A7B5-A85F97EA3A14}"/>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89CE21A9-A546-D0D9-C33B-C038CA047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7020"/>
            <a:ext cx="10058400" cy="5318359"/>
          </a:xfrm>
          <a:prstGeom prst="rect">
            <a:avLst/>
          </a:prstGeom>
        </p:spPr>
      </p:pic>
    </p:spTree>
    <p:extLst>
      <p:ext uri="{BB962C8B-B14F-4D97-AF65-F5344CB8AC3E}">
        <p14:creationId xmlns:p14="http://schemas.microsoft.com/office/powerpoint/2010/main" val="3149556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391</Words>
  <Application>Microsoft Office PowerPoint</Application>
  <PresentationFormat>Custom</PresentationFormat>
  <Paragraphs>28</Paragraphs>
  <Slides>14</Slides>
  <Notes>0</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 MT</vt:lpstr>
      <vt:lpstr>Calibri</vt:lpstr>
      <vt:lpstr>Times New Roman</vt:lpstr>
      <vt:lpstr>Office Theme</vt:lpstr>
      <vt:lpstr>PRETERM BIRTH PREDICTION USING   MACHINE LEARNING</vt:lpstr>
      <vt:lpstr> PROBLEMS For the Baby: Respiratory Issues: Premature infants may have underdeveloped lungs, leading to breathing difficulties like respiratory distress syndrome (RDS). Feeding and Digestive Issues: Difficulties in feeding and an increased risk of necrotizing enterocolitis (NEC), a severe intestinal problem. Immune System Weakness: Premature babies have weaker immune systems, making them more prone to infections. For the Mother Emotional and Mental Health: Mothers of preterm babies may experience anxiety, stress, and postpartum depression due to concerns over their baby's health. Future Pregnancy Risks: A history of preterm birth increases the risk of future preterm deliveries. </vt:lpstr>
      <vt:lpstr>SOLUTIONS</vt:lpstr>
      <vt:lpstr>DATASET we had collected dataset from kaggle which consists of Contraction Count: The total number of contractions. Length of Contraction: The duration of each contraction in sec. Entropy: A measure of irregularity in contraction patterns over time. Standard Deviation: A statistic that indicates the variation or dispersion of contraction intervals or durations. Preterm: A binary label indicating whether a birth occurred preterm (before 37 weeks of gestation) or at term. </vt:lpstr>
      <vt:lpstr>MODEL BUILDING</vt:lpstr>
      <vt:lpstr>ALGORITHM USED</vt:lpstr>
      <vt:lpstr>SCREENSHOTS</vt:lpstr>
      <vt:lpstr>PowerPoint Presentation</vt:lpstr>
      <vt:lpstr>PowerPoint Presentation</vt:lpstr>
      <vt:lpstr>PowerPoint Presentation</vt:lpstr>
      <vt:lpstr>PowerPoint Presentation</vt:lpstr>
      <vt:lpstr>PowerPoint Presentation</vt:lpstr>
      <vt:lpstr>TEAM MEMBERS: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PRETERM BIRTH PREDICTION USING   MACHINE LEARNING</dc:title>
  <dc:creator>Naiki Bhargavi</dc:creator>
  <cp:lastModifiedBy>Naiki Bhargavi</cp:lastModifiedBy>
  <cp:revision>2</cp:revision>
  <dcterms:created xsi:type="dcterms:W3CDTF">2024-10-27T17:41:04Z</dcterms:created>
  <dcterms:modified xsi:type="dcterms:W3CDTF">2024-12-03T09:49:02Z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2024-10-14T05:30:00Z</vt:filetime>
  </property>
  <property fmtid="{D5CDD505-2E9C-101B-9397-08002B2CF9AE}" pid="3" name="Creator">
    <vt:lpwstr>WPS Presentation</vt:lpwstr>
  </property>
  <property fmtid="{D5CDD505-2E9C-101B-9397-08002B2CF9AE}" pid="4" name="LastSaved">
    <vt:filetime>2024-10-14T05:30:00Z</vt:filetime>
  </property>
  <property fmtid="{D5CDD505-2E9C-101B-9397-08002B2CF9AE}" pid="5" name="SourceModified">
    <vt:lpwstr>D:20241014172600+05'30'</vt:lpwstr>
  </property>
  <property fmtid="{D5CDD505-2E9C-101B-9397-08002B2CF9AE}" pid="6" name="ICV">
    <vt:lpwstr>652D9A428F7E45A7963A25A6E51B5AFC_12</vt:lpwstr>
  </property>
  <property fmtid="{D5CDD505-2E9C-101B-9397-08002B2CF9AE}" pid="7" name="KSOProductBuildVer">
    <vt:lpwstr>1033-12.2.0.18607</vt:lpwstr>
  </property>
</Properties>
</file>