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6600" dirty="0"/>
              <a:t>АВЛ-дерево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                                        </a:t>
            </a:r>
            <a:r>
              <a:rPr lang="ru-RU" dirty="0" err="1" smtClean="0"/>
              <a:t>Галиев</a:t>
            </a:r>
            <a:r>
              <a:rPr lang="ru-RU" dirty="0" smtClean="0"/>
              <a:t> Наиль</a:t>
            </a:r>
          </a:p>
        </p:txBody>
      </p:sp>
    </p:spTree>
    <p:extLst>
      <p:ext uri="{BB962C8B-B14F-4D97-AF65-F5344CB8AC3E}">
        <p14:creationId xmlns:p14="http://schemas.microsoft.com/office/powerpoint/2010/main" val="17513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0072" y="476672"/>
            <a:ext cx="3466728" cy="5649491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Авл</a:t>
            </a:r>
            <a:r>
              <a:rPr lang="ru-RU" sz="2400" dirty="0"/>
              <a:t> </a:t>
            </a:r>
            <a:r>
              <a:rPr lang="ru-RU" sz="2400" dirty="0" smtClean="0"/>
              <a:t>дерево-это аббревиатура содержащая первые буквы фамилий создателей(</a:t>
            </a:r>
            <a:r>
              <a:rPr lang="ru-RU" sz="2400" dirty="0"/>
              <a:t> </a:t>
            </a:r>
            <a:r>
              <a:rPr lang="ru-RU" sz="2400" dirty="0" smtClean="0"/>
              <a:t>Адельсон-Вельский</a:t>
            </a:r>
            <a:r>
              <a:rPr lang="ru-RU" sz="2400" dirty="0"/>
              <a:t> и </a:t>
            </a:r>
            <a:r>
              <a:rPr lang="ru-RU" sz="2400" dirty="0" smtClean="0"/>
              <a:t>Ландиса.)</a:t>
            </a:r>
          </a:p>
          <a:p>
            <a:r>
              <a:rPr lang="ru-RU" sz="2400" dirty="0" smtClean="0"/>
              <a:t>Отличается от остальных своей </a:t>
            </a:r>
            <a:r>
              <a:rPr lang="ru-RU" sz="2400" dirty="0"/>
              <a:t>сбалансированностью </a:t>
            </a:r>
            <a:endParaRPr lang="ru-RU" sz="2400" dirty="0"/>
          </a:p>
        </p:txBody>
      </p:sp>
      <p:pic>
        <p:nvPicPr>
          <p:cNvPr id="1026" name="Picture 2" descr="C:\Users\ADM\Desktop\AVL-tree-wBalance_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5557186" cy="434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же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573016"/>
            <a:ext cx="8257197" cy="250869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</a:t>
            </a:r>
            <a:r>
              <a:rPr lang="ru-RU" sz="2800" dirty="0" smtClean="0"/>
              <a:t>Сравним с бинарным древом </a:t>
            </a:r>
          </a:p>
          <a:p>
            <a:pPr marL="0" indent="0">
              <a:buNone/>
            </a:pPr>
            <a:r>
              <a:rPr lang="ru-RU" sz="2000" dirty="0" smtClean="0"/>
              <a:t>Временная сложность – О(</a:t>
            </a:r>
            <a:r>
              <a:rPr lang="en-US" sz="2000" dirty="0" smtClean="0"/>
              <a:t>n)</a:t>
            </a:r>
            <a:r>
              <a:rPr lang="ru-RU" sz="2000" dirty="0" smtClean="0"/>
              <a:t>              А у </a:t>
            </a:r>
            <a:r>
              <a:rPr lang="ru-RU" sz="2000" dirty="0" err="1" smtClean="0"/>
              <a:t>Авл</a:t>
            </a:r>
            <a:r>
              <a:rPr lang="ru-RU" sz="2000" dirty="0" smtClean="0"/>
              <a:t> логарифмическая</a:t>
            </a:r>
            <a:endParaRPr lang="ru-RU" sz="2000" dirty="0"/>
          </a:p>
        </p:txBody>
      </p:sp>
      <p:pic>
        <p:nvPicPr>
          <p:cNvPr id="2050" name="Picture 2" descr="C:\Users\ADM\Desktop\d3804fb8e23947a796e679cbbb6d36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16024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\Desktop\kisspng-avl-tree-self-balancing-binary-search-tree-data-st-balanced-binary-tree-food-ideas-5b68c2e88769e9.19470250153359229655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25" y="1628800"/>
            <a:ext cx="352839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533800"/>
            <a:ext cx="8229600" cy="2415480"/>
          </a:xfrm>
        </p:spPr>
        <p:txBody>
          <a:bodyPr>
            <a:normAutofit/>
          </a:bodyPr>
          <a:lstStyle/>
          <a:p>
            <a:r>
              <a:rPr lang="ru-RU" sz="2000" dirty="0"/>
              <a:t>Малое правое </a:t>
            </a:r>
            <a:r>
              <a:rPr lang="ru-RU" sz="2000" dirty="0" smtClean="0"/>
              <a:t>вращение                           Большое </a:t>
            </a:r>
            <a:r>
              <a:rPr lang="ru-RU" sz="2000" dirty="0"/>
              <a:t>правое вращение</a:t>
            </a:r>
            <a:endParaRPr lang="ru-RU" sz="2000" dirty="0" smtClean="0"/>
          </a:p>
          <a:p>
            <a:pPr marL="0" indent="0">
              <a:buNone/>
            </a:pPr>
            <a:r>
              <a:rPr lang="ru-RU" sz="1400" dirty="0"/>
              <a:t>Данное вращение используется тогда, </a:t>
            </a:r>
            <a:r>
              <a:rPr lang="ru-RU" sz="1400" dirty="0" smtClean="0"/>
              <a:t>                                                Используется </a:t>
            </a:r>
            <a:r>
              <a:rPr lang="ru-RU" sz="1400" dirty="0" err="1" smtClean="0"/>
              <a:t>тогда,когда</a:t>
            </a:r>
            <a:r>
              <a:rPr lang="ru-RU" sz="1400" dirty="0" smtClean="0"/>
              <a:t> высота </a:t>
            </a:r>
            <a:r>
              <a:rPr lang="en-US" sz="1400" dirty="0" smtClean="0"/>
              <a:t>b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когда </a:t>
            </a:r>
            <a:r>
              <a:rPr lang="ru-RU" sz="1400" dirty="0"/>
              <a:t>(высота b-поддерева — высота R) = 2 </a:t>
            </a:r>
            <a:r>
              <a:rPr lang="ru-RU" sz="1400" dirty="0" smtClean="0"/>
              <a:t>      </a:t>
            </a:r>
            <a:r>
              <a:rPr lang="en-US" sz="1400" dirty="0" smtClean="0"/>
              <a:t>                              </a:t>
            </a:r>
            <a:r>
              <a:rPr lang="ru-RU" sz="1400" dirty="0" smtClean="0"/>
              <a:t>    и высота </a:t>
            </a:r>
            <a:r>
              <a:rPr lang="en-US" sz="1400" dirty="0" smtClean="0"/>
              <a:t>R = 2 </a:t>
            </a:r>
            <a:r>
              <a:rPr lang="ru-RU" sz="1400" dirty="0" smtClean="0"/>
              <a:t>и высота с-поддерева                                 </a:t>
            </a:r>
          </a:p>
          <a:p>
            <a:pPr marL="0" indent="0">
              <a:buNone/>
            </a:pPr>
            <a:r>
              <a:rPr lang="ru-RU" sz="1400" dirty="0" smtClean="0"/>
              <a:t>и </a:t>
            </a:r>
            <a:r>
              <a:rPr lang="ru-RU" sz="1400" dirty="0"/>
              <a:t>высота С &lt;= </a:t>
            </a:r>
            <a:r>
              <a:rPr lang="ru-RU" sz="1400" dirty="0" smtClean="0"/>
              <a:t>высота </a:t>
            </a:r>
            <a:r>
              <a:rPr lang="en-US" sz="1400" dirty="0" smtClean="0"/>
              <a:t>L</a:t>
            </a:r>
            <a:r>
              <a:rPr lang="ru-RU" sz="1400" dirty="0" smtClean="0"/>
              <a:t>.                                                                                 больше высоты </a:t>
            </a:r>
            <a:r>
              <a:rPr lang="en-US" sz="1400" dirty="0" smtClean="0"/>
              <a:t>L</a:t>
            </a:r>
            <a:endParaRPr lang="ru-RU" sz="1400" dirty="0"/>
          </a:p>
        </p:txBody>
      </p:sp>
      <p:pic>
        <p:nvPicPr>
          <p:cNvPr id="3074" name="Picture 2" descr="C:\Users\ADM\Desktop\AVL_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\Desktop\AVL_B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29910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\Desktop\Rebalance_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97151"/>
            <a:ext cx="3575527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1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/>
              <a:t>                                          Зависимость </a:t>
            </a:r>
            <a:r>
              <a:rPr lang="ru-RU" sz="1200" dirty="0"/>
              <a:t>максимальной высоты АВЛ дерева от числа элементов в </a:t>
            </a:r>
            <a:r>
              <a:rPr lang="ru-RU" sz="1200" dirty="0" smtClean="0"/>
              <a:t>дереве</a:t>
            </a:r>
            <a:endParaRPr lang="ru-RU" sz="1200" dirty="0"/>
          </a:p>
          <a:p>
            <a:pPr marL="0" indent="0">
              <a:buNone/>
            </a:pPr>
            <a:r>
              <a:rPr lang="ru-RU" sz="2000" dirty="0" smtClean="0"/>
              <a:t> 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Высота </a:t>
            </a:r>
            <a:r>
              <a:rPr lang="ru-RU" sz="2000" dirty="0"/>
              <a:t>АВЛ-дерева никогда не превысит высоту идеально сбалансированного дерева более, чем на 45 %. Для </a:t>
            </a:r>
            <a:r>
              <a:rPr lang="ru-RU" sz="2000" dirty="0" smtClean="0"/>
              <a:t>больших </a:t>
            </a:r>
            <a:r>
              <a:rPr lang="en-US" sz="2000" dirty="0" smtClean="0"/>
              <a:t>n</a:t>
            </a:r>
            <a:r>
              <a:rPr lang="ru-RU" sz="2000" dirty="0"/>
              <a:t> имеет место оценка </a:t>
            </a:r>
            <a:r>
              <a:rPr lang="ru-RU" sz="2000" dirty="0" smtClean="0"/>
              <a:t>1.04log</a:t>
            </a:r>
            <a:r>
              <a:rPr lang="en-US" sz="2000" dirty="0" smtClean="0"/>
              <a:t>n</a:t>
            </a:r>
            <a:r>
              <a:rPr lang="ru-RU" sz="2000" dirty="0" smtClean="0"/>
              <a:t>.Таким </a:t>
            </a:r>
            <a:r>
              <a:rPr lang="ru-RU" sz="2000" dirty="0"/>
              <a:t>образом, выполнение основных операций требует порядка </a:t>
            </a:r>
            <a:r>
              <a:rPr lang="en-US" sz="2000" dirty="0" err="1" smtClean="0"/>
              <a:t>logn</a:t>
            </a:r>
            <a:r>
              <a:rPr lang="ru-RU" sz="2000" dirty="0"/>
              <a:t> сравнений. Экспериментально выяснено, что одна балансировка приходится на каждые 2 включения и на каждые 5 исключений</a:t>
            </a:r>
          </a:p>
        </p:txBody>
      </p:sp>
      <p:pic>
        <p:nvPicPr>
          <p:cNvPr id="4098" name="Picture 2" descr="C:\Users\ADM\Desktop\8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33465"/>
            <a:ext cx="6408712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0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Добавления вершины состоит  из 3 пунктов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sz="2400" dirty="0" smtClean="0"/>
              <a:t>1.</a:t>
            </a:r>
            <a:r>
              <a:rPr lang="ru-RU" dirty="0" smtClean="0"/>
              <a:t> </a:t>
            </a:r>
            <a:r>
              <a:rPr lang="ru-RU" sz="2400" dirty="0"/>
              <a:t>Прохода по пути поиска, пока не убедимся, что ключа в дереве нет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2.Включения </a:t>
            </a:r>
            <a:r>
              <a:rPr lang="ru-RU" sz="2400" dirty="0"/>
              <a:t>новой вершины в дерево и определения результирующих показателей </a:t>
            </a:r>
            <a:r>
              <a:rPr lang="ru-RU" sz="2400" dirty="0" smtClean="0"/>
              <a:t>балансировки</a:t>
            </a:r>
          </a:p>
          <a:p>
            <a:pPr marL="0" indent="0">
              <a:buNone/>
            </a:pPr>
            <a:r>
              <a:rPr lang="ru-RU" sz="2400" dirty="0" smtClean="0"/>
              <a:t>3.</a:t>
            </a:r>
            <a:r>
              <a:rPr lang="ru-RU" sz="2400" dirty="0"/>
              <a:t> «Отступления» назад по пути поиска и проверки в каждой вершине показателя сбалансированности. Если необходимо — балансировка.</a:t>
            </a:r>
            <a:endParaRPr lang="ru-RU" sz="24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удаления находим р с заданным </a:t>
            </a:r>
            <a:r>
              <a:rPr lang="ru-RU" sz="2400" dirty="0" err="1" smtClean="0"/>
              <a:t>ключом,смотрим</a:t>
            </a:r>
            <a:r>
              <a:rPr lang="ru-RU" sz="2400" dirty="0" smtClean="0"/>
              <a:t> на правое </a:t>
            </a:r>
            <a:r>
              <a:rPr lang="ru-RU" sz="2400" dirty="0" err="1" smtClean="0"/>
              <a:t>поддерево,находим</a:t>
            </a:r>
            <a:r>
              <a:rPr lang="ru-RU" sz="2400" dirty="0" smtClean="0"/>
              <a:t> минимальный узел с наименьшим ключом и </a:t>
            </a:r>
            <a:r>
              <a:rPr lang="ru-RU" sz="2400" dirty="0" err="1" smtClean="0"/>
              <a:t>заменям</a:t>
            </a:r>
            <a:r>
              <a:rPr lang="ru-RU" sz="2400" dirty="0" smtClean="0"/>
              <a:t> удаляемый узел на найденный минимум</a:t>
            </a:r>
            <a:endParaRPr lang="ru-RU" sz="2400" dirty="0"/>
          </a:p>
        </p:txBody>
      </p:sp>
      <p:pic>
        <p:nvPicPr>
          <p:cNvPr id="1026" name="Picture 2" descr="C:\Users\ADM\Desktop\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84784"/>
            <a:ext cx="30099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158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АВЛ-дерево </vt:lpstr>
      <vt:lpstr>Презентация PowerPoint</vt:lpstr>
      <vt:lpstr>Для чего же использовать?</vt:lpstr>
      <vt:lpstr>Балансировка </vt:lpstr>
      <vt:lpstr>Презентация PowerPoint</vt:lpstr>
      <vt:lpstr>Алгоритм</vt:lpstr>
      <vt:lpstr>Удаление ключей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АВЛ-дерево </dc:title>
  <dc:creator>Нияз галиееев</dc:creator>
  <cp:lastModifiedBy>Нияз галиееев</cp:lastModifiedBy>
  <cp:revision>8</cp:revision>
  <dcterms:created xsi:type="dcterms:W3CDTF">2020-05-06T15:13:22Z</dcterms:created>
  <dcterms:modified xsi:type="dcterms:W3CDTF">2020-05-07T17:18:18Z</dcterms:modified>
</cp:coreProperties>
</file>