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B183D-B7A1-46F9-8199-A1F8AE729D27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4A6AB-DFDF-4D33-A591-7987F7D4D4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ur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Softversko inženjerstvo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 smtClean="0"/>
              <a:t>Safet Purković</a:t>
            </a:r>
          </a:p>
          <a:p>
            <a:r>
              <a:rPr lang="sr-Latn-RS" dirty="0" smtClean="0">
                <a:hlinkClick r:id="rId2"/>
              </a:rPr>
              <a:t>spurkovic@np.ac.rs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use Fakultet2019</a:t>
            </a:r>
          </a:p>
          <a:p>
            <a:r>
              <a:rPr lang="en-US" dirty="0"/>
              <a:t>go</a:t>
            </a:r>
          </a:p>
          <a:p>
            <a:r>
              <a:rPr lang="it-IT" dirty="0"/>
              <a:t>CREATE PROCEDURE [Bolji studenti od]</a:t>
            </a:r>
          </a:p>
          <a:p>
            <a:r>
              <a:rPr lang="en-US" dirty="0"/>
              <a:t>@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(30), @</a:t>
            </a:r>
            <a:r>
              <a:rPr lang="en-US" dirty="0" err="1"/>
              <a:t>prezime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(30)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SELECT     </a:t>
            </a:r>
            <a:r>
              <a:rPr lang="en-US" dirty="0" err="1"/>
              <a:t>student.brojIndeksa</a:t>
            </a:r>
            <a:r>
              <a:rPr lang="en-US" dirty="0"/>
              <a:t>, </a:t>
            </a:r>
            <a:r>
              <a:rPr lang="en-US" dirty="0" err="1"/>
              <a:t>student.prezime</a:t>
            </a:r>
            <a:r>
              <a:rPr lang="en-US" dirty="0"/>
              <a:t>, student.ime,  </a:t>
            </a:r>
          </a:p>
          <a:p>
            <a:r>
              <a:rPr lang="pt-BR" dirty="0"/>
              <a:t>AVG(cast(ispit.ocena as decimal)) AS [Prosecna ocena] </a:t>
            </a:r>
          </a:p>
          <a:p>
            <a:r>
              <a:rPr lang="en-US" dirty="0"/>
              <a:t>FROM         </a:t>
            </a:r>
            <a:r>
              <a:rPr lang="en-US" dirty="0" err="1"/>
              <a:t>ispit</a:t>
            </a:r>
            <a:r>
              <a:rPr lang="en-US" dirty="0"/>
              <a:t> INNER JOIN                       student ON </a:t>
            </a:r>
            <a:r>
              <a:rPr lang="en-US" dirty="0" err="1"/>
              <a:t>ispit.brojIndeksa</a:t>
            </a:r>
            <a:r>
              <a:rPr lang="en-US" dirty="0"/>
              <a:t> = </a:t>
            </a:r>
            <a:r>
              <a:rPr lang="en-US" dirty="0" err="1"/>
              <a:t>student.brojIndeksa</a:t>
            </a:r>
            <a:r>
              <a:rPr lang="en-US" dirty="0"/>
              <a:t>  </a:t>
            </a:r>
          </a:p>
          <a:p>
            <a:r>
              <a:rPr lang="en-US" dirty="0"/>
              <a:t>WHERE     (</a:t>
            </a:r>
            <a:r>
              <a:rPr lang="en-US" dirty="0" err="1"/>
              <a:t>ispit.ocena</a:t>
            </a:r>
            <a:r>
              <a:rPr lang="en-US" dirty="0"/>
              <a:t> &gt; 5)  </a:t>
            </a:r>
          </a:p>
          <a:p>
            <a:r>
              <a:rPr lang="en-US" dirty="0"/>
              <a:t>GROUP BY </a:t>
            </a:r>
            <a:r>
              <a:rPr lang="en-US" dirty="0" err="1"/>
              <a:t>student.brojIndeksa</a:t>
            </a:r>
            <a:r>
              <a:rPr lang="en-US" dirty="0"/>
              <a:t>, </a:t>
            </a:r>
            <a:r>
              <a:rPr lang="en-US" dirty="0" err="1"/>
              <a:t>student.prezime</a:t>
            </a:r>
            <a:r>
              <a:rPr lang="en-US" dirty="0"/>
              <a:t>, student.ime </a:t>
            </a:r>
          </a:p>
          <a:p>
            <a:r>
              <a:rPr lang="en-US" dirty="0"/>
              <a:t>HAVING AVG(cast(</a:t>
            </a:r>
            <a:r>
              <a:rPr lang="en-US" dirty="0" err="1"/>
              <a:t>ispit.ocena</a:t>
            </a:r>
            <a:r>
              <a:rPr lang="en-US" dirty="0"/>
              <a:t> as decimal))&gt;       </a:t>
            </a:r>
          </a:p>
          <a:p>
            <a:r>
              <a:rPr lang="en-US" dirty="0"/>
              <a:t>(SELECT AVG(cast(</a:t>
            </a:r>
            <a:r>
              <a:rPr lang="en-US" dirty="0" err="1"/>
              <a:t>ispit.ocena</a:t>
            </a:r>
            <a:r>
              <a:rPr lang="en-US" dirty="0"/>
              <a:t> as decimal))       FROM         </a:t>
            </a:r>
          </a:p>
          <a:p>
            <a:r>
              <a:rPr lang="en-US" dirty="0" err="1"/>
              <a:t>ispit</a:t>
            </a:r>
            <a:r>
              <a:rPr lang="en-US" dirty="0"/>
              <a:t> INNER JOIN                          student </a:t>
            </a:r>
          </a:p>
          <a:p>
            <a:r>
              <a:rPr lang="en-US" dirty="0"/>
              <a:t>ON </a:t>
            </a:r>
            <a:r>
              <a:rPr lang="en-US" dirty="0" err="1"/>
              <a:t>ispit.brojIndeksa</a:t>
            </a:r>
            <a:r>
              <a:rPr lang="en-US" dirty="0"/>
              <a:t> = </a:t>
            </a:r>
            <a:r>
              <a:rPr lang="en-US" dirty="0" err="1"/>
              <a:t>student.brojIndeksa</a:t>
            </a:r>
            <a:r>
              <a:rPr lang="en-US" dirty="0"/>
              <a:t> </a:t>
            </a:r>
          </a:p>
          <a:p>
            <a:r>
              <a:rPr lang="en-US" dirty="0"/>
              <a:t>WHERE </a:t>
            </a:r>
            <a:r>
              <a:rPr lang="en-US" dirty="0" err="1"/>
              <a:t>ocena</a:t>
            </a:r>
            <a:r>
              <a:rPr lang="en-US" dirty="0"/>
              <a:t>&gt;5 and </a:t>
            </a:r>
            <a:r>
              <a:rPr lang="en-US" dirty="0" err="1"/>
              <a:t>prezime</a:t>
            </a:r>
            <a:r>
              <a:rPr lang="en-US" dirty="0"/>
              <a:t> =@</a:t>
            </a:r>
            <a:r>
              <a:rPr lang="en-US" dirty="0" err="1"/>
              <a:t>prezime</a:t>
            </a:r>
            <a:r>
              <a:rPr lang="en-US" dirty="0"/>
              <a:t> and </a:t>
            </a:r>
            <a:r>
              <a:rPr lang="en-US" dirty="0" err="1"/>
              <a:t>ime</a:t>
            </a:r>
            <a:r>
              <a:rPr lang="en-US" dirty="0"/>
              <a:t>=@</a:t>
            </a:r>
            <a:r>
              <a:rPr lang="en-US" dirty="0" err="1"/>
              <a:t>ime</a:t>
            </a:r>
            <a:r>
              <a:rPr lang="en-US" dirty="0"/>
              <a:t> ) 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EXECUTE [</a:t>
            </a:r>
            <a:r>
              <a:rPr lang="en-US" dirty="0" err="1"/>
              <a:t>Bolji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] 'Jovan', '</a:t>
            </a:r>
            <a:r>
              <a:rPr lang="en-US" dirty="0" err="1"/>
              <a:t>Adamov</a:t>
            </a:r>
            <a:r>
              <a:rPr lang="en-US" dirty="0"/>
              <a:t>'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DROP PROCEDURE [</a:t>
            </a:r>
            <a:r>
              <a:rPr lang="en-US" dirty="0" err="1"/>
              <a:t>Bolji</a:t>
            </a:r>
            <a:r>
              <a:rPr lang="en-US" dirty="0"/>
              <a:t> </a:t>
            </a:r>
            <a:r>
              <a:rPr lang="en-US" dirty="0" err="1"/>
              <a:t>studenti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299720" algn="l"/>
              </a:tabLst>
            </a:pPr>
            <a:r>
              <a:rPr lang="vi-VN" spc="-10" dirty="0" smtClean="0">
                <a:latin typeface="Carlito"/>
                <a:cs typeface="Carlito"/>
              </a:rPr>
              <a:t>Procedure </a:t>
            </a:r>
            <a:r>
              <a:rPr lang="vi-VN" spc="-5" dirty="0" smtClean="0">
                <a:latin typeface="Carlito"/>
                <a:cs typeface="Carlito"/>
              </a:rPr>
              <a:t>pomažu </a:t>
            </a:r>
            <a:r>
              <a:rPr lang="vi-VN" dirty="0" smtClean="0">
                <a:latin typeface="Carlito"/>
                <a:cs typeface="Carlito"/>
              </a:rPr>
              <a:t>u </a:t>
            </a:r>
            <a:r>
              <a:rPr lang="vi-VN" spc="-5" dirty="0" smtClean="0">
                <a:solidFill>
                  <a:srgbClr val="C00000"/>
                </a:solidFill>
                <a:latin typeface="Carlito"/>
                <a:cs typeface="Carlito"/>
              </a:rPr>
              <a:t>smanjenju </a:t>
            </a:r>
            <a:r>
              <a:rPr lang="vi-VN" spc="-10" dirty="0" smtClean="0">
                <a:solidFill>
                  <a:srgbClr val="C00000"/>
                </a:solidFill>
                <a:latin typeface="Carlito"/>
                <a:cs typeface="Carlito"/>
              </a:rPr>
              <a:t>saobraćaja </a:t>
            </a:r>
            <a:r>
              <a:rPr lang="vi-VN" dirty="0" smtClean="0">
                <a:latin typeface="Carlito"/>
                <a:cs typeface="Carlito"/>
              </a:rPr>
              <a:t>između </a:t>
            </a:r>
            <a:r>
              <a:rPr lang="vi-VN" spc="-5" dirty="0" smtClean="0">
                <a:latin typeface="Carlito"/>
                <a:cs typeface="Carlito"/>
              </a:rPr>
              <a:t>aplikacija </a:t>
            </a:r>
            <a:r>
              <a:rPr lang="vi-VN" dirty="0" smtClean="0">
                <a:latin typeface="Carlito"/>
                <a:cs typeface="Carlito"/>
              </a:rPr>
              <a:t>i </a:t>
            </a:r>
            <a:r>
              <a:rPr lang="vi-VN" spc="-10" dirty="0" smtClean="0">
                <a:latin typeface="Carlito"/>
                <a:cs typeface="Carlito"/>
              </a:rPr>
              <a:t>servera </a:t>
            </a:r>
            <a:r>
              <a:rPr lang="vi-VN" spc="-15" dirty="0" smtClean="0">
                <a:latin typeface="Carlito"/>
                <a:cs typeface="Carlito"/>
              </a:rPr>
              <a:t>baze  podataka </a:t>
            </a:r>
            <a:r>
              <a:rPr lang="vi-VN" spc="-5" dirty="0" smtClean="0">
                <a:latin typeface="Carlito"/>
                <a:cs typeface="Carlito"/>
              </a:rPr>
              <a:t>jer </a:t>
            </a:r>
            <a:r>
              <a:rPr lang="vi-VN" spc="-10" dirty="0" smtClean="0">
                <a:latin typeface="Carlito"/>
                <a:cs typeface="Carlito"/>
              </a:rPr>
              <a:t>umesto </a:t>
            </a:r>
            <a:r>
              <a:rPr lang="vi-VN" dirty="0" smtClean="0">
                <a:latin typeface="Carlito"/>
                <a:cs typeface="Carlito"/>
              </a:rPr>
              <a:t>da </a:t>
            </a:r>
            <a:r>
              <a:rPr lang="vi-VN" spc="-5" dirty="0" smtClean="0">
                <a:latin typeface="Carlito"/>
                <a:cs typeface="Carlito"/>
              </a:rPr>
              <a:t>se </a:t>
            </a:r>
            <a:r>
              <a:rPr lang="vi-VN" dirty="0" smtClean="0">
                <a:latin typeface="Carlito"/>
                <a:cs typeface="Carlito"/>
              </a:rPr>
              <a:t>šalju </a:t>
            </a:r>
            <a:r>
              <a:rPr lang="vi-VN" spc="-5" dirty="0" smtClean="0">
                <a:latin typeface="Carlito"/>
                <a:cs typeface="Carlito"/>
              </a:rPr>
              <a:t>više dugačkih SQL </a:t>
            </a:r>
            <a:r>
              <a:rPr lang="vi-VN" spc="-15" dirty="0" smtClean="0">
                <a:latin typeface="Carlito"/>
                <a:cs typeface="Carlito"/>
              </a:rPr>
              <a:t>iskaza </a:t>
            </a:r>
            <a:r>
              <a:rPr lang="vi-VN" dirty="0" smtClean="0">
                <a:latin typeface="Carlito"/>
                <a:cs typeface="Carlito"/>
              </a:rPr>
              <a:t>, </a:t>
            </a:r>
            <a:r>
              <a:rPr lang="vi-VN" spc="-5" dirty="0" smtClean="0">
                <a:solidFill>
                  <a:srgbClr val="C00000"/>
                </a:solidFill>
                <a:latin typeface="Carlito"/>
                <a:cs typeface="Carlito"/>
              </a:rPr>
              <a:t>aplikacija šalje samo </a:t>
            </a:r>
            <a:r>
              <a:rPr lang="vi-VN" dirty="0" smtClean="0">
                <a:solidFill>
                  <a:srgbClr val="C00000"/>
                </a:solidFill>
                <a:latin typeface="Carlito"/>
                <a:cs typeface="Carlito"/>
              </a:rPr>
              <a:t>ime  i </a:t>
            </a:r>
            <a:r>
              <a:rPr lang="vi-VN" spc="-10" dirty="0" smtClean="0">
                <a:solidFill>
                  <a:srgbClr val="C00000"/>
                </a:solidFill>
                <a:latin typeface="Carlito"/>
                <a:cs typeface="Carlito"/>
              </a:rPr>
              <a:t>parametre </a:t>
            </a:r>
            <a:r>
              <a:rPr lang="vi-VN" spc="-20" dirty="0" smtClean="0">
                <a:solidFill>
                  <a:srgbClr val="C00000"/>
                </a:solidFill>
                <a:latin typeface="Carlito"/>
                <a:cs typeface="Carlito"/>
              </a:rPr>
              <a:t>store</a:t>
            </a:r>
            <a:r>
              <a:rPr lang="vi-VN" spc="30" dirty="0" smtClean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lang="vi-VN" spc="-10" dirty="0" smtClean="0">
                <a:solidFill>
                  <a:srgbClr val="C00000"/>
                </a:solidFill>
                <a:latin typeface="Carlito"/>
                <a:cs typeface="Carlito"/>
              </a:rPr>
              <a:t>procedure.</a:t>
            </a:r>
            <a:endParaRPr lang="vi-VN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lang="vi-VN" sz="2400" dirty="0" smtClean="0">
              <a:latin typeface="Carlito"/>
              <a:cs typeface="Carlito"/>
            </a:endParaRPr>
          </a:p>
          <a:p>
            <a:pPr marL="299085" marR="6350" indent="-287020" algn="just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vi-VN" spc="-15" dirty="0" smtClean="0">
                <a:latin typeface="Carlito"/>
                <a:cs typeface="Carlito"/>
              </a:rPr>
              <a:t>Store </a:t>
            </a:r>
            <a:r>
              <a:rPr lang="vi-VN" spc="-10" dirty="0" smtClean="0">
                <a:latin typeface="Carlito"/>
                <a:cs typeface="Carlito"/>
              </a:rPr>
              <a:t>procedure </a:t>
            </a:r>
            <a:r>
              <a:rPr lang="vi-VN" spc="-5" dirty="0" smtClean="0">
                <a:latin typeface="Carlito"/>
                <a:cs typeface="Carlito"/>
              </a:rPr>
              <a:t>su transparetne </a:t>
            </a:r>
            <a:r>
              <a:rPr lang="vi-VN" dirty="0" smtClean="0">
                <a:latin typeface="Carlito"/>
                <a:cs typeface="Carlito"/>
              </a:rPr>
              <a:t>i </a:t>
            </a:r>
            <a:r>
              <a:rPr lang="vi-VN" spc="-5" dirty="0" smtClean="0">
                <a:solidFill>
                  <a:srgbClr val="C00000"/>
                </a:solidFill>
                <a:latin typeface="Carlito"/>
                <a:cs typeface="Carlito"/>
              </a:rPr>
              <a:t>dostupne bilo </a:t>
            </a:r>
            <a:r>
              <a:rPr lang="vi-VN" spc="-20" dirty="0" smtClean="0">
                <a:solidFill>
                  <a:srgbClr val="C00000"/>
                </a:solidFill>
                <a:latin typeface="Carlito"/>
                <a:cs typeface="Carlito"/>
              </a:rPr>
              <a:t>kojoj </a:t>
            </a:r>
            <a:r>
              <a:rPr lang="vi-VN" spc="-5" dirty="0" smtClean="0">
                <a:solidFill>
                  <a:srgbClr val="C00000"/>
                </a:solidFill>
                <a:latin typeface="Carlito"/>
                <a:cs typeface="Carlito"/>
              </a:rPr>
              <a:t>aplikaciji </a:t>
            </a:r>
            <a:r>
              <a:rPr lang="vi-VN" spc="-25" dirty="0" smtClean="0">
                <a:latin typeface="Carlito"/>
                <a:cs typeface="Carlito"/>
              </a:rPr>
              <a:t>tako </a:t>
            </a:r>
            <a:r>
              <a:rPr lang="vi-VN" dirty="0" smtClean="0">
                <a:latin typeface="Carlito"/>
                <a:cs typeface="Carlito"/>
              </a:rPr>
              <a:t>da </a:t>
            </a:r>
            <a:r>
              <a:rPr lang="vi-VN" spc="-10" dirty="0" smtClean="0">
                <a:latin typeface="Carlito"/>
                <a:cs typeface="Carlito"/>
              </a:rPr>
              <a:t>developeri  </a:t>
            </a:r>
            <a:r>
              <a:rPr lang="vi-VN" dirty="0" smtClean="0">
                <a:latin typeface="Carlito"/>
                <a:cs typeface="Carlito"/>
              </a:rPr>
              <a:t>ne </a:t>
            </a:r>
            <a:r>
              <a:rPr lang="vi-VN" spc="-10" dirty="0" smtClean="0">
                <a:latin typeface="Carlito"/>
                <a:cs typeface="Carlito"/>
              </a:rPr>
              <a:t>moraju </a:t>
            </a:r>
            <a:r>
              <a:rPr lang="vi-VN" dirty="0" smtClean="0">
                <a:latin typeface="Carlito"/>
                <a:cs typeface="Carlito"/>
              </a:rPr>
              <a:t>da </a:t>
            </a:r>
            <a:r>
              <a:rPr lang="vi-VN" spc="-10" dirty="0" smtClean="0">
                <a:latin typeface="Carlito"/>
                <a:cs typeface="Carlito"/>
              </a:rPr>
              <a:t>razvijaju funkcije </a:t>
            </a:r>
            <a:r>
              <a:rPr lang="vi-VN" spc="-20" dirty="0" smtClean="0">
                <a:latin typeface="Carlito"/>
                <a:cs typeface="Carlito"/>
              </a:rPr>
              <a:t>koje </a:t>
            </a:r>
            <a:r>
              <a:rPr lang="vi-VN" spc="-5" dirty="0" smtClean="0">
                <a:latin typeface="Carlito"/>
                <a:cs typeface="Carlito"/>
              </a:rPr>
              <a:t>su </a:t>
            </a:r>
            <a:r>
              <a:rPr lang="vi-VN" spc="-10" dirty="0" smtClean="0">
                <a:latin typeface="Carlito"/>
                <a:cs typeface="Carlito"/>
              </a:rPr>
              <a:t>već </a:t>
            </a:r>
            <a:r>
              <a:rPr lang="vi-VN" spc="-5" dirty="0" smtClean="0">
                <a:latin typeface="Carlito"/>
                <a:cs typeface="Carlito"/>
              </a:rPr>
              <a:t>podržane </a:t>
            </a:r>
            <a:r>
              <a:rPr lang="vi-VN" dirty="0" smtClean="0">
                <a:latin typeface="Carlito"/>
                <a:cs typeface="Carlito"/>
              </a:rPr>
              <a:t>u </a:t>
            </a:r>
            <a:r>
              <a:rPr lang="vi-VN" spc="-20" dirty="0" smtClean="0">
                <a:latin typeface="Carlito"/>
                <a:cs typeface="Carlito"/>
              </a:rPr>
              <a:t>store</a:t>
            </a:r>
            <a:r>
              <a:rPr lang="vi-VN" spc="25" dirty="0" smtClean="0">
                <a:latin typeface="Carlito"/>
                <a:cs typeface="Carlito"/>
              </a:rPr>
              <a:t> </a:t>
            </a:r>
            <a:r>
              <a:rPr lang="vi-VN" spc="-10" dirty="0" smtClean="0">
                <a:latin typeface="Carlito"/>
                <a:cs typeface="Carlito"/>
              </a:rPr>
              <a:t>proceduri</a:t>
            </a:r>
            <a:endParaRPr lang="vi-VN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urier New"/>
              <a:buChar char="o"/>
            </a:pPr>
            <a:endParaRPr lang="vi-VN" sz="2400" dirty="0" smtClean="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100000"/>
              </a:lnSpc>
              <a:buFont typeface="Courier New"/>
              <a:buChar char="o"/>
              <a:tabLst>
                <a:tab pos="299720" algn="l"/>
              </a:tabLst>
            </a:pPr>
            <a:r>
              <a:rPr lang="vi-VN" spc="-15" smtClean="0">
                <a:latin typeface="Carlito"/>
                <a:cs typeface="Carlito"/>
              </a:rPr>
              <a:t>Store </a:t>
            </a:r>
            <a:r>
              <a:rPr lang="vi-VN" spc="-10" smtClean="0">
                <a:latin typeface="Carlito"/>
                <a:cs typeface="Carlito"/>
              </a:rPr>
              <a:t>procedure </a:t>
            </a:r>
            <a:r>
              <a:rPr lang="vi-VN" spc="-5" smtClean="0">
                <a:latin typeface="Carlito"/>
                <a:cs typeface="Carlito"/>
              </a:rPr>
              <a:t>su </a:t>
            </a:r>
            <a:r>
              <a:rPr lang="vi-VN" spc="-10" smtClean="0">
                <a:solidFill>
                  <a:srgbClr val="C00000"/>
                </a:solidFill>
                <a:latin typeface="Carlito"/>
                <a:cs typeface="Carlito"/>
              </a:rPr>
              <a:t>secure </a:t>
            </a:r>
            <a:r>
              <a:rPr lang="vi-VN" spc="-5" smtClean="0">
                <a:latin typeface="Carlito"/>
                <a:cs typeface="Carlito"/>
              </a:rPr>
              <a:t>jer </a:t>
            </a:r>
            <a:r>
              <a:rPr lang="vi-VN" smtClean="0">
                <a:latin typeface="Carlito"/>
                <a:cs typeface="Carlito"/>
              </a:rPr>
              <a:t>db </a:t>
            </a:r>
            <a:r>
              <a:rPr lang="vi-VN" spc="-10" smtClean="0">
                <a:latin typeface="Carlito"/>
                <a:cs typeface="Carlito"/>
              </a:rPr>
              <a:t>administrator </a:t>
            </a:r>
            <a:r>
              <a:rPr lang="vi-VN" spc="-20" smtClean="0">
                <a:latin typeface="Carlito"/>
                <a:cs typeface="Carlito"/>
              </a:rPr>
              <a:t>može </a:t>
            </a:r>
            <a:r>
              <a:rPr lang="vi-VN" smtClean="0">
                <a:latin typeface="Carlito"/>
                <a:cs typeface="Carlito"/>
              </a:rPr>
              <a:t>da </a:t>
            </a:r>
            <a:r>
              <a:rPr lang="vi-VN" spc="-5" smtClean="0">
                <a:latin typeface="Carlito"/>
                <a:cs typeface="Carlito"/>
              </a:rPr>
              <a:t>dodeli </a:t>
            </a:r>
            <a:r>
              <a:rPr lang="vi-VN" spc="-10" smtClean="0">
                <a:latin typeface="Carlito"/>
                <a:cs typeface="Carlito"/>
              </a:rPr>
              <a:t>odgovarajuće  </a:t>
            </a:r>
            <a:r>
              <a:rPr lang="vi-VN" spc="-5" smtClean="0">
                <a:latin typeface="Carlito"/>
                <a:cs typeface="Carlito"/>
              </a:rPr>
              <a:t>permisije </a:t>
            </a:r>
            <a:r>
              <a:rPr lang="vi-VN" smtClean="0">
                <a:latin typeface="Carlito"/>
                <a:cs typeface="Carlito"/>
              </a:rPr>
              <a:t>da bi </a:t>
            </a:r>
            <a:r>
              <a:rPr lang="vi-VN" spc="-5" smtClean="0">
                <a:latin typeface="Carlito"/>
                <a:cs typeface="Carlito"/>
              </a:rPr>
              <a:t>aplikacija pristupila proceduri </a:t>
            </a:r>
            <a:r>
              <a:rPr lang="vi-VN" spc="-10" smtClean="0">
                <a:latin typeface="Carlito"/>
                <a:cs typeface="Carlito"/>
              </a:rPr>
              <a:t>bez </a:t>
            </a:r>
            <a:r>
              <a:rPr lang="vi-VN" spc="-5" smtClean="0">
                <a:latin typeface="Carlito"/>
                <a:cs typeface="Carlito"/>
              </a:rPr>
              <a:t>dodatnih permisija </a:t>
            </a:r>
            <a:r>
              <a:rPr lang="vi-VN" spc="-20" smtClean="0">
                <a:latin typeface="Carlito"/>
                <a:cs typeface="Carlito"/>
              </a:rPr>
              <a:t>za </a:t>
            </a:r>
            <a:r>
              <a:rPr lang="vi-VN" spc="-10" smtClean="0">
                <a:latin typeface="Carlito"/>
                <a:cs typeface="Carlito"/>
              </a:rPr>
              <a:t>pristup  </a:t>
            </a:r>
            <a:r>
              <a:rPr lang="vi-VN" spc="-5" smtClean="0">
                <a:latin typeface="Carlito"/>
                <a:cs typeface="Carlito"/>
              </a:rPr>
              <a:t>tabelama.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uskladištenu</a:t>
            </a:r>
            <a:r>
              <a:rPr lang="en-US" dirty="0" smtClean="0"/>
              <a:t> </a:t>
            </a:r>
            <a:r>
              <a:rPr lang="en-US" dirty="0" err="1" smtClean="0"/>
              <a:t>proceduru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prezimena</a:t>
            </a:r>
            <a:r>
              <a:rPr lang="en-US" dirty="0" smtClean="0"/>
              <a:t>, </a:t>
            </a:r>
            <a:r>
              <a:rPr lang="en-US" dirty="0" err="1" smtClean="0"/>
              <a:t>imena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brojeve</a:t>
            </a:r>
            <a:r>
              <a:rPr lang="en-US" dirty="0" smtClean="0"/>
              <a:t> </a:t>
            </a:r>
            <a:r>
              <a:rPr lang="en-US" dirty="0" err="1" smtClean="0"/>
              <a:t>indeksa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stanuju</a:t>
            </a:r>
            <a:r>
              <a:rPr lang="en-US" dirty="0" smtClean="0"/>
              <a:t> u </a:t>
            </a:r>
            <a:r>
              <a:rPr lang="en-US" dirty="0" err="1" smtClean="0"/>
              <a:t>jednom</a:t>
            </a:r>
            <a:r>
              <a:rPr lang="en-US" dirty="0" smtClean="0"/>
              <a:t> </a:t>
            </a:r>
            <a:r>
              <a:rPr lang="en-US" dirty="0" err="1" smtClean="0"/>
              <a:t>mestu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PROCEDURE [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FF0000"/>
                </a:solidFill>
              </a:rPr>
              <a:t>@MESTONAZIV </a:t>
            </a:r>
            <a:r>
              <a:rPr lang="en-US" dirty="0" err="1" smtClean="0">
                <a:solidFill>
                  <a:srgbClr val="FF0000"/>
                </a:solidFill>
              </a:rPr>
              <a:t>nvarchar</a:t>
            </a:r>
            <a:r>
              <a:rPr lang="en-US" dirty="0" smtClean="0">
                <a:solidFill>
                  <a:srgbClr val="FF0000"/>
                </a:solidFill>
              </a:rPr>
              <a:t>(30)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AS </a:t>
            </a:r>
          </a:p>
          <a:p>
            <a:r>
              <a:rPr lang="en-US" dirty="0" smtClean="0"/>
              <a:t>SELECT  </a:t>
            </a:r>
            <a:r>
              <a:rPr lang="en-US" dirty="0" err="1" smtClean="0"/>
              <a:t>student.prezime</a:t>
            </a:r>
            <a:r>
              <a:rPr lang="en-US" dirty="0" smtClean="0"/>
              <a:t>, student.ime, </a:t>
            </a:r>
            <a:r>
              <a:rPr lang="en-US" dirty="0" err="1" smtClean="0"/>
              <a:t>student.brojIndeksa</a:t>
            </a:r>
            <a:r>
              <a:rPr lang="en-US" dirty="0" smtClean="0"/>
              <a:t>, </a:t>
            </a:r>
            <a:r>
              <a:rPr lang="en-US" dirty="0" err="1" smtClean="0"/>
              <a:t>mesto.naziv</a:t>
            </a:r>
            <a:r>
              <a:rPr lang="en-US" dirty="0" smtClean="0"/>
              <a:t> FROM    </a:t>
            </a:r>
            <a:r>
              <a:rPr lang="en-US" dirty="0" err="1" smtClean="0"/>
              <a:t>mesto</a:t>
            </a:r>
            <a:r>
              <a:rPr lang="en-US" dirty="0" smtClean="0"/>
              <a:t> INNER JOIN    student ON mesto.ptt = </a:t>
            </a:r>
            <a:r>
              <a:rPr lang="en-US" dirty="0" err="1" smtClean="0"/>
              <a:t>student.ptt</a:t>
            </a:r>
            <a:r>
              <a:rPr lang="en-US" dirty="0" smtClean="0"/>
              <a:t> </a:t>
            </a:r>
            <a:r>
              <a:rPr lang="en-US" dirty="0" smtClean="0"/>
              <a:t>WHERE     </a:t>
            </a:r>
            <a:r>
              <a:rPr lang="en-US" dirty="0" err="1" smtClean="0"/>
              <a:t>mesto.naziv</a:t>
            </a:r>
            <a:r>
              <a:rPr lang="en-US" dirty="0" smtClean="0"/>
              <a:t> = @</a:t>
            </a:r>
            <a:r>
              <a:rPr lang="en-US" dirty="0" smtClean="0"/>
              <a:t>MESTONAZIV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/*</a:t>
            </a:r>
            <a:r>
              <a:rPr lang="en-US" dirty="0" err="1" smtClean="0"/>
              <a:t>izvršavanje</a:t>
            </a:r>
            <a:r>
              <a:rPr lang="en-US" dirty="0" smtClean="0"/>
              <a:t> procedure*/ </a:t>
            </a:r>
          </a:p>
          <a:p>
            <a:r>
              <a:rPr lang="en-US" dirty="0" smtClean="0"/>
              <a:t>EXECUTE [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studenata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mesta</a:t>
            </a:r>
            <a:r>
              <a:rPr lang="en-US" dirty="0" smtClean="0"/>
              <a:t>] </a:t>
            </a:r>
            <a:r>
              <a:rPr lang="en-US" dirty="0" smtClean="0">
                <a:solidFill>
                  <a:srgbClr val="FF0000"/>
                </a:solidFill>
              </a:rPr>
              <a:t>'Beograd'</a:t>
            </a:r>
            <a:r>
              <a:rPr lang="en-US" dirty="0" smtClean="0"/>
              <a:t>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Procedura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izdvaja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predmete</a:t>
            </a:r>
            <a:r>
              <a:rPr lang="en-US" dirty="0" smtClean="0"/>
              <a:t> </a:t>
            </a:r>
            <a:r>
              <a:rPr lang="en-US" dirty="0" err="1" smtClean="0"/>
              <a:t>samo</a:t>
            </a:r>
            <a:r>
              <a:rPr lang="en-US" dirty="0" smtClean="0"/>
              <a:t> </a:t>
            </a:r>
            <a:r>
              <a:rPr lang="en-US" dirty="0" err="1" smtClean="0"/>
              <a:t>jednog</a:t>
            </a:r>
            <a:r>
              <a:rPr lang="en-US" dirty="0" smtClean="0"/>
              <a:t> </a:t>
            </a:r>
            <a:r>
              <a:rPr lang="en-US" dirty="0" err="1" smtClean="0"/>
              <a:t>nastavnika</a:t>
            </a:r>
            <a:r>
              <a:rPr lang="en-US" dirty="0" smtClean="0"/>
              <a:t>(</a:t>
            </a:r>
            <a:r>
              <a:rPr lang="en-US" dirty="0" err="1" smtClean="0"/>
              <a:t>ime</a:t>
            </a:r>
            <a:r>
              <a:rPr lang="en-US" dirty="0" smtClean="0"/>
              <a:t> i </a:t>
            </a:r>
            <a:r>
              <a:rPr lang="en-US" dirty="0" err="1" smtClean="0"/>
              <a:t>prezime</a:t>
            </a:r>
            <a:r>
              <a:rPr lang="en-US" dirty="0" smtClean="0"/>
              <a:t>)!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naredbe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brisanje</a:t>
            </a:r>
            <a:r>
              <a:rPr lang="en-US" dirty="0" smtClean="0"/>
              <a:t> procedure.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PROCEDURE [</a:t>
            </a:r>
            <a:r>
              <a:rPr lang="en-US" dirty="0" err="1" smtClean="0"/>
              <a:t>Nastavnik</a:t>
            </a:r>
            <a:r>
              <a:rPr lang="en-US" dirty="0" smtClean="0"/>
              <a:t> </a:t>
            </a:r>
            <a:r>
              <a:rPr lang="en-US" dirty="0" err="1" smtClean="0"/>
              <a:t>predaje</a:t>
            </a:r>
            <a:r>
              <a:rPr lang="en-US" dirty="0" smtClean="0"/>
              <a:t>] @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nvarchar</a:t>
            </a:r>
            <a:r>
              <a:rPr lang="en-US" dirty="0" smtClean="0"/>
              <a:t>(30), @p as </a:t>
            </a:r>
            <a:r>
              <a:rPr lang="en-US" dirty="0" err="1" smtClean="0"/>
              <a:t>nvarchar</a:t>
            </a:r>
            <a:r>
              <a:rPr lang="en-US" dirty="0" smtClean="0"/>
              <a:t>(30) AS SELECT </a:t>
            </a:r>
            <a:r>
              <a:rPr lang="en-US" dirty="0" err="1" smtClean="0"/>
              <a:t>nastavnik.idnastavnika</a:t>
            </a:r>
            <a:r>
              <a:rPr lang="en-US" dirty="0" smtClean="0"/>
              <a:t>, </a:t>
            </a:r>
            <a:r>
              <a:rPr lang="en-US" dirty="0" err="1" smtClean="0"/>
              <a:t>prezime</a:t>
            </a:r>
            <a:r>
              <a:rPr lang="en-US" dirty="0" smtClean="0"/>
              <a:t> + ' ' + </a:t>
            </a:r>
            <a:r>
              <a:rPr lang="en-US" dirty="0" err="1" smtClean="0"/>
              <a:t>ime</a:t>
            </a:r>
            <a:r>
              <a:rPr lang="en-US" dirty="0" smtClean="0"/>
              <a:t> as </a:t>
            </a:r>
            <a:r>
              <a:rPr lang="en-US" dirty="0" err="1" smtClean="0"/>
              <a:t>nastavnik</a:t>
            </a:r>
            <a:r>
              <a:rPr lang="en-US" dirty="0" smtClean="0"/>
              <a:t>, </a:t>
            </a:r>
            <a:r>
              <a:rPr lang="en-US" dirty="0" err="1" smtClean="0"/>
              <a:t>nazivpredmeta</a:t>
            </a:r>
            <a:r>
              <a:rPr lang="en-US" dirty="0" smtClean="0"/>
              <a:t>, </a:t>
            </a:r>
            <a:r>
              <a:rPr lang="en-US" dirty="0" err="1" smtClean="0"/>
              <a:t>naziv</a:t>
            </a:r>
            <a:r>
              <a:rPr lang="en-US" dirty="0" smtClean="0"/>
              <a:t> FROM </a:t>
            </a:r>
            <a:r>
              <a:rPr lang="en-US" dirty="0" err="1" smtClean="0"/>
              <a:t>nastavnik</a:t>
            </a:r>
            <a:r>
              <a:rPr lang="en-US" dirty="0" smtClean="0"/>
              <a:t> INNER JOIN </a:t>
            </a:r>
            <a:r>
              <a:rPr lang="en-US" dirty="0" err="1" smtClean="0"/>
              <a:t>predaje</a:t>
            </a:r>
            <a:r>
              <a:rPr lang="en-US" dirty="0" smtClean="0"/>
              <a:t> INNER JOIN </a:t>
            </a:r>
            <a:r>
              <a:rPr lang="en-US" dirty="0" err="1" smtClean="0"/>
              <a:t>predmet</a:t>
            </a:r>
            <a:r>
              <a:rPr lang="en-US" dirty="0" smtClean="0"/>
              <a:t> INNER JOIN </a:t>
            </a:r>
            <a:r>
              <a:rPr lang="en-US" dirty="0" err="1" smtClean="0"/>
              <a:t>katedra</a:t>
            </a:r>
            <a:r>
              <a:rPr lang="en-US" dirty="0" smtClean="0"/>
              <a:t>  ON </a:t>
            </a:r>
            <a:r>
              <a:rPr lang="en-US" dirty="0" err="1" smtClean="0"/>
              <a:t>katedra.idKatedre</a:t>
            </a:r>
            <a:r>
              <a:rPr lang="en-US" dirty="0" smtClean="0"/>
              <a:t> = </a:t>
            </a:r>
            <a:r>
              <a:rPr lang="en-US" dirty="0" err="1" smtClean="0"/>
              <a:t>predmet.idKatedre</a:t>
            </a:r>
            <a:r>
              <a:rPr lang="en-US" dirty="0" smtClean="0"/>
              <a:t>   ON </a:t>
            </a:r>
            <a:r>
              <a:rPr lang="en-US" dirty="0" err="1" smtClean="0"/>
              <a:t>predaje.idPredmeta</a:t>
            </a:r>
            <a:r>
              <a:rPr lang="en-US" dirty="0" smtClean="0"/>
              <a:t> = </a:t>
            </a:r>
            <a:r>
              <a:rPr lang="en-US" dirty="0" err="1" smtClean="0"/>
              <a:t>predmet.idpredmeta</a:t>
            </a:r>
            <a:r>
              <a:rPr lang="en-US" dirty="0" smtClean="0"/>
              <a:t>  ON </a:t>
            </a:r>
            <a:r>
              <a:rPr lang="en-US" dirty="0" err="1" smtClean="0"/>
              <a:t>nastavnik.idNastavnika</a:t>
            </a:r>
            <a:r>
              <a:rPr lang="en-US" dirty="0" smtClean="0"/>
              <a:t> = </a:t>
            </a:r>
            <a:r>
              <a:rPr lang="en-US" dirty="0" err="1" smtClean="0"/>
              <a:t>predaje.idNastavnika</a:t>
            </a:r>
            <a:r>
              <a:rPr lang="en-US" dirty="0" smtClean="0"/>
              <a:t>  WHERE </a:t>
            </a:r>
            <a:r>
              <a:rPr lang="en-US" dirty="0" err="1" smtClean="0"/>
              <a:t>prezime</a:t>
            </a:r>
            <a:r>
              <a:rPr lang="en-US" dirty="0" smtClean="0"/>
              <a:t>=@p and </a:t>
            </a:r>
            <a:r>
              <a:rPr lang="en-US" dirty="0" err="1" smtClean="0"/>
              <a:t>ime</a:t>
            </a:r>
            <a:r>
              <a:rPr lang="en-US" dirty="0" smtClean="0"/>
              <a:t>=@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EXECUTE [</a:t>
            </a:r>
            <a:r>
              <a:rPr lang="en-US" dirty="0" err="1" smtClean="0"/>
              <a:t>Nastavnik</a:t>
            </a:r>
            <a:r>
              <a:rPr lang="en-US" dirty="0" smtClean="0"/>
              <a:t> </a:t>
            </a:r>
            <a:r>
              <a:rPr lang="en-US" dirty="0" err="1" smtClean="0"/>
              <a:t>predaje</a:t>
            </a:r>
            <a:r>
              <a:rPr lang="en-US" dirty="0" smtClean="0"/>
              <a:t>] 'Vladimir', '</a:t>
            </a:r>
            <a:r>
              <a:rPr lang="en-US" dirty="0" err="1" smtClean="0"/>
              <a:t>Brtka</a:t>
            </a:r>
            <a:r>
              <a:rPr lang="en-US" dirty="0" smtClean="0"/>
              <a:t>' DROP PROCEDURE [</a:t>
            </a:r>
            <a:r>
              <a:rPr lang="en-US" dirty="0" err="1" smtClean="0"/>
              <a:t>Nastavnik</a:t>
            </a:r>
            <a:r>
              <a:rPr lang="en-US" dirty="0" smtClean="0"/>
              <a:t> </a:t>
            </a:r>
            <a:r>
              <a:rPr lang="en-US" dirty="0" err="1" smtClean="0"/>
              <a:t>predaje</a:t>
            </a:r>
            <a:r>
              <a:rPr lang="en-US" dirty="0" smtClean="0"/>
              <a:t>]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proceduru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sr-Latn-RS" dirty="0" smtClean="0"/>
              <a:t>će ispisati prosečnu ocenu studenata iz predmeta čije se ime šalje kao argument procedure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USE Fakultet2019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CREATE PROCEDURE [</a:t>
            </a:r>
            <a:r>
              <a:rPr lang="en-US" dirty="0" err="1"/>
              <a:t>Ocene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predmet</a:t>
            </a:r>
            <a:r>
              <a:rPr lang="en-US" dirty="0"/>
              <a:t>] @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(30) AS SELECT </a:t>
            </a:r>
            <a:r>
              <a:rPr lang="en-US" dirty="0" err="1"/>
              <a:t>nazivpredmeta</a:t>
            </a:r>
            <a:r>
              <a:rPr lang="en-US" dirty="0"/>
              <a:t>=@</a:t>
            </a:r>
            <a:r>
              <a:rPr lang="en-US" dirty="0" err="1"/>
              <a:t>ip</a:t>
            </a:r>
            <a:r>
              <a:rPr lang="en-US" dirty="0"/>
              <a:t>,    </a:t>
            </a:r>
          </a:p>
          <a:p>
            <a:r>
              <a:rPr lang="pl-PL" dirty="0" smtClean="0"/>
              <a:t>AVG(</a:t>
            </a:r>
            <a:r>
              <a:rPr lang="en-US" dirty="0"/>
              <a:t>cast(</a:t>
            </a:r>
            <a:r>
              <a:rPr lang="en-US" dirty="0" err="1"/>
              <a:t>ispit.ocena</a:t>
            </a:r>
            <a:r>
              <a:rPr lang="en-US" dirty="0"/>
              <a:t> as decimal</a:t>
            </a:r>
            <a:r>
              <a:rPr lang="en-US" dirty="0" smtClean="0"/>
              <a:t>)</a:t>
            </a:r>
            <a:r>
              <a:rPr lang="pl-PL" dirty="0" smtClean="0"/>
              <a:t>) </a:t>
            </a:r>
            <a:r>
              <a:rPr lang="pl-PL" dirty="0"/>
              <a:t>AS [Prosek ocena studenata za predmet] FROM</a:t>
            </a:r>
          </a:p>
          <a:p>
            <a:r>
              <a:rPr lang="en-US" dirty="0"/>
              <a:t> </a:t>
            </a:r>
            <a:r>
              <a:rPr lang="en-US" dirty="0" err="1"/>
              <a:t>ispit</a:t>
            </a:r>
            <a:r>
              <a:rPr lang="en-US" dirty="0"/>
              <a:t> inner join </a:t>
            </a:r>
            <a:r>
              <a:rPr lang="en-US" dirty="0" err="1"/>
              <a:t>predmet</a:t>
            </a:r>
            <a:r>
              <a:rPr lang="en-US" dirty="0"/>
              <a:t> on </a:t>
            </a:r>
            <a:r>
              <a:rPr lang="en-US" dirty="0" err="1"/>
              <a:t>ispit.idPredmeta</a:t>
            </a:r>
            <a:r>
              <a:rPr lang="en-US" dirty="0"/>
              <a:t> =</a:t>
            </a:r>
            <a:r>
              <a:rPr lang="en-US" dirty="0" err="1"/>
              <a:t>predmet.idPredmeta</a:t>
            </a:r>
            <a:r>
              <a:rPr lang="en-US" dirty="0"/>
              <a:t>  </a:t>
            </a:r>
          </a:p>
          <a:p>
            <a:r>
              <a:rPr lang="en-US" dirty="0"/>
              <a:t> GROUP BY </a:t>
            </a:r>
            <a:r>
              <a:rPr lang="en-US" dirty="0" err="1"/>
              <a:t>predmet.idpredmeta</a:t>
            </a:r>
            <a:r>
              <a:rPr lang="en-US" dirty="0"/>
              <a:t>, </a:t>
            </a:r>
            <a:r>
              <a:rPr lang="en-US" dirty="0" err="1"/>
              <a:t>nazivpredmeta</a:t>
            </a:r>
            <a:endParaRPr lang="en-US" dirty="0"/>
          </a:p>
          <a:p>
            <a:r>
              <a:rPr lang="en-US" dirty="0"/>
              <a:t> go </a:t>
            </a:r>
          </a:p>
          <a:p>
            <a:r>
              <a:rPr lang="en-US" dirty="0"/>
              <a:t>EXECUTE [</a:t>
            </a:r>
            <a:r>
              <a:rPr lang="en-US" dirty="0" err="1"/>
              <a:t>Ocene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predmet</a:t>
            </a:r>
            <a:r>
              <a:rPr lang="en-US" dirty="0"/>
              <a:t>] '</a:t>
            </a:r>
            <a:r>
              <a:rPr lang="en-US" dirty="0" err="1"/>
              <a:t>Racunarska</a:t>
            </a:r>
            <a:r>
              <a:rPr lang="en-US" dirty="0"/>
              <a:t> </a:t>
            </a:r>
            <a:r>
              <a:rPr lang="en-US" dirty="0" err="1"/>
              <a:t>grafika</a:t>
            </a:r>
            <a:r>
              <a:rPr lang="en-US" dirty="0"/>
              <a:t>'</a:t>
            </a:r>
          </a:p>
          <a:p>
            <a:r>
              <a:rPr lang="en-US" dirty="0"/>
              <a:t>go</a:t>
            </a:r>
          </a:p>
          <a:p>
            <a:r>
              <a:rPr lang="pl-PL" dirty="0"/>
              <a:t>DROP PROCEDURE [Ocene za predmet]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uskladi</a:t>
            </a:r>
            <a:r>
              <a:rPr lang="sr-Latn-RS" dirty="0" smtClean="0"/>
              <a:t>štenu proceduru koja će </a:t>
            </a:r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studente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imaju</a:t>
            </a:r>
            <a:r>
              <a:rPr lang="en-US" dirty="0" smtClean="0"/>
              <a:t> </a:t>
            </a:r>
            <a:r>
              <a:rPr lang="en-US" dirty="0" err="1" smtClean="0"/>
              <a:t>prosek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ći od studenta čije će ime i prezime korisnik poslati kroz argumente.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466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Softversko inženjerstvo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8</cp:revision>
  <dcterms:created xsi:type="dcterms:W3CDTF">2020-03-21T14:51:44Z</dcterms:created>
  <dcterms:modified xsi:type="dcterms:W3CDTF">2021-03-25T13:16:41Z</dcterms:modified>
</cp:coreProperties>
</file>