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7" r:id="rId3"/>
    <p:sldId id="348" r:id="rId4"/>
    <p:sldId id="349" r:id="rId5"/>
    <p:sldId id="350" r:id="rId6"/>
    <p:sldId id="351" r:id="rId7"/>
    <p:sldId id="352" r:id="rId8"/>
    <p:sldId id="353" r:id="rId9"/>
    <p:sldId id="354" r:id="rId10"/>
    <p:sldId id="355" r:id="rId11"/>
    <p:sldId id="356" r:id="rId12"/>
    <p:sldId id="357" r:id="rId13"/>
    <p:sldId id="358" r:id="rId14"/>
    <p:sldId id="273" r:id="rId15"/>
    <p:sldId id="341" r:id="rId16"/>
    <p:sldId id="342" r:id="rId17"/>
    <p:sldId id="343" r:id="rId18"/>
    <p:sldId id="345" r:id="rId19"/>
    <p:sldId id="344" r:id="rId20"/>
    <p:sldId id="346" r:id="rId21"/>
    <p:sldId id="296" r:id="rId22"/>
    <p:sldId id="297" r:id="rId23"/>
    <p:sldId id="300" r:id="rId24"/>
    <p:sldId id="301" r:id="rId25"/>
    <p:sldId id="302" r:id="rId26"/>
    <p:sldId id="298" r:id="rId27"/>
    <p:sldId id="310" r:id="rId28"/>
    <p:sldId id="312" r:id="rId29"/>
    <p:sldId id="313" r:id="rId30"/>
    <p:sldId id="314" r:id="rId31"/>
    <p:sldId id="257" r:id="rId32"/>
    <p:sldId id="303" r:id="rId33"/>
    <p:sldId id="287" r:id="rId34"/>
    <p:sldId id="288" r:id="rId35"/>
    <p:sldId id="304" r:id="rId36"/>
    <p:sldId id="289" r:id="rId37"/>
    <p:sldId id="290" r:id="rId38"/>
    <p:sldId id="299" r:id="rId39"/>
    <p:sldId id="292" r:id="rId40"/>
    <p:sldId id="293" r:id="rId41"/>
    <p:sldId id="305" r:id="rId42"/>
    <p:sldId id="306" r:id="rId43"/>
    <p:sldId id="307" r:id="rId44"/>
    <p:sldId id="308" r:id="rId45"/>
    <p:sldId id="309" r:id="rId46"/>
    <p:sldId id="315" r:id="rId47"/>
    <p:sldId id="316" r:id="rId48"/>
    <p:sldId id="276" r:id="rId49"/>
    <p:sldId id="318" r:id="rId50"/>
    <p:sldId id="319" r:id="rId51"/>
    <p:sldId id="320" r:id="rId52"/>
    <p:sldId id="32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4" autoAdjust="0"/>
    <p:restoredTop sz="94660"/>
  </p:normalViewPr>
  <p:slideViewPr>
    <p:cSldViewPr>
      <p:cViewPr varScale="1">
        <p:scale>
          <a:sx n="70" d="100"/>
          <a:sy n="70" d="100"/>
        </p:scale>
        <p:origin x="14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DE35EE-F243-4E9A-A767-B697288409AD}"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E35EE-F243-4E9A-A767-B697288409AD}"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E35EE-F243-4E9A-A767-B697288409AD}"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E35EE-F243-4E9A-A767-B697288409AD}"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E35EE-F243-4E9A-A767-B697288409AD}"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DE35EE-F243-4E9A-A767-B697288409AD}" type="datetimeFigureOut">
              <a:rPr lang="en-US" smtClean="0"/>
              <a:pPr/>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DE35EE-F243-4E9A-A767-B697288409AD}" type="datetimeFigureOut">
              <a:rPr lang="en-US" smtClean="0"/>
              <a:pPr/>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DE35EE-F243-4E9A-A767-B697288409AD}" type="datetimeFigureOut">
              <a:rPr lang="en-US" smtClean="0"/>
              <a:pPr/>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E35EE-F243-4E9A-A767-B697288409AD}" type="datetimeFigureOut">
              <a:rPr lang="en-US" smtClean="0"/>
              <a:pPr/>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E35EE-F243-4E9A-A767-B697288409AD}" type="datetimeFigureOut">
              <a:rPr lang="en-US" smtClean="0"/>
              <a:pPr/>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E35EE-F243-4E9A-A767-B697288409AD}" type="datetimeFigureOut">
              <a:rPr lang="en-US" smtClean="0"/>
              <a:pPr/>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AC35F-E669-4459-A28A-A403639373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E35EE-F243-4E9A-A767-B697288409AD}" type="datetimeFigureOut">
              <a:rPr lang="en-US" smtClean="0"/>
              <a:pPr/>
              <a:t>4/18/2021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AC35F-E669-4459-A28A-A403639373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purkovic@np.ac.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visualstudio.microsoft.com/download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Objektni</a:t>
            </a:r>
            <a:r>
              <a:rPr lang="en-US" dirty="0" smtClean="0"/>
              <a:t> </a:t>
            </a:r>
            <a:r>
              <a:rPr lang="en-US" dirty="0" err="1" smtClean="0"/>
              <a:t>relacioni</a:t>
            </a:r>
            <a:r>
              <a:rPr lang="en-US" dirty="0" smtClean="0"/>
              <a:t> </a:t>
            </a:r>
            <a:r>
              <a:rPr lang="en-US" dirty="0" err="1" smtClean="0"/>
              <a:t>sistemi</a:t>
            </a:r>
            <a:endParaRPr lang="en-US" dirty="0"/>
          </a:p>
        </p:txBody>
      </p:sp>
      <p:sp>
        <p:nvSpPr>
          <p:cNvPr id="3" name="Subtitle 2"/>
          <p:cNvSpPr>
            <a:spLocks noGrp="1"/>
          </p:cNvSpPr>
          <p:nvPr>
            <p:ph type="subTitle" idx="1"/>
          </p:nvPr>
        </p:nvSpPr>
        <p:spPr/>
        <p:txBody>
          <a:bodyPr/>
          <a:lstStyle/>
          <a:p>
            <a:r>
              <a:rPr lang="en-US" dirty="0" err="1" smtClean="0"/>
              <a:t>Safet</a:t>
            </a:r>
            <a:r>
              <a:rPr lang="en-US" dirty="0" smtClean="0"/>
              <a:t> </a:t>
            </a:r>
            <a:r>
              <a:rPr lang="en-US" dirty="0" err="1" smtClean="0"/>
              <a:t>Purkovi</a:t>
            </a:r>
            <a:r>
              <a:rPr lang="sr-Latn-RS" dirty="0" smtClean="0"/>
              <a:t>ć</a:t>
            </a:r>
            <a:endParaRPr lang="en-US" dirty="0" smtClean="0"/>
          </a:p>
          <a:p>
            <a:r>
              <a:rPr lang="sr-Latn-RS" dirty="0" smtClean="0">
                <a:hlinkClick r:id="rId2"/>
              </a:rPr>
              <a:t>spurkovic@np.ac.rs</a:t>
            </a:r>
            <a:r>
              <a:rPr lang="sr-Latn-R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Korak </a:t>
            </a:r>
            <a:r>
              <a:rPr lang="en-US" dirty="0" smtClean="0"/>
              <a:t>5</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sr-Latn-RS" sz="1800" dirty="0" smtClean="0"/>
              <a:t>Idemo u package manager (već objašnjeno kako da dođete od njega). Treba da uključimo code first migrations. Ovo treba da uradimo samo jednom u životu našeg projekta. U njemu upišemo kod: </a:t>
            </a:r>
            <a:r>
              <a:rPr lang="sr-Latn-RS" sz="1800" b="1" dirty="0" smtClean="0"/>
              <a:t>enable-migrations</a:t>
            </a:r>
            <a:r>
              <a:rPr lang="sr-Latn-RS" sz="1800" dirty="0" smtClean="0"/>
              <a:t>.</a:t>
            </a:r>
          </a:p>
          <a:p>
            <a:r>
              <a:rPr lang="sr-Latn-RS" sz="1800" dirty="0" smtClean="0"/>
              <a:t>Primetite da se kreirao novi folder u našem projektu sa imenom Migrations. </a:t>
            </a:r>
            <a:r>
              <a:rPr lang="en-US" sz="1800" dirty="0" smtClean="0"/>
              <a:t>O</a:t>
            </a:r>
            <a:r>
              <a:rPr lang="sr-Latn-RS" sz="1800" dirty="0" smtClean="0"/>
              <a:t>vde će biti smeštene sve promene koje smo definisali nad našom bazom. Trenutno se u tom folderu nalazi samo fajl Configuration.cs (njega trenutno ignorišite).</a:t>
            </a:r>
          </a:p>
          <a:p>
            <a:r>
              <a:rPr lang="sr-Latn-RS" sz="1800" dirty="0" smtClean="0"/>
              <a:t>Svaki put kada promenimo naš DbContext model moramo da dodamo migraciju.</a:t>
            </a:r>
          </a:p>
          <a:p>
            <a:r>
              <a:rPr lang="sr-Latn-RS" sz="1800" dirty="0" smtClean="0"/>
              <a:t>Idemo opet u package manager i upišemo </a:t>
            </a:r>
            <a:r>
              <a:rPr lang="sr-Latn-RS" sz="1800" i="1" dirty="0" smtClean="0"/>
              <a:t>add-migration </a:t>
            </a:r>
            <a:r>
              <a:rPr lang="en-US" sz="1800" i="1" dirty="0" smtClean="0"/>
              <a:t>[</a:t>
            </a:r>
            <a:r>
              <a:rPr lang="sr-Latn-RS" sz="1800" i="1" dirty="0" smtClean="0"/>
              <a:t>ime migracije</a:t>
            </a:r>
            <a:r>
              <a:rPr lang="en-US" sz="1800" i="1" dirty="0" smtClean="0"/>
              <a:t>]</a:t>
            </a:r>
            <a:r>
              <a:rPr lang="sr-Latn-RS" sz="1800" dirty="0" smtClean="0"/>
              <a:t>. </a:t>
            </a:r>
          </a:p>
          <a:p>
            <a:r>
              <a:rPr lang="sr-Latn-RS" sz="1800" dirty="0" smtClean="0"/>
              <a:t>Npr u našem slučaju je to </a:t>
            </a:r>
            <a:r>
              <a:rPr lang="sr-Latn-RS" sz="1800" b="1" dirty="0" smtClean="0"/>
              <a:t>add-migration KreirajPost</a:t>
            </a:r>
            <a:endParaRPr lang="en-US" sz="1800" b="1" dirty="0" smtClean="0"/>
          </a:p>
          <a:p>
            <a:endParaRPr lang="en-US" sz="1800" b="1" dirty="0"/>
          </a:p>
        </p:txBody>
      </p:sp>
      <p:pic>
        <p:nvPicPr>
          <p:cNvPr id="2051" name="Picture 3"/>
          <p:cNvPicPr>
            <a:picLocks noChangeAspect="1" noChangeArrowheads="1"/>
          </p:cNvPicPr>
          <p:nvPr/>
        </p:nvPicPr>
        <p:blipFill>
          <a:blip r:embed="rId2" cstate="print"/>
          <a:srcRect/>
          <a:stretch>
            <a:fillRect/>
          </a:stretch>
        </p:blipFill>
        <p:spPr bwMode="auto">
          <a:xfrm>
            <a:off x="5334000" y="4419600"/>
            <a:ext cx="3305175" cy="2124075"/>
          </a:xfrm>
          <a:prstGeom prst="rect">
            <a:avLst/>
          </a:prstGeom>
          <a:noFill/>
          <a:ln w="9525">
            <a:noFill/>
            <a:miter lim="800000"/>
            <a:headEnd/>
            <a:tailEnd/>
          </a:ln>
        </p:spPr>
      </p:pic>
    </p:spTree>
    <p:extLst>
      <p:ext uri="{BB962C8B-B14F-4D97-AF65-F5344CB8AC3E}">
        <p14:creationId xmlns:p14="http://schemas.microsoft.com/office/powerpoint/2010/main" val="353315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Korak 6</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err="1" smtClean="0"/>
              <a:t>Pogledajte</a:t>
            </a:r>
            <a:r>
              <a:rPr lang="en-US" sz="2400" dirty="0" smtClean="0"/>
              <a:t> </a:t>
            </a:r>
            <a:r>
              <a:rPr lang="sr-Latn-RS" sz="2400" dirty="0" smtClean="0"/>
              <a:t>šta se nalazi u novom fajlu: </a:t>
            </a:r>
          </a:p>
          <a:p>
            <a:r>
              <a:rPr lang="sr-Latn-RS" sz="2400" dirty="0" smtClean="0"/>
              <a:t>202004181142074_KreirajPost.cs</a:t>
            </a:r>
          </a:p>
          <a:p>
            <a:r>
              <a:rPr lang="sr-Latn-RS" sz="2400" dirty="0" smtClean="0"/>
              <a:t>Nemamo nikakav SQL kod, već je ceo C# kod koji će generisati tabelu sa navedenim atributima. Klasa ima dve metode Up() i Down(). Prva se koristi da nadogradi(upgrade) bazu, a druga da unazadi (downgrade) bazu.</a:t>
            </a:r>
          </a:p>
          <a:p>
            <a:r>
              <a:rPr lang="sr-Latn-RS" sz="2400" dirty="0" smtClean="0"/>
              <a:t>Šta to znači? Kada pokrenemo promene nad bazom sa ovom migracijom onda se poziva Up() metoda koja kreira tabelu(tabele), ali takođe možemo dodati SQL kod da unesemo neke default podatke u tim tabelama.</a:t>
            </a:r>
          </a:p>
          <a:p>
            <a:r>
              <a:rPr lang="sr-Latn-RS" sz="2400" dirty="0" smtClean="0"/>
              <a:t>Takođe primetite da je EF prepoznao Id kao primarni ključ i polje koje će se automatski inkrementirati (identity).</a:t>
            </a:r>
          </a:p>
          <a:p>
            <a:r>
              <a:rPr lang="sr-Latn-RS" sz="2400" dirty="0" smtClean="0"/>
              <a:t>Naziv tabele je automatski postavio kao naziv naše klase i dodao </a:t>
            </a:r>
            <a:r>
              <a:rPr lang="en-US" sz="2400" dirty="0" smtClean="0"/>
              <a:t>‘s’ </a:t>
            </a:r>
            <a:r>
              <a:rPr lang="en-US" sz="2400" dirty="0" err="1" smtClean="0"/>
              <a:t>na</a:t>
            </a:r>
            <a:r>
              <a:rPr lang="en-US" sz="2400" dirty="0" smtClean="0"/>
              <a:t> </a:t>
            </a:r>
            <a:r>
              <a:rPr lang="en-US" sz="2400" dirty="0" err="1" smtClean="0"/>
              <a:t>kraju</a:t>
            </a:r>
            <a:r>
              <a:rPr lang="en-US" sz="2400" dirty="0" smtClean="0"/>
              <a:t> </a:t>
            </a:r>
            <a:r>
              <a:rPr lang="en-US" sz="2400" dirty="0" err="1" smtClean="0"/>
              <a:t>za</a:t>
            </a:r>
            <a:r>
              <a:rPr lang="en-US" sz="2400" dirty="0" smtClean="0"/>
              <a:t> </a:t>
            </a:r>
            <a:r>
              <a:rPr lang="en-US" sz="2400" dirty="0" err="1" smtClean="0"/>
              <a:t>mno</a:t>
            </a:r>
            <a:r>
              <a:rPr lang="sr-Latn-RS" sz="2400" dirty="0" smtClean="0"/>
              <a:t>žinu, iz tog razloga se preporučuje da koristite engleski jezik prilikom kreiranja baze i pisanja koda, a i profesionalnije.</a:t>
            </a:r>
          </a:p>
          <a:p>
            <a:r>
              <a:rPr lang="sr-Latn-RS" sz="2400" dirty="0" smtClean="0"/>
              <a:t>Kod Down() metode ako dođe do unazađivanja (downgrade) migracija, EF će automatski pozvati DropTable(“dbo.Posts”) i izbrisati ovu tabelu </a:t>
            </a:r>
            <a:endParaRPr lang="en-US" sz="2400" dirty="0" smtClean="0"/>
          </a:p>
          <a:p>
            <a:endParaRPr lang="en-US" sz="2400" b="1" dirty="0"/>
          </a:p>
        </p:txBody>
      </p:sp>
    </p:spTree>
    <p:extLst>
      <p:ext uri="{BB962C8B-B14F-4D97-AF65-F5344CB8AC3E}">
        <p14:creationId xmlns:p14="http://schemas.microsoft.com/office/powerpoint/2010/main" val="5330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Korak </a:t>
            </a:r>
            <a:r>
              <a:rPr lang="en-US" dirty="0" smtClean="0"/>
              <a:t>7</a:t>
            </a:r>
            <a:endParaRPr lang="en-US" dirty="0"/>
          </a:p>
        </p:txBody>
      </p:sp>
      <p:sp>
        <p:nvSpPr>
          <p:cNvPr id="3" name="Content Placeholder 2"/>
          <p:cNvSpPr>
            <a:spLocks noGrp="1"/>
          </p:cNvSpPr>
          <p:nvPr>
            <p:ph idx="1"/>
          </p:nvPr>
        </p:nvSpPr>
        <p:spPr>
          <a:xfrm>
            <a:off x="457200" y="1600200"/>
            <a:ext cx="5867400" cy="4525963"/>
          </a:xfrm>
        </p:spPr>
        <p:txBody>
          <a:bodyPr>
            <a:normAutofit/>
          </a:bodyPr>
          <a:lstStyle/>
          <a:p>
            <a:r>
              <a:rPr lang="sr-Latn-RS" sz="1800" dirty="0" smtClean="0"/>
              <a:t>Kreirali smo migraciju sada treba da je pokrenemo tj da uradimo izmene nad bazom podataka.</a:t>
            </a:r>
          </a:p>
          <a:p>
            <a:r>
              <a:rPr lang="en-US" sz="1800" dirty="0" smtClean="0"/>
              <a:t>K</a:t>
            </a:r>
            <a:r>
              <a:rPr lang="sr-Latn-RS" sz="1800" dirty="0" smtClean="0"/>
              <a:t>ada pokrenete migraciju EF ide u bazu podataka, uoči razlike koje su unešene i shvati koja migracija treba da se pokrene nad bazom da bi je ažurirao. Zatim uzima napisani C# kod i prevodi ga u SQL kod koji pokreće nad bazom podataka.</a:t>
            </a:r>
          </a:p>
          <a:p>
            <a:r>
              <a:rPr lang="sr-Latn-RS" sz="1800" dirty="0" smtClean="0"/>
              <a:t>Idemo u package manager console i pokrenemo </a:t>
            </a:r>
            <a:r>
              <a:rPr lang="sr-Latn-RS" sz="1800" b="1" dirty="0" smtClean="0"/>
              <a:t>Update-Database.</a:t>
            </a:r>
          </a:p>
          <a:p>
            <a:r>
              <a:rPr lang="sr-Latn-RS" sz="1800" dirty="0" smtClean="0"/>
              <a:t>Da biste videli da li je rezultat uspeo idite u SQL Server Management Studio i refrešujte. Ako je EF uspešno odradio posao treba da dobijete novu bazu CodeFirstDemo (ili kako ste nazvali u ConnectioString) i ona treba da ima 2 tabele: MigrationHistory i Posts kao na slici:</a:t>
            </a:r>
            <a:endParaRPr lang="en-US" sz="1800" dirty="0"/>
          </a:p>
        </p:txBody>
      </p:sp>
      <p:pic>
        <p:nvPicPr>
          <p:cNvPr id="3074" name="Picture 2"/>
          <p:cNvPicPr>
            <a:picLocks noChangeAspect="1" noChangeArrowheads="1"/>
          </p:cNvPicPr>
          <p:nvPr/>
        </p:nvPicPr>
        <p:blipFill>
          <a:blip r:embed="rId2" cstate="print"/>
          <a:srcRect/>
          <a:stretch>
            <a:fillRect/>
          </a:stretch>
        </p:blipFill>
        <p:spPr bwMode="auto">
          <a:xfrm>
            <a:off x="6400800" y="2362200"/>
            <a:ext cx="2371725" cy="4038600"/>
          </a:xfrm>
          <a:prstGeom prst="rect">
            <a:avLst/>
          </a:prstGeom>
          <a:noFill/>
          <a:ln w="9525">
            <a:noFill/>
            <a:miter lim="800000"/>
            <a:headEnd/>
            <a:tailEnd/>
          </a:ln>
        </p:spPr>
      </p:pic>
    </p:spTree>
    <p:extLst>
      <p:ext uri="{BB962C8B-B14F-4D97-AF65-F5344CB8AC3E}">
        <p14:creationId xmlns:p14="http://schemas.microsoft.com/office/powerpoint/2010/main" val="122452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Prednost Code First nad Database First</a:t>
            </a:r>
            <a:endParaRPr lang="en-US" dirty="0"/>
          </a:p>
        </p:txBody>
      </p:sp>
      <p:sp>
        <p:nvSpPr>
          <p:cNvPr id="3" name="Content Placeholder 2"/>
          <p:cNvSpPr>
            <a:spLocks noGrp="1"/>
          </p:cNvSpPr>
          <p:nvPr>
            <p:ph idx="1"/>
          </p:nvPr>
        </p:nvSpPr>
        <p:spPr/>
        <p:txBody>
          <a:bodyPr>
            <a:normAutofit lnSpcReduction="10000"/>
          </a:bodyPr>
          <a:lstStyle/>
          <a:p>
            <a:r>
              <a:rPr lang="sr-Latn-RS" sz="1800" dirty="0" smtClean="0"/>
              <a:t>Prilikom istraživanja koje je rešenje bolje naićićete na dosta različitih mišljenja. U suštini sve što možete da odradite sa jednim načinom definisanja, možete i sa drugim.</a:t>
            </a:r>
          </a:p>
          <a:p>
            <a:r>
              <a:rPr lang="sr-Latn-RS" sz="1800" dirty="0" smtClean="0"/>
              <a:t>Razlika je u tome da li želite da kreirate bazu pomoću dizajnera ili SQL upita a zatim da povežete sa aplikacijom ili (ono što je profesionalnije i više zastupljeno) da ispišete kod a zatim kreirate bazu podataka.</a:t>
            </a:r>
          </a:p>
          <a:p>
            <a:r>
              <a:rPr lang="en-US" sz="1800" dirty="0" smtClean="0"/>
              <a:t>N</a:t>
            </a:r>
            <a:r>
              <a:rPr lang="sr-Latn-RS" sz="1800" dirty="0" smtClean="0"/>
              <a:t>a kraju krajeva mi smo developeri, a ne dizajneri prema tome treba koristiti Code First Workflow.</a:t>
            </a:r>
          </a:p>
          <a:p>
            <a:r>
              <a:rPr lang="sr-Latn-RS" sz="1800" dirty="0" smtClean="0"/>
              <a:t> “</a:t>
            </a:r>
            <a:r>
              <a:rPr lang="sr-Latn-RS" sz="1800" i="1" dirty="0" smtClean="0"/>
              <a:t>Uspešni programeri koriste tastaturu, a ne miš</a:t>
            </a:r>
            <a:r>
              <a:rPr lang="sr-Latn-RS" sz="1800" dirty="0" smtClean="0"/>
              <a:t>.”   M.H.</a:t>
            </a:r>
          </a:p>
          <a:p>
            <a:r>
              <a:rPr lang="sr-Latn-RS" sz="1800" dirty="0" smtClean="0"/>
              <a:t>Prilikom korišćenja tastature posao će se brze završavati, što i jeste cilj da budete produktivni.</a:t>
            </a:r>
          </a:p>
          <a:p>
            <a:r>
              <a:rPr lang="sr-Latn-RS" sz="1800" dirty="0" smtClean="0"/>
              <a:t>U početku ćete morati dati malo više sebe kako biste naučili osnove, ali će se trud isplatiti.</a:t>
            </a:r>
          </a:p>
          <a:p>
            <a:r>
              <a:rPr lang="sr-Latn-RS" sz="1800" dirty="0" smtClean="0"/>
              <a:t>Lakše i brže se vraćate u neku tačku pri keriranju baze korišćenjem Code First jer pod migracijama imate detaljan pregled kada ste šta kreirali, dok kod Database First ne znate u kom ste trenutku dodali neku tabelu, trigger, proceduru itd...</a:t>
            </a:r>
            <a:endParaRPr lang="en-US" sz="1800" dirty="0"/>
          </a:p>
        </p:txBody>
      </p:sp>
    </p:spTree>
    <p:extLst>
      <p:ext uri="{BB962C8B-B14F-4D97-AF65-F5344CB8AC3E}">
        <p14:creationId xmlns:p14="http://schemas.microsoft.com/office/powerpoint/2010/main" val="309008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a:t>
            </a:r>
            <a:endParaRPr lang="en-US" dirty="0"/>
          </a:p>
        </p:txBody>
      </p:sp>
      <p:sp>
        <p:nvSpPr>
          <p:cNvPr id="3" name="Content Placeholder 2"/>
          <p:cNvSpPr>
            <a:spLocks noGrp="1"/>
          </p:cNvSpPr>
          <p:nvPr>
            <p:ph idx="1"/>
          </p:nvPr>
        </p:nvSpPr>
        <p:spPr/>
        <p:txBody>
          <a:bodyPr>
            <a:normAutofit fontScale="85000" lnSpcReduction="20000"/>
          </a:bodyPr>
          <a:lstStyle/>
          <a:p>
            <a:r>
              <a:rPr lang="en-US" sz="2400" b="1" dirty="0" smtClean="0"/>
              <a:t>L</a:t>
            </a:r>
            <a:r>
              <a:rPr lang="en-US" sz="2400" dirty="0" smtClean="0"/>
              <a:t>anguage </a:t>
            </a:r>
            <a:r>
              <a:rPr lang="en-US" sz="2400" b="1" dirty="0" smtClean="0"/>
              <a:t>In</a:t>
            </a:r>
            <a:r>
              <a:rPr lang="en-US" sz="2400" dirty="0" smtClean="0"/>
              <a:t>tegrated </a:t>
            </a:r>
            <a:r>
              <a:rPr lang="en-US" sz="2400" b="1" dirty="0" smtClean="0"/>
              <a:t>Q</a:t>
            </a:r>
            <a:r>
              <a:rPr lang="en-US" sz="2400" dirty="0" smtClean="0"/>
              <a:t>uery</a:t>
            </a:r>
          </a:p>
          <a:p>
            <a:r>
              <a:rPr lang="en-US" sz="2400" dirty="0" err="1" smtClean="0"/>
              <a:t>Razvio</a:t>
            </a:r>
            <a:r>
              <a:rPr lang="en-US" sz="2400" dirty="0" smtClean="0"/>
              <a:t> </a:t>
            </a:r>
            <a:r>
              <a:rPr lang="en-US" sz="2400" dirty="0" err="1" smtClean="0"/>
              <a:t>ga</a:t>
            </a:r>
            <a:r>
              <a:rPr lang="en-US" sz="2400" dirty="0" smtClean="0"/>
              <a:t> je Microsoft </a:t>
            </a:r>
            <a:r>
              <a:rPr lang="en-US" sz="2400" dirty="0" err="1" smtClean="0"/>
              <a:t>kako</a:t>
            </a:r>
            <a:r>
              <a:rPr lang="en-US" sz="2400" dirty="0" smtClean="0"/>
              <a:t> bi bio </a:t>
            </a:r>
            <a:r>
              <a:rPr lang="en-US" sz="2400" dirty="0" err="1" smtClean="0"/>
              <a:t>veza</a:t>
            </a:r>
            <a:r>
              <a:rPr lang="en-US" sz="2400" dirty="0" smtClean="0"/>
              <a:t> </a:t>
            </a:r>
            <a:r>
              <a:rPr lang="en-US" sz="2400" dirty="0" err="1" smtClean="0"/>
              <a:t>izmedju</a:t>
            </a:r>
            <a:r>
              <a:rPr lang="en-US" sz="2400" dirty="0" smtClean="0"/>
              <a:t> </a:t>
            </a:r>
            <a:r>
              <a:rPr lang="en-US" sz="2400" dirty="0" err="1" smtClean="0"/>
              <a:t>sveta</a:t>
            </a:r>
            <a:r>
              <a:rPr lang="en-US" sz="2400" dirty="0" smtClean="0"/>
              <a:t> </a:t>
            </a:r>
            <a:r>
              <a:rPr lang="en-US" sz="2400" dirty="0" err="1" smtClean="0"/>
              <a:t>objekata</a:t>
            </a:r>
            <a:r>
              <a:rPr lang="en-US" sz="2400" dirty="0" smtClean="0"/>
              <a:t> </a:t>
            </a:r>
            <a:r>
              <a:rPr lang="en-US" sz="2400" dirty="0" err="1" smtClean="0"/>
              <a:t>i</a:t>
            </a:r>
            <a:r>
              <a:rPr lang="en-US" sz="2400" dirty="0" smtClean="0"/>
              <a:t> </a:t>
            </a:r>
            <a:r>
              <a:rPr lang="en-US" sz="2400" dirty="0" err="1" smtClean="0"/>
              <a:t>sveta</a:t>
            </a:r>
            <a:r>
              <a:rPr lang="en-US" sz="2400" dirty="0" smtClean="0"/>
              <a:t> </a:t>
            </a:r>
            <a:r>
              <a:rPr lang="en-US" sz="2400" dirty="0" err="1" smtClean="0"/>
              <a:t>podataka</a:t>
            </a:r>
            <a:r>
              <a:rPr lang="en-US" sz="2400" dirty="0" smtClean="0"/>
              <a:t>.</a:t>
            </a:r>
          </a:p>
          <a:p>
            <a:r>
              <a:rPr lang="en-US" sz="2400" dirty="0" smtClean="0"/>
              <a:t>Sa LINQ mo</a:t>
            </a:r>
            <a:r>
              <a:rPr lang="sr-Latn-RS" sz="2400" dirty="0" smtClean="0"/>
              <a:t>žete vršiti upite nad svim što ima LINQ provajder.</a:t>
            </a:r>
          </a:p>
          <a:p>
            <a:r>
              <a:rPr lang="sr-Latn-RS" sz="2400" dirty="0" smtClean="0"/>
              <a:t>Na primer možete čuvati listu objekata mušterija koji su vršili kupovinu određenog datuma. Možete ih sortirati, pronaći prvog ili poslednjeg mušteriju i sl. operacije.</a:t>
            </a:r>
          </a:p>
          <a:p>
            <a:r>
              <a:rPr lang="sr-Latn-RS" sz="2400" dirty="0" smtClean="0"/>
              <a:t>Ali sa LINQ možete pretraživati i druge stvari kao što su XML, relacione SQL baze ili nerelacione NoSQL baze i sve to na isti način.</a:t>
            </a:r>
          </a:p>
          <a:p>
            <a:r>
              <a:rPr lang="sr-Latn-RS" sz="2400" dirty="0" smtClean="0"/>
              <a:t>Ovo vam veoma olakšava posao, jer je ranije developer morao da pomoću T-SQL kreira upite za SQL Server bazu ili PL/SQL upite za Oracle baze podataka ili X</a:t>
            </a:r>
            <a:r>
              <a:rPr lang="en-US" sz="2400" dirty="0" smtClean="0"/>
              <a:t>q</a:t>
            </a:r>
            <a:r>
              <a:rPr lang="sr-Latn-RS" sz="2400" dirty="0" smtClean="0"/>
              <a:t>uery za XML baze podataka koji se mnogo razlikuje od T-SQL i PL/SQL. Sada u LINQ koristimo potpuno isti kod za bilo koju od ovih baza.</a:t>
            </a:r>
          </a:p>
          <a:p>
            <a:r>
              <a:rPr lang="sr-Latn-RS" sz="2400" dirty="0" smtClean="0"/>
              <a:t>Kada ispišete LINQ, on će nezavisno od vas kreirati odgovarajući upit za izabranu bazu podataka i to je prednost LINQ.</a:t>
            </a:r>
            <a:endParaRPr lang="vi-V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Migracije</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Svaka</a:t>
            </a:r>
            <a:r>
              <a:rPr lang="en-US" dirty="0" smtClean="0"/>
              <a:t> </a:t>
            </a:r>
            <a:r>
              <a:rPr lang="en-US" dirty="0" err="1" smtClean="0"/>
              <a:t>promena</a:t>
            </a:r>
            <a:r>
              <a:rPr lang="en-US" dirty="0" smtClean="0"/>
              <a:t> </a:t>
            </a:r>
            <a:r>
              <a:rPr lang="en-US" dirty="0" err="1" smtClean="0"/>
              <a:t>koju</a:t>
            </a:r>
            <a:r>
              <a:rPr lang="en-US" dirty="0" smtClean="0"/>
              <a:t> </a:t>
            </a:r>
            <a:r>
              <a:rPr lang="en-US" dirty="0" err="1" smtClean="0"/>
              <a:t>napravite</a:t>
            </a:r>
            <a:r>
              <a:rPr lang="en-US" dirty="0" smtClean="0"/>
              <a:t> </a:t>
            </a:r>
            <a:r>
              <a:rPr lang="en-US" dirty="0" err="1" smtClean="0"/>
              <a:t>sa</a:t>
            </a:r>
            <a:r>
              <a:rPr lang="en-US" dirty="0" smtClean="0"/>
              <a:t> </a:t>
            </a:r>
            <a:r>
              <a:rPr lang="en-US" dirty="0" err="1" smtClean="0"/>
              <a:t>klasama</a:t>
            </a:r>
            <a:r>
              <a:rPr lang="en-US" dirty="0" smtClean="0"/>
              <a:t> </a:t>
            </a:r>
            <a:r>
              <a:rPr lang="en-US" dirty="0" err="1" smtClean="0"/>
              <a:t>koje</a:t>
            </a:r>
            <a:r>
              <a:rPr lang="en-US" dirty="0" smtClean="0"/>
              <a:t> </a:t>
            </a:r>
            <a:r>
              <a:rPr lang="en-US" dirty="0" err="1" smtClean="0"/>
              <a:t>su</a:t>
            </a:r>
            <a:r>
              <a:rPr lang="en-US" dirty="0" smtClean="0"/>
              <a:t> </a:t>
            </a:r>
            <a:r>
              <a:rPr lang="en-US" dirty="0" err="1" smtClean="0"/>
              <a:t>unutar</a:t>
            </a:r>
            <a:r>
              <a:rPr lang="en-US" dirty="0" smtClean="0"/>
              <a:t> </a:t>
            </a:r>
            <a:r>
              <a:rPr lang="en-US" dirty="0" err="1" smtClean="0"/>
              <a:t>DbContexta</a:t>
            </a:r>
            <a:r>
              <a:rPr lang="en-US" dirty="0" smtClean="0"/>
              <a:t> se </a:t>
            </a:r>
            <a:r>
              <a:rPr lang="en-US" dirty="0" err="1" smtClean="0"/>
              <a:t>prati</a:t>
            </a:r>
            <a:r>
              <a:rPr lang="en-US" dirty="0" smtClean="0"/>
              <a:t>. </a:t>
            </a:r>
            <a:r>
              <a:rPr lang="sr-Latn-RS" dirty="0" smtClean="0"/>
              <a:t>Uvek možete dodati novu klasu (tabelu), možete izbrisati klasu čine se briše ta tabela u bazi ili možete menjati definiciju klase čime se menja definicija u tabeli.</a:t>
            </a:r>
          </a:p>
          <a:p>
            <a:r>
              <a:rPr lang="en-US" dirty="0" err="1" smtClean="0"/>
              <a:t>Prema</a:t>
            </a:r>
            <a:r>
              <a:rPr lang="en-US" dirty="0" smtClean="0"/>
              <a:t> tome </a:t>
            </a:r>
            <a:r>
              <a:rPr lang="en-US" dirty="0" err="1" smtClean="0"/>
              <a:t>treba</a:t>
            </a:r>
            <a:r>
              <a:rPr lang="en-US" dirty="0" smtClean="0"/>
              <a:t> </a:t>
            </a:r>
            <a:r>
              <a:rPr lang="en-US" dirty="0" err="1" smtClean="0"/>
              <a:t>voditi</a:t>
            </a:r>
            <a:r>
              <a:rPr lang="en-US" dirty="0" smtClean="0"/>
              <a:t> </a:t>
            </a:r>
            <a:r>
              <a:rPr lang="en-US" dirty="0" err="1" smtClean="0"/>
              <a:t>ra</a:t>
            </a:r>
            <a:r>
              <a:rPr lang="sr-Latn-RS" dirty="0" smtClean="0"/>
              <a:t>čuna o načinu organizovanja vaših migracija. Bolje je imati više manjih migracija koje će pratiti svaku promenu koju načinite, nego jednu veliku koja će obuhvatiti više njih. Zašto?</a:t>
            </a:r>
          </a:p>
          <a:p>
            <a:r>
              <a:rPr lang="sr-Latn-RS" dirty="0" smtClean="0"/>
              <a:t>Recimo da smo dodali novi atribut nekoj klasi Author, zatim smo obrisali neki atribut klase Course ... i sve to čuvamo u jednoj migraciji npr “izmenaTabela”. </a:t>
            </a:r>
            <a:r>
              <a:rPr lang="en-US" dirty="0" smtClean="0"/>
              <a:t>N</a:t>
            </a:r>
            <a:r>
              <a:rPr lang="sr-Latn-RS" dirty="0" smtClean="0"/>
              <a:t>akon nekog vreme shvatimo da je bila greška što smo menjali definiciju tabele Author i želimo da vratimo na staro stanje. Pozivajući naredbu </a:t>
            </a:r>
            <a:r>
              <a:rPr lang="sr-Latn-RS" b="1" dirty="0" smtClean="0"/>
              <a:t>update-database –TargetMigration:izmenaTabela </a:t>
            </a:r>
            <a:r>
              <a:rPr lang="sr-Latn-RS" dirty="0" smtClean="0"/>
              <a:t>vratićemo tabelu Author na svoje prethodno stanje, ali ćemo vratiti i Course, čime smo napravili drastičnu grešku. Iz tog razloga čuvajte svaku promenu baze u posebne migracije.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Ograničenja atributa</a:t>
            </a:r>
            <a:endParaRPr lang="en-US" dirty="0"/>
          </a:p>
        </p:txBody>
      </p:sp>
      <p:sp>
        <p:nvSpPr>
          <p:cNvPr id="3" name="Content Placeholder 2"/>
          <p:cNvSpPr>
            <a:spLocks noGrp="1"/>
          </p:cNvSpPr>
          <p:nvPr>
            <p:ph idx="1"/>
          </p:nvPr>
        </p:nvSpPr>
        <p:spPr/>
        <p:txBody>
          <a:bodyPr>
            <a:normAutofit fontScale="92500"/>
          </a:bodyPr>
          <a:lstStyle/>
          <a:p>
            <a:r>
              <a:rPr lang="sr-Latn-RS" dirty="0" smtClean="0"/>
              <a:t>Ako pogledate definicije tabela videćete da imamo problema sa dužinom stringova, null i not null ograničenjima itd... Npr za string atribute EF će postaviti tip nvarchar(MAX) i ograničenje Allow Nulls jer string može biti prazan u C#.</a:t>
            </a:r>
          </a:p>
          <a:p>
            <a:r>
              <a:rPr lang="sr-Latn-RS" dirty="0" smtClean="0"/>
              <a:t>Dodavanja ograničenja (Constraints) možete uraditi na dva načina:</a:t>
            </a:r>
          </a:p>
          <a:p>
            <a:r>
              <a:rPr lang="sr-Latn-RS" dirty="0" smtClean="0"/>
              <a:t>Fluent API</a:t>
            </a:r>
          </a:p>
          <a:p>
            <a:r>
              <a:rPr lang="sr-Latn-RS" dirty="0" smtClean="0"/>
              <a:t>Data Annotations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Data Annotations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[Required]  - </a:t>
            </a:r>
            <a:r>
              <a:rPr lang="en-US" dirty="0" err="1" smtClean="0"/>
              <a:t>kada</a:t>
            </a:r>
            <a:r>
              <a:rPr lang="en-US" dirty="0" smtClean="0"/>
              <a:t> </a:t>
            </a:r>
            <a:r>
              <a:rPr lang="sr-Latn-RS" dirty="0" smtClean="0"/>
              <a:t>želite da je neki atribut obavezan, npr:</a:t>
            </a:r>
          </a:p>
          <a:p>
            <a:r>
              <a:rPr lang="en-US" dirty="0" smtClean="0"/>
              <a:t>[Required]</a:t>
            </a:r>
            <a:endParaRPr lang="sr-Latn-RS" dirty="0" smtClean="0"/>
          </a:p>
          <a:p>
            <a:r>
              <a:rPr lang="en-US" dirty="0" smtClean="0"/>
              <a:t> public string Name { get; set; }</a:t>
            </a:r>
            <a:endParaRPr lang="sr-Latn-RS" dirty="0" smtClean="0"/>
          </a:p>
          <a:p>
            <a:r>
              <a:rPr lang="sr-Latn-RS" dirty="0" smtClean="0"/>
              <a:t>Postaviće za Name ograničenje NOT NULL</a:t>
            </a:r>
          </a:p>
          <a:p>
            <a:r>
              <a:rPr lang="en-US" dirty="0" smtClean="0"/>
              <a:t>[Table(“</a:t>
            </a:r>
            <a:r>
              <a:rPr lang="en-US" dirty="0" err="1" smtClean="0"/>
              <a:t>tbl_name</a:t>
            </a:r>
            <a:r>
              <a:rPr lang="en-US" dirty="0" smtClean="0"/>
              <a:t>”)] – </a:t>
            </a:r>
            <a:r>
              <a:rPr lang="en-US" dirty="0" err="1" smtClean="0"/>
              <a:t>da</a:t>
            </a:r>
            <a:r>
              <a:rPr lang="en-US" dirty="0" smtClean="0"/>
              <a:t> </a:t>
            </a:r>
            <a:r>
              <a:rPr lang="en-US" dirty="0" err="1" smtClean="0"/>
              <a:t>postavite</a:t>
            </a:r>
            <a:r>
              <a:rPr lang="en-US" dirty="0" smtClean="0"/>
              <a:t> </a:t>
            </a:r>
            <a:r>
              <a:rPr lang="en-US" dirty="0" err="1" smtClean="0"/>
              <a:t>odredjeni</a:t>
            </a:r>
            <a:r>
              <a:rPr lang="en-US" dirty="0" smtClean="0"/>
              <a:t> </a:t>
            </a:r>
            <a:r>
              <a:rPr lang="en-US" dirty="0" err="1" smtClean="0"/>
              <a:t>naziv</a:t>
            </a:r>
            <a:r>
              <a:rPr lang="en-US" dirty="0" smtClean="0"/>
              <a:t> </a:t>
            </a:r>
            <a:r>
              <a:rPr lang="en-US" dirty="0" err="1" smtClean="0"/>
              <a:t>tabele</a:t>
            </a:r>
            <a:r>
              <a:rPr lang="en-US" dirty="0" smtClean="0"/>
              <a:t>, </a:t>
            </a:r>
            <a:r>
              <a:rPr lang="en-US" dirty="0" err="1" smtClean="0"/>
              <a:t>jer</a:t>
            </a:r>
            <a:r>
              <a:rPr lang="en-US" dirty="0" smtClean="0"/>
              <a:t> </a:t>
            </a:r>
            <a:r>
              <a:rPr lang="en-US" dirty="0" err="1" smtClean="0"/>
              <a:t>ce</a:t>
            </a:r>
            <a:r>
              <a:rPr lang="en-US" dirty="0" smtClean="0"/>
              <a:t> EF </a:t>
            </a:r>
            <a:r>
              <a:rPr lang="en-US" dirty="0" err="1" smtClean="0"/>
              <a:t>postaviti</a:t>
            </a:r>
            <a:r>
              <a:rPr lang="en-US" dirty="0" smtClean="0"/>
              <a:t> vas </a:t>
            </a:r>
            <a:r>
              <a:rPr lang="en-US" dirty="0" err="1" smtClean="0"/>
              <a:t>naziv</a:t>
            </a:r>
            <a:r>
              <a:rPr lang="en-US" dirty="0" smtClean="0"/>
              <a:t> </a:t>
            </a:r>
            <a:r>
              <a:rPr lang="en-US" dirty="0" err="1" smtClean="0"/>
              <a:t>i</a:t>
            </a:r>
            <a:r>
              <a:rPr lang="en-US" dirty="0" smtClean="0"/>
              <a:t> </a:t>
            </a:r>
            <a:r>
              <a:rPr lang="en-US" dirty="0" err="1" smtClean="0"/>
              <a:t>dodati</a:t>
            </a:r>
            <a:r>
              <a:rPr lang="en-US" dirty="0" smtClean="0"/>
              <a:t> s </a:t>
            </a:r>
            <a:r>
              <a:rPr lang="en-US" dirty="0" err="1" smtClean="0"/>
              <a:t>za</a:t>
            </a:r>
            <a:r>
              <a:rPr lang="en-US" dirty="0" smtClean="0"/>
              <a:t> </a:t>
            </a:r>
            <a:r>
              <a:rPr lang="en-US" dirty="0" err="1" smtClean="0"/>
              <a:t>mnozinu</a:t>
            </a:r>
            <a:endParaRPr lang="en-US" dirty="0" smtClean="0"/>
          </a:p>
          <a:p>
            <a:r>
              <a:rPr lang="en-US" dirty="0" smtClean="0"/>
              <a:t>[Column(“</a:t>
            </a:r>
            <a:r>
              <a:rPr lang="en-US" dirty="0" err="1" smtClean="0"/>
              <a:t>sName</a:t>
            </a:r>
            <a:r>
              <a:rPr lang="en-US" dirty="0" smtClean="0"/>
              <a:t>”, </a:t>
            </a:r>
            <a:r>
              <a:rPr lang="en-US" dirty="0" err="1" smtClean="0"/>
              <a:t>TypeName</a:t>
            </a:r>
            <a:r>
              <a:rPr lang="en-US" dirty="0" smtClean="0"/>
              <a:t> = “</a:t>
            </a:r>
            <a:r>
              <a:rPr lang="en-US" dirty="0" err="1" smtClean="0"/>
              <a:t>varchar</a:t>
            </a:r>
            <a:r>
              <a:rPr lang="en-US" dirty="0" smtClean="0"/>
              <a:t>”)] – </a:t>
            </a:r>
            <a:r>
              <a:rPr lang="en-US" dirty="0" err="1" smtClean="0"/>
              <a:t>ako</a:t>
            </a:r>
            <a:r>
              <a:rPr lang="en-US" dirty="0" smtClean="0"/>
              <a:t> </a:t>
            </a:r>
            <a:r>
              <a:rPr lang="sr-Latn-RS" dirty="0" smtClean="0"/>
              <a:t>želite da postavite ime određene kolone i njen tip</a:t>
            </a:r>
          </a:p>
          <a:p>
            <a:r>
              <a:rPr lang="en-US" dirty="0" smtClean="0"/>
              <a:t>[</a:t>
            </a:r>
            <a:r>
              <a:rPr lang="sr-Latn-RS" dirty="0" smtClean="0"/>
              <a:t>K</a:t>
            </a:r>
            <a:r>
              <a:rPr lang="en-US" dirty="0" err="1" smtClean="0"/>
              <a:t>ey</a:t>
            </a:r>
            <a:r>
              <a:rPr lang="en-US" dirty="0" smtClean="0"/>
              <a:t>] – </a:t>
            </a:r>
            <a:r>
              <a:rPr lang="en-US" dirty="0" err="1" smtClean="0"/>
              <a:t>ako</a:t>
            </a:r>
            <a:r>
              <a:rPr lang="en-US" dirty="0" smtClean="0"/>
              <a:t> </a:t>
            </a:r>
            <a:r>
              <a:rPr lang="sr-Latn-RS" dirty="0" smtClean="0"/>
              <a:t>želite da postavite primarni ključ</a:t>
            </a:r>
          </a:p>
          <a:p>
            <a:r>
              <a:rPr lang="en-US" dirty="0" smtClean="0"/>
              <a:t>[</a:t>
            </a:r>
            <a:r>
              <a:rPr lang="en-US" dirty="0" err="1" smtClean="0"/>
              <a:t>DatabaseGenerated</a:t>
            </a:r>
            <a:r>
              <a:rPr lang="en-US" dirty="0" smtClean="0"/>
              <a:t>(</a:t>
            </a:r>
            <a:r>
              <a:rPr lang="en-US" dirty="0" err="1" smtClean="0"/>
              <a:t>DatabaseGeneratedOption.None</a:t>
            </a:r>
            <a:r>
              <a:rPr lang="en-US" dirty="0" smtClean="0"/>
              <a:t>)] – </a:t>
            </a:r>
            <a:r>
              <a:rPr lang="en-US" dirty="0" err="1" smtClean="0"/>
              <a:t>da</a:t>
            </a:r>
            <a:r>
              <a:rPr lang="en-US" dirty="0" smtClean="0"/>
              <a:t> </a:t>
            </a:r>
            <a:r>
              <a:rPr lang="en-US" dirty="0" err="1" smtClean="0"/>
              <a:t>postavite</a:t>
            </a:r>
            <a:r>
              <a:rPr lang="en-US" dirty="0" smtClean="0"/>
              <a:t> </a:t>
            </a:r>
            <a:r>
              <a:rPr lang="en-US" dirty="0" err="1" smtClean="0"/>
              <a:t>da</a:t>
            </a:r>
            <a:r>
              <a:rPr lang="en-US" dirty="0" smtClean="0"/>
              <a:t> </a:t>
            </a:r>
            <a:r>
              <a:rPr lang="en-US" dirty="0" err="1" smtClean="0"/>
              <a:t>baza</a:t>
            </a:r>
            <a:r>
              <a:rPr lang="en-US" dirty="0" smtClean="0"/>
              <a:t> ne </a:t>
            </a:r>
            <a:r>
              <a:rPr lang="en-US" dirty="0" err="1" smtClean="0"/>
              <a:t>generi</a:t>
            </a:r>
            <a:r>
              <a:rPr lang="sr-Latn-RS" dirty="0" smtClean="0"/>
              <a:t>še sama ovaj atribut  (postoje tri načina None, Identity i computed</a:t>
            </a:r>
          </a:p>
          <a:p>
            <a:r>
              <a:rPr lang="sr-Latn-RS" dirty="0" smtClean="0"/>
              <a:t>None – da ne postavlja </a:t>
            </a:r>
          </a:p>
          <a:p>
            <a:r>
              <a:rPr lang="sr-Latn-RS" dirty="0" smtClean="0"/>
              <a:t>Identity  - da inkrementira (već smo videli kod Id)</a:t>
            </a:r>
          </a:p>
          <a:p>
            <a:r>
              <a:rPr lang="sr-Latn-RS" dirty="0" smtClean="0"/>
              <a:t>Computed – da kombinuje određene kolone i formira ova kolonu kao npr Full Name se dobija od First Name i Last Name</a:t>
            </a:r>
          </a:p>
          <a:p>
            <a:r>
              <a:rPr lang="sr-Latn-RS" dirty="0" smtClean="0"/>
              <a:t>Kada je reč o kompozitnim ključevima (ključevi koji se sastoje od 2 ili više atributa) to rešavamo na sledeći način:</a:t>
            </a:r>
          </a:p>
          <a:p>
            <a:r>
              <a:rPr lang="en-US" dirty="0" smtClean="0"/>
              <a:t>[Key]</a:t>
            </a:r>
          </a:p>
          <a:p>
            <a:r>
              <a:rPr lang="en-US" dirty="0" smtClean="0"/>
              <a:t>[Column(Order = 1)]</a:t>
            </a:r>
          </a:p>
          <a:p>
            <a:r>
              <a:rPr lang="en-US" dirty="0" smtClean="0"/>
              <a:t>Public </a:t>
            </a:r>
            <a:r>
              <a:rPr lang="en-US" dirty="0" err="1" smtClean="0"/>
              <a:t>int</a:t>
            </a:r>
            <a:r>
              <a:rPr lang="en-US" dirty="0" smtClean="0"/>
              <a:t> </a:t>
            </a:r>
            <a:r>
              <a:rPr lang="en-US" dirty="0" err="1" smtClean="0"/>
              <a:t>OrderId</a:t>
            </a:r>
            <a:r>
              <a:rPr lang="en-US" dirty="0" smtClean="0"/>
              <a:t> {</a:t>
            </a:r>
            <a:r>
              <a:rPr lang="en-US" dirty="0" err="1" smtClean="0"/>
              <a:t>get;set</a:t>
            </a:r>
            <a:r>
              <a:rPr lang="en-US" dirty="0" smtClean="0"/>
              <a:t>;}</a:t>
            </a:r>
          </a:p>
          <a:p>
            <a:r>
              <a:rPr lang="en-US" dirty="0" smtClean="0"/>
              <a:t>[Key]</a:t>
            </a:r>
          </a:p>
          <a:p>
            <a:r>
              <a:rPr lang="en-US" dirty="0" smtClean="0"/>
              <a:t>[Column(Order = 2)]</a:t>
            </a:r>
          </a:p>
          <a:p>
            <a:r>
              <a:rPr lang="en-US" dirty="0" smtClean="0"/>
              <a:t>Public </a:t>
            </a:r>
            <a:r>
              <a:rPr lang="en-US" dirty="0" err="1" smtClean="0"/>
              <a:t>int</a:t>
            </a:r>
            <a:r>
              <a:rPr lang="en-US" dirty="0" smtClean="0"/>
              <a:t> </a:t>
            </a:r>
            <a:r>
              <a:rPr lang="en-US" dirty="0" err="1" smtClean="0"/>
              <a:t>OrderItemId</a:t>
            </a:r>
            <a:r>
              <a:rPr lang="en-US" dirty="0" smtClean="0"/>
              <a:t> {</a:t>
            </a:r>
            <a:r>
              <a:rPr lang="en-US" dirty="0" err="1" smtClean="0"/>
              <a:t>get;set</a:t>
            </a:r>
            <a:r>
              <a:rPr lang="en-US" dirty="0" smtClean="0"/>
              <a:t>;}</a:t>
            </a:r>
          </a:p>
          <a:p>
            <a:r>
              <a:rPr lang="sr-Latn-RS" dirty="0" smtClean="0"/>
              <a:t>(</a:t>
            </a:r>
            <a:r>
              <a:rPr lang="en-US" dirty="0" err="1" smtClean="0"/>
              <a:t>Ovo</a:t>
            </a:r>
            <a:r>
              <a:rPr lang="en-US" dirty="0" smtClean="0"/>
              <a:t> se </a:t>
            </a:r>
            <a:r>
              <a:rPr lang="en-US" dirty="0" err="1" smtClean="0"/>
              <a:t>lak</a:t>
            </a:r>
            <a:r>
              <a:rPr lang="sr-Latn-RS" dirty="0" smtClean="0"/>
              <a:t>še rešava u Fluent API i zato se Fluent API više preporučuje)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a:t>
            </a:r>
            <a:r>
              <a:rPr lang="en-US" dirty="0" err="1" smtClean="0"/>
              <a:t>MaxLength</a:t>
            </a:r>
            <a:r>
              <a:rPr lang="en-US" dirty="0" smtClean="0"/>
              <a:t>(255)]</a:t>
            </a:r>
          </a:p>
          <a:p>
            <a:r>
              <a:rPr lang="en-US" dirty="0" smtClean="0"/>
              <a:t>public string Name {</a:t>
            </a:r>
            <a:r>
              <a:rPr lang="en-US" dirty="0" err="1" smtClean="0"/>
              <a:t>get;set</a:t>
            </a:r>
            <a:r>
              <a:rPr lang="en-US" dirty="0" smtClean="0"/>
              <a:t>;}</a:t>
            </a:r>
          </a:p>
          <a:p>
            <a:r>
              <a:rPr lang="en-US" dirty="0" err="1" smtClean="0"/>
              <a:t>Postavljanje</a:t>
            </a:r>
            <a:r>
              <a:rPr lang="en-US" dirty="0" smtClean="0"/>
              <a:t> </a:t>
            </a:r>
            <a:r>
              <a:rPr lang="en-US" dirty="0" err="1" smtClean="0"/>
              <a:t>maksimalne</a:t>
            </a:r>
            <a:r>
              <a:rPr lang="en-US" dirty="0" smtClean="0"/>
              <a:t> du</a:t>
            </a:r>
            <a:r>
              <a:rPr lang="sr-Latn-RS" dirty="0" smtClean="0"/>
              <a:t>žine stringa</a:t>
            </a:r>
          </a:p>
          <a:p>
            <a:r>
              <a:rPr lang="en-US" dirty="0" smtClean="0"/>
              <a:t>[Index(</a:t>
            </a:r>
            <a:r>
              <a:rPr lang="en-US" dirty="0" err="1" smtClean="0"/>
              <a:t>IsUnique</a:t>
            </a:r>
            <a:r>
              <a:rPr lang="en-US" dirty="0" smtClean="0"/>
              <a:t> = true)]</a:t>
            </a:r>
          </a:p>
          <a:p>
            <a:r>
              <a:rPr lang="en-US" dirty="0" smtClean="0"/>
              <a:t>Public string Name {</a:t>
            </a:r>
            <a:r>
              <a:rPr lang="en-US" dirty="0" err="1" smtClean="0"/>
              <a:t>set;get</a:t>
            </a:r>
            <a:r>
              <a:rPr lang="en-US" dirty="0" smtClean="0"/>
              <a:t>;} </a:t>
            </a:r>
          </a:p>
          <a:p>
            <a:r>
              <a:rPr lang="en-US" dirty="0" err="1" smtClean="0"/>
              <a:t>Ako</a:t>
            </a:r>
            <a:r>
              <a:rPr lang="en-US" dirty="0" smtClean="0"/>
              <a:t> </a:t>
            </a:r>
            <a:r>
              <a:rPr lang="sr-Latn-RS" dirty="0" smtClean="0"/>
              <a:t>želite da postavite za neki atribut da je index i da je unikatan (npr ne možemo imati isto ime za 2 kursa)</a:t>
            </a:r>
          </a:p>
          <a:p>
            <a:r>
              <a:rPr lang="sr-Latn-RS" dirty="0" smtClean="0"/>
              <a:t>Spoljašnji ključevi:</a:t>
            </a:r>
            <a:endParaRPr lang="en-US" dirty="0" smtClean="0"/>
          </a:p>
          <a:p>
            <a:r>
              <a:rPr lang="en-US" dirty="0" err="1" smtClean="0"/>
              <a:t>Imamo</a:t>
            </a:r>
            <a:r>
              <a:rPr lang="en-US" dirty="0" smtClean="0"/>
              <a:t> </a:t>
            </a:r>
            <a:r>
              <a:rPr lang="en-US" dirty="0" err="1" smtClean="0"/>
              <a:t>slu</a:t>
            </a:r>
            <a:r>
              <a:rPr lang="sr-Latn-RS" dirty="0" smtClean="0"/>
              <a:t>čaj da kod klase Course imamo 2 atributa AuthorId i Author, ako ostavimo ovako onda će EF da postavi 2 reference, mi moramo da pokažemo da AuthorId ide sa Author to možemo uraditi na 2 načina:</a:t>
            </a:r>
          </a:p>
          <a:p>
            <a:r>
              <a:rPr lang="en-US" dirty="0" smtClean="0"/>
              <a:t>[</a:t>
            </a:r>
            <a:r>
              <a:rPr lang="en-US" dirty="0" err="1" smtClean="0"/>
              <a:t>ForeignKey</a:t>
            </a:r>
            <a:r>
              <a:rPr lang="en-US" dirty="0" smtClean="0"/>
              <a:t>(“Author”)]</a:t>
            </a:r>
          </a:p>
          <a:p>
            <a:r>
              <a:rPr lang="en-US" dirty="0" smtClean="0"/>
              <a:t>public </a:t>
            </a:r>
            <a:r>
              <a:rPr lang="en-US" dirty="0" err="1" smtClean="0"/>
              <a:t>int</a:t>
            </a:r>
            <a:r>
              <a:rPr lang="en-US" dirty="0" smtClean="0"/>
              <a:t> </a:t>
            </a:r>
            <a:r>
              <a:rPr lang="en-US" dirty="0" err="1" smtClean="0"/>
              <a:t>AuthorId</a:t>
            </a:r>
            <a:r>
              <a:rPr lang="en-US" dirty="0" smtClean="0"/>
              <a:t> {</a:t>
            </a:r>
            <a:r>
              <a:rPr lang="en-US" dirty="0" err="1" smtClean="0"/>
              <a:t>get;set</a:t>
            </a:r>
            <a:r>
              <a:rPr lang="en-US" dirty="0" smtClean="0"/>
              <a:t>;}</a:t>
            </a:r>
          </a:p>
          <a:p>
            <a:r>
              <a:rPr lang="en-US" dirty="0" smtClean="0"/>
              <a:t>public Author </a:t>
            </a:r>
            <a:r>
              <a:rPr lang="en-US" dirty="0" err="1" smtClean="0"/>
              <a:t>Author</a:t>
            </a:r>
            <a:r>
              <a:rPr lang="en-US" dirty="0" smtClean="0"/>
              <a:t> {</a:t>
            </a:r>
            <a:r>
              <a:rPr lang="en-US" dirty="0" err="1" smtClean="0"/>
              <a:t>get;set</a:t>
            </a:r>
            <a:r>
              <a:rPr lang="en-US" dirty="0" smtClean="0"/>
              <a:t>;}</a:t>
            </a:r>
          </a:p>
          <a:p>
            <a:r>
              <a:rPr lang="sr-Latn-RS" dirty="0" smtClean="0"/>
              <a:t>ili:</a:t>
            </a:r>
            <a:endParaRPr lang="en-US" dirty="0" smtClean="0"/>
          </a:p>
          <a:p>
            <a:r>
              <a:rPr lang="en-US" dirty="0" smtClean="0"/>
              <a:t>public </a:t>
            </a:r>
            <a:r>
              <a:rPr lang="en-US" dirty="0" err="1" smtClean="0"/>
              <a:t>int</a:t>
            </a:r>
            <a:r>
              <a:rPr lang="en-US" dirty="0" smtClean="0"/>
              <a:t> </a:t>
            </a:r>
            <a:r>
              <a:rPr lang="en-US" dirty="0" err="1" smtClean="0"/>
              <a:t>AuthorId</a:t>
            </a:r>
            <a:r>
              <a:rPr lang="en-US" dirty="0" smtClean="0"/>
              <a:t> {</a:t>
            </a:r>
            <a:r>
              <a:rPr lang="en-US" dirty="0" err="1" smtClean="0"/>
              <a:t>get;set</a:t>
            </a:r>
            <a:r>
              <a:rPr lang="en-US" dirty="0" smtClean="0"/>
              <a:t>;}</a:t>
            </a:r>
          </a:p>
          <a:p>
            <a:r>
              <a:rPr lang="en-US" dirty="0" smtClean="0"/>
              <a:t>[</a:t>
            </a:r>
            <a:r>
              <a:rPr lang="en-US" dirty="0" err="1" smtClean="0"/>
              <a:t>ForeignKey</a:t>
            </a:r>
            <a:r>
              <a:rPr lang="en-US" dirty="0" smtClean="0"/>
              <a:t>(“</a:t>
            </a:r>
            <a:r>
              <a:rPr lang="en-US" dirty="0" err="1" smtClean="0"/>
              <a:t>AuthorId</a:t>
            </a:r>
            <a:r>
              <a:rPr lang="en-US" dirty="0" smtClean="0"/>
              <a:t>”)]</a:t>
            </a:r>
          </a:p>
          <a:p>
            <a:r>
              <a:rPr lang="en-US" dirty="0" smtClean="0"/>
              <a:t>public Author </a:t>
            </a:r>
            <a:r>
              <a:rPr lang="en-US" dirty="0" err="1" smtClean="0"/>
              <a:t>Author</a:t>
            </a:r>
            <a:r>
              <a:rPr lang="en-US" dirty="0" smtClean="0"/>
              <a:t> {</a:t>
            </a:r>
            <a:r>
              <a:rPr lang="en-US" dirty="0" err="1" smtClean="0"/>
              <a:t>get;set</a:t>
            </a: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Fluent API</a:t>
            </a:r>
            <a:endParaRPr lang="en-US" dirty="0"/>
          </a:p>
        </p:txBody>
      </p:sp>
      <p:sp>
        <p:nvSpPr>
          <p:cNvPr id="3" name="Content Placeholder 2"/>
          <p:cNvSpPr>
            <a:spLocks noGrp="1"/>
          </p:cNvSpPr>
          <p:nvPr>
            <p:ph idx="1"/>
          </p:nvPr>
        </p:nvSpPr>
        <p:spPr/>
        <p:txBody>
          <a:bodyPr>
            <a:normAutofit fontScale="92500" lnSpcReduction="20000"/>
          </a:bodyPr>
          <a:lstStyle/>
          <a:p>
            <a:r>
              <a:rPr lang="sr-Latn-RS" sz="1800" dirty="0" smtClean="0"/>
              <a:t>Kada želimo da koristimo Fluent API onda idemo u DbContext (u našem primeru PlutoContext) i preklopimo metodu OnModelCreating i unesemo sledeći kod:</a:t>
            </a:r>
          </a:p>
          <a:p>
            <a:r>
              <a:rPr lang="en-US" sz="1800" dirty="0" smtClean="0"/>
              <a:t>Č</a:t>
            </a:r>
            <a:r>
              <a:rPr lang="sr-Latn-RS" sz="1800" dirty="0" smtClean="0"/>
              <a:t>esto ćemo koristiti modelBuilder.Entity</a:t>
            </a:r>
            <a:r>
              <a:rPr lang="en-US" sz="1800" dirty="0" smtClean="0"/>
              <a:t>&lt;T&gt;() </a:t>
            </a:r>
            <a:r>
              <a:rPr lang="en-US" sz="1800" dirty="0" err="1" smtClean="0"/>
              <a:t>da</a:t>
            </a:r>
            <a:r>
              <a:rPr lang="en-US" sz="1800" dirty="0" smtClean="0"/>
              <a:t> ka</a:t>
            </a:r>
            <a:r>
              <a:rPr lang="sr-Latn-RS" sz="1800" dirty="0" smtClean="0"/>
              <a:t>žemo koji tip koristimo tj koju klasu (tabelu).</a:t>
            </a:r>
          </a:p>
          <a:p>
            <a:r>
              <a:rPr lang="sr-Latn-RS" sz="1800" dirty="0" smtClean="0"/>
              <a:t>Na primer želimo da promenimo ime tabele Course:</a:t>
            </a:r>
          </a:p>
          <a:p>
            <a:r>
              <a:rPr lang="sr-Latn-RS" sz="1800" dirty="0" smtClean="0"/>
              <a:t>modelBuilder.Entity</a:t>
            </a:r>
            <a:r>
              <a:rPr lang="en-US" sz="1800" dirty="0" smtClean="0"/>
              <a:t>&lt;</a:t>
            </a:r>
            <a:r>
              <a:rPr lang="sr-Latn-RS" sz="1800" dirty="0" smtClean="0"/>
              <a:t>Course</a:t>
            </a:r>
            <a:r>
              <a:rPr lang="en-US" sz="1800" dirty="0" smtClean="0"/>
              <a:t>&gt;()</a:t>
            </a:r>
            <a:r>
              <a:rPr lang="sr-Latn-RS" sz="1800" dirty="0" smtClean="0"/>
              <a:t>.ToTable(“tbl_Course”);</a:t>
            </a:r>
          </a:p>
          <a:p>
            <a:r>
              <a:rPr lang="sr-Latn-RS" sz="1800" dirty="0" smtClean="0"/>
              <a:t>Za primarni ključ:</a:t>
            </a:r>
          </a:p>
          <a:p>
            <a:r>
              <a:rPr lang="sr-Latn-RS" sz="1800" dirty="0" smtClean="0"/>
              <a:t>modelBuilder.Entity</a:t>
            </a:r>
            <a:r>
              <a:rPr lang="en-US" sz="1800" dirty="0" smtClean="0"/>
              <a:t>&lt;Book&gt;()</a:t>
            </a:r>
            <a:r>
              <a:rPr lang="sr-Latn-RS" sz="1800" dirty="0" smtClean="0"/>
              <a:t>.HasKey(t </a:t>
            </a:r>
            <a:r>
              <a:rPr lang="en-US" sz="1800" dirty="0" smtClean="0"/>
              <a:t>=&gt; </a:t>
            </a:r>
            <a:r>
              <a:rPr lang="en-US" sz="1800" dirty="0" err="1" smtClean="0"/>
              <a:t>t.ISBN</a:t>
            </a:r>
            <a:r>
              <a:rPr lang="sr-Latn-RS" sz="1800" dirty="0" smtClean="0"/>
              <a:t>);</a:t>
            </a:r>
            <a:endParaRPr lang="en-US" sz="1800" dirty="0" smtClean="0"/>
          </a:p>
          <a:p>
            <a:r>
              <a:rPr lang="en-US" sz="1800" dirty="0" err="1" smtClean="0"/>
              <a:t>Za</a:t>
            </a:r>
            <a:r>
              <a:rPr lang="en-US" sz="1800" dirty="0" smtClean="0"/>
              <a:t> </a:t>
            </a:r>
            <a:r>
              <a:rPr lang="en-US" sz="1800" dirty="0" err="1" smtClean="0"/>
              <a:t>kompozitni</a:t>
            </a:r>
            <a:r>
              <a:rPr lang="en-US" sz="1800" dirty="0" smtClean="0"/>
              <a:t> </a:t>
            </a:r>
            <a:r>
              <a:rPr lang="en-US" sz="1800" dirty="0" err="1" smtClean="0"/>
              <a:t>klju</a:t>
            </a:r>
            <a:r>
              <a:rPr lang="sr-Latn-RS" sz="1800" dirty="0" smtClean="0"/>
              <a:t>č:</a:t>
            </a:r>
          </a:p>
          <a:p>
            <a:r>
              <a:rPr lang="sr-Latn-RS" sz="1800" dirty="0" smtClean="0"/>
              <a:t>modelBuilder.Entity&lt;Order</a:t>
            </a:r>
            <a:r>
              <a:rPr lang="en-US" sz="1800" dirty="0" smtClean="0"/>
              <a:t>Item&gt;()</a:t>
            </a:r>
            <a:r>
              <a:rPr lang="sr-Latn-RS" sz="1800" dirty="0" smtClean="0"/>
              <a:t>.HasKey(t </a:t>
            </a:r>
            <a:r>
              <a:rPr lang="en-US" sz="1800" dirty="0" smtClean="0"/>
              <a:t>=&gt; </a:t>
            </a:r>
            <a:r>
              <a:rPr lang="sr-Latn-RS" sz="1800" dirty="0" smtClean="0"/>
              <a:t>new </a:t>
            </a:r>
            <a:r>
              <a:rPr lang="en-US" sz="1800" dirty="0" smtClean="0"/>
              <a:t>{ </a:t>
            </a:r>
            <a:r>
              <a:rPr lang="en-US" sz="1800" dirty="0" err="1" smtClean="0"/>
              <a:t>t.OrderId</a:t>
            </a:r>
            <a:r>
              <a:rPr lang="en-US" sz="1800" dirty="0" smtClean="0"/>
              <a:t>, </a:t>
            </a:r>
            <a:r>
              <a:rPr lang="en-US" sz="1800" dirty="0" err="1" smtClean="0"/>
              <a:t>t.OrderItemId</a:t>
            </a:r>
            <a:r>
              <a:rPr lang="en-US" sz="1800" dirty="0" smtClean="0"/>
              <a:t>} </a:t>
            </a:r>
            <a:r>
              <a:rPr lang="sr-Latn-RS" sz="1800" dirty="0" smtClean="0"/>
              <a:t>);</a:t>
            </a:r>
            <a:endParaRPr lang="en-US" sz="1800" dirty="0" smtClean="0"/>
          </a:p>
          <a:p>
            <a:r>
              <a:rPr lang="en-US" sz="1800" dirty="0" err="1" smtClean="0"/>
              <a:t>Pime</a:t>
            </a:r>
            <a:r>
              <a:rPr lang="sr-Latn-RS" sz="1800" dirty="0" smtClean="0"/>
              <a:t>ćujete koliko je lakše</a:t>
            </a:r>
          </a:p>
          <a:p>
            <a:r>
              <a:rPr lang="sr-Latn-RS" sz="1800" dirty="0" smtClean="0"/>
              <a:t>modelBuilder.Entity</a:t>
            </a:r>
            <a:r>
              <a:rPr lang="en-US" sz="1800" dirty="0" smtClean="0"/>
              <a:t>&lt;</a:t>
            </a:r>
            <a:r>
              <a:rPr lang="sr-Latn-RS" sz="1800" dirty="0" smtClean="0"/>
              <a:t>Course</a:t>
            </a:r>
            <a:r>
              <a:rPr lang="en-US" sz="1800" dirty="0" smtClean="0"/>
              <a:t>&gt;()</a:t>
            </a:r>
            <a:r>
              <a:rPr lang="sr-Latn-RS" sz="1800" dirty="0" smtClean="0"/>
              <a:t>.</a:t>
            </a:r>
            <a:r>
              <a:rPr lang="en-US" sz="1800" dirty="0" smtClean="0"/>
              <a:t>Property(c =&gt; </a:t>
            </a:r>
            <a:r>
              <a:rPr lang="en-US" sz="1800" dirty="0" err="1" smtClean="0"/>
              <a:t>c.Name</a:t>
            </a:r>
            <a:r>
              <a:rPr lang="en-US" sz="1800" dirty="0" smtClean="0"/>
              <a:t>)</a:t>
            </a:r>
          </a:p>
          <a:p>
            <a:r>
              <a:rPr lang="en-US" sz="1800" dirty="0" smtClean="0"/>
              <a:t>            .</a:t>
            </a:r>
            <a:r>
              <a:rPr lang="en-US" sz="1800" dirty="0" err="1" smtClean="0"/>
              <a:t>IsRequired</a:t>
            </a:r>
            <a:r>
              <a:rPr lang="en-US" sz="1800" dirty="0" smtClean="0"/>
              <a:t>()</a:t>
            </a:r>
          </a:p>
          <a:p>
            <a:r>
              <a:rPr lang="en-US" sz="1800" dirty="0" smtClean="0"/>
              <a:t>            .</a:t>
            </a:r>
            <a:r>
              <a:rPr lang="en-US" sz="1800" dirty="0" err="1" smtClean="0"/>
              <a:t>HasMaxLength</a:t>
            </a:r>
            <a:r>
              <a:rPr lang="en-US" sz="1800" dirty="0" smtClean="0"/>
              <a:t>(255);</a:t>
            </a:r>
            <a:endParaRPr lang="sr-Latn-RS" sz="1800" dirty="0" smtClean="0"/>
          </a:p>
          <a:p>
            <a:r>
              <a:rPr lang="en-US" sz="1800" dirty="0" smtClean="0"/>
              <a:t>I</a:t>
            </a:r>
            <a:r>
              <a:rPr lang="sr-Latn-RS" sz="1800" dirty="0" smtClean="0"/>
              <a:t>zRquired() će postaviti da je ovaj atribut obavezan tj da ima ograničenje NOT NULL, dok HasMaxLength(255) će postaviti da je maksimalne dužine 255.</a:t>
            </a:r>
          </a:p>
          <a:p>
            <a:r>
              <a:rPr lang="sr-Latn-RS" sz="1800" b="1" dirty="0" smtClean="0"/>
              <a:t>Koji god način da izaberete držite se tog načina i nemojte mešati. Nije zabranjeno i C# dozvoljava ali nije profesionalno.</a:t>
            </a:r>
            <a:endParaRPr lang="en-US"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Objektni</a:t>
            </a:r>
            <a:r>
              <a:rPr lang="en-US" dirty="0" smtClean="0"/>
              <a:t> </a:t>
            </a:r>
            <a:r>
              <a:rPr lang="en-US" dirty="0" err="1" smtClean="0"/>
              <a:t>relacioni</a:t>
            </a:r>
            <a:r>
              <a:rPr lang="en-US" dirty="0" smtClean="0"/>
              <a:t> </a:t>
            </a:r>
            <a:r>
              <a:rPr lang="en-US" dirty="0" err="1" smtClean="0"/>
              <a:t>sistemi</a:t>
            </a:r>
            <a:endParaRPr lang="en-US" dirty="0"/>
          </a:p>
        </p:txBody>
      </p:sp>
      <p:sp>
        <p:nvSpPr>
          <p:cNvPr id="3" name="Content Placeholder 2"/>
          <p:cNvSpPr>
            <a:spLocks noGrp="1"/>
          </p:cNvSpPr>
          <p:nvPr>
            <p:ph idx="1"/>
          </p:nvPr>
        </p:nvSpPr>
        <p:spPr/>
        <p:txBody>
          <a:bodyPr>
            <a:normAutofit/>
          </a:bodyPr>
          <a:lstStyle/>
          <a:p>
            <a:r>
              <a:rPr lang="en-US" sz="2400" dirty="0" smtClean="0"/>
              <a:t>Do </a:t>
            </a:r>
            <a:r>
              <a:rPr lang="en-US" sz="2400" dirty="0" err="1" smtClean="0"/>
              <a:t>sada</a:t>
            </a:r>
            <a:r>
              <a:rPr lang="en-US" sz="2400" dirty="0" smtClean="0"/>
              <a:t> </a:t>
            </a:r>
            <a:r>
              <a:rPr lang="en-US" sz="2400" dirty="0" err="1" smtClean="0"/>
              <a:t>smo</a:t>
            </a:r>
            <a:r>
              <a:rPr lang="en-US" sz="2400" dirty="0" smtClean="0"/>
              <a:t> </a:t>
            </a:r>
            <a:r>
              <a:rPr lang="en-US" sz="2400" dirty="0" err="1" smtClean="0"/>
              <a:t>nau</a:t>
            </a:r>
            <a:r>
              <a:rPr lang="sr-Latn-RS" sz="2400" dirty="0" smtClean="0"/>
              <a:t>čili kako da radimo sa standardnim relacionim bazama podataka, međutim primetili smo da kod ovih baza podataka imamo samo primitivne tipove podataka kao što su: int, string, double, char ...</a:t>
            </a:r>
          </a:p>
          <a:p>
            <a:r>
              <a:rPr lang="sr-Latn-RS" sz="2400" dirty="0" smtClean="0"/>
              <a:t>Obzirom da gotovo svi programski jezici koriste princip objektno orijentisanog programiranja, tako će i naši podaci često biti objektni, </a:t>
            </a:r>
            <a:r>
              <a:rPr lang="sr-Latn-RS" sz="2400" b="1" dirty="0" smtClean="0"/>
              <a:t>ali kako te objekte čuvati u bazi?</a:t>
            </a:r>
          </a:p>
          <a:p>
            <a:r>
              <a:rPr lang="sr-Latn-RS" sz="2400" dirty="0" smtClean="0"/>
              <a:t>Da bismo manipulisali podacima iz baze na nivou objekata potreban nam je Object Rational Mapping (ORM).</a:t>
            </a:r>
          </a:p>
          <a:p>
            <a:endParaRPr lang="vi-VN" sz="2400" dirty="0"/>
          </a:p>
        </p:txBody>
      </p:sp>
    </p:spTree>
    <p:extLst>
      <p:ext uri="{BB962C8B-B14F-4D97-AF65-F5344CB8AC3E}">
        <p14:creationId xmlns:p14="http://schemas.microsoft.com/office/powerpoint/2010/main" val="1347773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Relacije</a:t>
            </a:r>
            <a:endParaRPr lang="en-US" dirty="0"/>
          </a:p>
        </p:txBody>
      </p:sp>
      <p:sp>
        <p:nvSpPr>
          <p:cNvPr id="3" name="Content Placeholder 2"/>
          <p:cNvSpPr>
            <a:spLocks noGrp="1"/>
          </p:cNvSpPr>
          <p:nvPr>
            <p:ph idx="1"/>
          </p:nvPr>
        </p:nvSpPr>
        <p:spPr/>
        <p:txBody>
          <a:bodyPr>
            <a:noAutofit/>
          </a:bodyPr>
          <a:lstStyle/>
          <a:p>
            <a:r>
              <a:rPr lang="sr-Latn-RS" sz="1100" dirty="0" smtClean="0"/>
              <a:t>Kada su u pitanju relacije tu dolazimo do prednosti koju ima Fluent API u odnosu na Data Annatations, jer nemamo toliku kontrolu kao što imamo u Fluent API.</a:t>
            </a:r>
          </a:p>
          <a:p>
            <a:r>
              <a:rPr lang="sr-Latn-RS" sz="1100" dirty="0" smtClean="0"/>
              <a:t>HasMany() ako tip1 ima više objekata tipa2</a:t>
            </a:r>
          </a:p>
          <a:p>
            <a:r>
              <a:rPr lang="sr-Latn-RS" sz="1100" dirty="0" smtClean="0"/>
              <a:t>HasRequired() ako tip1 ima samo jedan objekat tipa2</a:t>
            </a:r>
          </a:p>
          <a:p>
            <a:r>
              <a:rPr lang="sr-Latn-RS" sz="1100" dirty="0" smtClean="0"/>
              <a:t>HasOptional() ako tip1 ima nula ili jedan ili više objekata tipa2</a:t>
            </a:r>
          </a:p>
          <a:p>
            <a:r>
              <a:rPr lang="sr-Latn-RS" sz="1100" dirty="0" smtClean="0"/>
              <a:t>Ali kada definišemo obrnuto od tipa2 ka tip1 onda postavljamo:</a:t>
            </a:r>
          </a:p>
          <a:p>
            <a:r>
              <a:rPr lang="sr-Latn-RS" sz="1100" dirty="0" smtClean="0"/>
              <a:t>WithMany()</a:t>
            </a:r>
          </a:p>
          <a:p>
            <a:r>
              <a:rPr lang="sr-Latn-RS" sz="1100" dirty="0" smtClean="0"/>
              <a:t>WithRequired()</a:t>
            </a:r>
          </a:p>
          <a:p>
            <a:r>
              <a:rPr lang="sr-Latn-RS" sz="1100" dirty="0" smtClean="0"/>
              <a:t>WithOptional()</a:t>
            </a:r>
          </a:p>
          <a:p>
            <a:r>
              <a:rPr lang="en-US" sz="1100" dirty="0" smtClean="0"/>
              <a:t>J</a:t>
            </a:r>
            <a:r>
              <a:rPr lang="sr-Latn-RS" sz="1100" dirty="0" smtClean="0"/>
              <a:t>edan-prema-više: Author i Course</a:t>
            </a:r>
          </a:p>
          <a:p>
            <a:r>
              <a:rPr lang="sr-Latn-RS" sz="1100" dirty="0" smtClean="0"/>
              <a:t>modelBuilder.Entity&lt;Author&gt;().HasMany(a </a:t>
            </a:r>
            <a:r>
              <a:rPr lang="en-US" sz="1100" dirty="0" smtClean="0"/>
              <a:t>=&gt; </a:t>
            </a:r>
            <a:r>
              <a:rPr lang="en-US" sz="1100" dirty="0" err="1" smtClean="0"/>
              <a:t>a.Courses</a:t>
            </a:r>
            <a:r>
              <a:rPr lang="en-US" sz="1100" dirty="0" smtClean="0"/>
              <a:t>)</a:t>
            </a:r>
          </a:p>
          <a:p>
            <a:r>
              <a:rPr lang="en-US" sz="1100" dirty="0" smtClean="0"/>
              <a:t>.</a:t>
            </a:r>
            <a:r>
              <a:rPr lang="en-US" sz="1100" dirty="0" err="1" smtClean="0"/>
              <a:t>WithRequired</a:t>
            </a:r>
            <a:r>
              <a:rPr lang="en-US" sz="1100" dirty="0" smtClean="0"/>
              <a:t>(c =&gt; </a:t>
            </a:r>
            <a:r>
              <a:rPr lang="en-US" sz="1100" dirty="0" err="1" smtClean="0"/>
              <a:t>c.Author</a:t>
            </a:r>
            <a:r>
              <a:rPr lang="en-US" sz="1100" dirty="0" smtClean="0"/>
              <a:t>).</a:t>
            </a:r>
            <a:r>
              <a:rPr lang="en-US" sz="1100" dirty="0" err="1" smtClean="0"/>
              <a:t>HasForeignKey</a:t>
            </a:r>
            <a:r>
              <a:rPr lang="en-US" sz="1100" dirty="0" smtClean="0"/>
              <a:t>(c =&gt; </a:t>
            </a:r>
            <a:r>
              <a:rPr lang="en-US" sz="1100" dirty="0" err="1" smtClean="0"/>
              <a:t>c.AuthorId</a:t>
            </a:r>
            <a:r>
              <a:rPr lang="en-US" sz="1100" dirty="0" smtClean="0"/>
              <a:t>);</a:t>
            </a:r>
          </a:p>
          <a:p>
            <a:r>
              <a:rPr lang="en-US" sz="1100" dirty="0" smtClean="0"/>
              <a:t>Vi</a:t>
            </a:r>
            <a:r>
              <a:rPr lang="sr-Latn-RS" sz="1100" dirty="0" smtClean="0"/>
              <a:t>še-prema-više: Course i Tag</a:t>
            </a:r>
          </a:p>
          <a:p>
            <a:r>
              <a:rPr lang="sr-Latn-RS" sz="1100" dirty="0" smtClean="0"/>
              <a:t>modelBuilder.Entity&lt;Course&gt;().HasMany(c </a:t>
            </a:r>
            <a:r>
              <a:rPr lang="en-US" sz="1100" dirty="0" smtClean="0"/>
              <a:t>=&gt; </a:t>
            </a:r>
            <a:r>
              <a:rPr lang="sr-Latn-RS" sz="1100" dirty="0" smtClean="0"/>
              <a:t>c</a:t>
            </a:r>
            <a:r>
              <a:rPr lang="en-US" sz="1100" dirty="0" smtClean="0"/>
              <a:t>.</a:t>
            </a:r>
            <a:r>
              <a:rPr lang="sr-Latn-RS" sz="1100" dirty="0" smtClean="0"/>
              <a:t>Tags</a:t>
            </a:r>
            <a:r>
              <a:rPr lang="en-US" sz="1100" dirty="0" smtClean="0"/>
              <a:t>)</a:t>
            </a:r>
            <a:endParaRPr lang="sr-Latn-RS" sz="1100" dirty="0" smtClean="0"/>
          </a:p>
          <a:p>
            <a:r>
              <a:rPr lang="sr-Latn-RS" sz="1100" dirty="0" smtClean="0"/>
              <a:t>.WithMany(t </a:t>
            </a:r>
            <a:r>
              <a:rPr lang="en-US" sz="1100" dirty="0" smtClean="0"/>
              <a:t>=&gt; </a:t>
            </a:r>
            <a:r>
              <a:rPr lang="en-US" sz="1100" dirty="0" err="1" smtClean="0"/>
              <a:t>t.Courses</a:t>
            </a:r>
            <a:r>
              <a:rPr lang="en-US" sz="1100" dirty="0" smtClean="0"/>
              <a:t>)</a:t>
            </a:r>
          </a:p>
          <a:p>
            <a:r>
              <a:rPr lang="en-US" sz="1100" dirty="0" smtClean="0"/>
              <a:t>.map(m=&gt;</a:t>
            </a:r>
          </a:p>
          <a:p>
            <a:r>
              <a:rPr lang="en-US" sz="1100" dirty="0" smtClean="0"/>
              <a:t>{</a:t>
            </a:r>
          </a:p>
          <a:p>
            <a:r>
              <a:rPr lang="en-US" sz="1100" dirty="0" err="1" smtClean="0"/>
              <a:t>m.ToTable</a:t>
            </a:r>
            <a:r>
              <a:rPr lang="en-US" sz="1100" dirty="0" smtClean="0"/>
              <a:t>(“</a:t>
            </a:r>
            <a:r>
              <a:rPr lang="en-US" sz="1100" dirty="0" err="1" smtClean="0"/>
              <a:t>CourseTags</a:t>
            </a:r>
            <a:r>
              <a:rPr lang="en-US" sz="1100" dirty="0" smtClean="0"/>
              <a:t>”);</a:t>
            </a:r>
          </a:p>
          <a:p>
            <a:r>
              <a:rPr lang="en-US" sz="1100" dirty="0" err="1" smtClean="0"/>
              <a:t>m.MapLeftKey</a:t>
            </a:r>
            <a:r>
              <a:rPr lang="en-US" sz="1100" dirty="0" smtClean="0"/>
              <a:t>(“</a:t>
            </a:r>
            <a:r>
              <a:rPr lang="en-US" sz="1100" dirty="0" err="1" smtClean="0"/>
              <a:t>CourseId</a:t>
            </a:r>
            <a:r>
              <a:rPr lang="en-US" sz="1100" dirty="0" smtClean="0"/>
              <a:t>”);</a:t>
            </a:r>
          </a:p>
          <a:p>
            <a:r>
              <a:rPr lang="en-US" sz="1100" dirty="0" err="1" smtClean="0"/>
              <a:t>m.MapRightKey</a:t>
            </a:r>
            <a:r>
              <a:rPr lang="en-US" sz="1100" dirty="0" smtClean="0"/>
              <a:t>(“</a:t>
            </a:r>
            <a:r>
              <a:rPr lang="en-US" sz="1100" dirty="0" err="1" smtClean="0"/>
              <a:t>TagId</a:t>
            </a:r>
            <a:r>
              <a:rPr lang="en-US" sz="1100" dirty="0" smtClean="0"/>
              <a:t>”);</a:t>
            </a:r>
          </a:p>
          <a:p>
            <a:r>
              <a:rPr lang="en-US" sz="1100" dirty="0" smtClean="0"/>
              <a:t>});</a:t>
            </a:r>
          </a:p>
          <a:p>
            <a:r>
              <a:rPr lang="en-US" sz="1100" dirty="0" err="1" smtClean="0"/>
              <a:t>Jedan-prema-nula</a:t>
            </a:r>
            <a:r>
              <a:rPr lang="en-US" sz="1100" dirty="0" smtClean="0"/>
              <a:t>/</a:t>
            </a:r>
            <a:r>
              <a:rPr lang="en-US" sz="1100" dirty="0" err="1" smtClean="0"/>
              <a:t>jedan</a:t>
            </a:r>
            <a:endParaRPr lang="en-US" sz="1100" dirty="0" smtClean="0"/>
          </a:p>
          <a:p>
            <a:r>
              <a:rPr lang="sr-Latn-RS" sz="1100" dirty="0" smtClean="0"/>
              <a:t>modelBuilder.Entity&lt;</a:t>
            </a:r>
            <a:r>
              <a:rPr lang="en-US" sz="1100" dirty="0" smtClean="0"/>
              <a:t>Course</a:t>
            </a:r>
            <a:r>
              <a:rPr lang="sr-Latn-RS" sz="1100" dirty="0" smtClean="0"/>
              <a:t>&gt;().Has</a:t>
            </a:r>
            <a:r>
              <a:rPr lang="en-US" sz="1100" dirty="0" smtClean="0"/>
              <a:t>Optional</a:t>
            </a:r>
            <a:r>
              <a:rPr lang="sr-Latn-RS" sz="1100" dirty="0" smtClean="0"/>
              <a:t>(</a:t>
            </a:r>
            <a:r>
              <a:rPr lang="en-US" sz="1100" dirty="0" smtClean="0"/>
              <a:t>c</a:t>
            </a:r>
            <a:r>
              <a:rPr lang="sr-Latn-RS" sz="1100" dirty="0" smtClean="0"/>
              <a:t> </a:t>
            </a:r>
            <a:r>
              <a:rPr lang="en-US" sz="1100" dirty="0" smtClean="0"/>
              <a:t>=&gt; </a:t>
            </a:r>
            <a:r>
              <a:rPr lang="en-US" sz="1100" dirty="0" err="1" smtClean="0"/>
              <a:t>c.Coaption</a:t>
            </a:r>
            <a:r>
              <a:rPr lang="en-US" sz="1100" dirty="0" smtClean="0"/>
              <a:t>).</a:t>
            </a:r>
            <a:r>
              <a:rPr lang="en-US" sz="1100" dirty="0" err="1" smtClean="0"/>
              <a:t>WithRequired</a:t>
            </a:r>
            <a:r>
              <a:rPr lang="en-US" sz="1100" dirty="0" smtClean="0"/>
              <a:t>(c =&gt; </a:t>
            </a:r>
            <a:r>
              <a:rPr lang="en-US" sz="1100" dirty="0" err="1" smtClean="0"/>
              <a:t>c.Course</a:t>
            </a:r>
            <a:r>
              <a:rPr lang="en-US" sz="1100" dirty="0" smtClean="0"/>
              <a:t>);</a:t>
            </a:r>
          </a:p>
          <a:p>
            <a:r>
              <a:rPr lang="en-US" sz="1100" dirty="0" err="1" smtClean="0"/>
              <a:t>Jedan-prema-jedan</a:t>
            </a:r>
            <a:r>
              <a:rPr lang="en-US" sz="1100" dirty="0" smtClean="0"/>
              <a:t> Course I Cover // </a:t>
            </a:r>
            <a:r>
              <a:rPr lang="en-US" sz="1100" dirty="0" err="1" smtClean="0"/>
              <a:t>morate</a:t>
            </a:r>
            <a:r>
              <a:rPr lang="en-US" sz="1100" dirty="0" smtClean="0"/>
              <a:t> </a:t>
            </a:r>
            <a:r>
              <a:rPr lang="en-US" sz="1100" dirty="0" err="1" smtClean="0"/>
              <a:t>dodati</a:t>
            </a:r>
            <a:r>
              <a:rPr lang="en-US" sz="1100" dirty="0" smtClean="0"/>
              <a:t> Principal </a:t>
            </a:r>
            <a:r>
              <a:rPr lang="en-US" sz="1100" dirty="0" err="1" smtClean="0"/>
              <a:t>kako</a:t>
            </a:r>
            <a:r>
              <a:rPr lang="en-US" sz="1100" dirty="0" smtClean="0"/>
              <a:t> bi </a:t>
            </a:r>
            <a:r>
              <a:rPr lang="en-US" sz="1100" dirty="0" err="1" smtClean="0"/>
              <a:t>znao</a:t>
            </a:r>
            <a:r>
              <a:rPr lang="en-US" sz="1100" dirty="0" smtClean="0"/>
              <a:t> EF </a:t>
            </a:r>
            <a:r>
              <a:rPr lang="en-US" sz="1100" dirty="0" err="1" smtClean="0"/>
              <a:t>ko</a:t>
            </a:r>
            <a:r>
              <a:rPr lang="en-US" sz="1100" dirty="0" smtClean="0"/>
              <a:t> je </a:t>
            </a:r>
            <a:r>
              <a:rPr lang="en-US" sz="1100" dirty="0" err="1" smtClean="0"/>
              <a:t>dete</a:t>
            </a:r>
            <a:r>
              <a:rPr lang="en-US" sz="1100" dirty="0" smtClean="0"/>
              <a:t> </a:t>
            </a:r>
          </a:p>
          <a:p>
            <a:r>
              <a:rPr lang="sr-Latn-RS" sz="1100" dirty="0" smtClean="0"/>
              <a:t>modelBuilder.Entity&lt;</a:t>
            </a:r>
            <a:r>
              <a:rPr lang="en-US" sz="1100" dirty="0" smtClean="0"/>
              <a:t>Course</a:t>
            </a:r>
            <a:r>
              <a:rPr lang="sr-Latn-RS" sz="1100" dirty="0" smtClean="0"/>
              <a:t>&gt;().Has</a:t>
            </a:r>
            <a:r>
              <a:rPr lang="en-US" sz="1100" dirty="0" smtClean="0"/>
              <a:t>Required</a:t>
            </a:r>
            <a:r>
              <a:rPr lang="sr-Latn-RS" sz="1100" dirty="0" smtClean="0"/>
              <a:t>(</a:t>
            </a:r>
            <a:r>
              <a:rPr lang="en-US" sz="1100" dirty="0" smtClean="0"/>
              <a:t>c</a:t>
            </a:r>
            <a:r>
              <a:rPr lang="sr-Latn-RS" sz="1100" dirty="0" smtClean="0"/>
              <a:t> </a:t>
            </a:r>
            <a:r>
              <a:rPr lang="en-US" sz="1100" dirty="0" smtClean="0"/>
              <a:t>=&gt; </a:t>
            </a:r>
            <a:r>
              <a:rPr lang="en-US" sz="1100" dirty="0" err="1" smtClean="0"/>
              <a:t>c.Cover</a:t>
            </a:r>
            <a:r>
              <a:rPr lang="en-US" sz="1100" dirty="0" smtClean="0"/>
              <a:t>).</a:t>
            </a:r>
            <a:r>
              <a:rPr lang="en-US" sz="1100" dirty="0" err="1" smtClean="0"/>
              <a:t>WithRequiredPrincipal</a:t>
            </a:r>
            <a:r>
              <a:rPr lang="en-US" sz="1100" dirty="0" smtClean="0"/>
              <a:t>(c =&gt; </a:t>
            </a:r>
            <a:r>
              <a:rPr lang="en-US" sz="1100" dirty="0" err="1" smtClean="0"/>
              <a:t>c.Course</a:t>
            </a:r>
            <a:r>
              <a:rPr lang="en-US" sz="1100" dirty="0" smtClean="0"/>
              <a:t>);</a:t>
            </a:r>
            <a:endParaRPr lang="sr-Latn-RS" sz="1100" dirty="0" smtClean="0"/>
          </a:p>
          <a:p>
            <a:endParaRPr lang="sr-Latn-RS" sz="11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smo dobili sa LINQ?</a:t>
            </a:r>
            <a:endParaRPr lang="en-US" dirty="0"/>
          </a:p>
        </p:txBody>
      </p:sp>
      <p:sp>
        <p:nvSpPr>
          <p:cNvPr id="3" name="Content Placeholder 2"/>
          <p:cNvSpPr>
            <a:spLocks noGrp="1"/>
          </p:cNvSpPr>
          <p:nvPr>
            <p:ph idx="1"/>
          </p:nvPr>
        </p:nvSpPr>
        <p:spPr/>
        <p:txBody>
          <a:bodyPr>
            <a:normAutofit fontScale="92500"/>
          </a:bodyPr>
          <a:lstStyle/>
          <a:p>
            <a:r>
              <a:rPr lang="en-US" sz="2400" dirty="0" smtClean="0"/>
              <a:t>N</a:t>
            </a:r>
            <a:r>
              <a:rPr lang="sr-Latn-RS" sz="2400" dirty="0" smtClean="0"/>
              <a:t>ema potrebe za SQL upitima ili ugnježdenim procedurama, u većini slučajeva koristimo čist C# kod da bismo čuvali ili menjali podatke</a:t>
            </a:r>
          </a:p>
          <a:p>
            <a:r>
              <a:rPr lang="sr-Latn-RS" sz="2400" dirty="0" smtClean="0"/>
              <a:t>Povećanje produktivnosti jer ne moramo da se obaziremo na pisanje C# koda i određenog upita za određene DBMS. Ali kada koristite LINQ ne znači da je SQL mrtav, već on ima svoje mesto i u LINQ</a:t>
            </a:r>
          </a:p>
          <a:p>
            <a:r>
              <a:rPr lang="sr-Latn-RS" sz="2400" dirty="0" smtClean="0"/>
              <a:t>LINQ je za jednostavne upite, kako vaši upiti postaju veći onda LINQ postaje kompleksniji i u tom slučaju koristite standardni SQL. </a:t>
            </a:r>
          </a:p>
          <a:p>
            <a:endParaRPr lang="sr-Latn-RS" sz="2400" dirty="0" smtClean="0"/>
          </a:p>
          <a:p>
            <a:r>
              <a:rPr lang="sr-Latn-RS" sz="2400" dirty="0" smtClean="0"/>
              <a:t>Pre nego nastavimo dalje kreirajte klase koje ćete naći na narednim slajdovima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sr-Latn-RS" dirty="0" smtClean="0"/>
              <a:t>Course.cs</a:t>
            </a:r>
            <a:endParaRPr lang="en-US" dirty="0"/>
          </a:p>
        </p:txBody>
      </p:sp>
      <p:sp>
        <p:nvSpPr>
          <p:cNvPr id="3" name="Content Placeholder 2"/>
          <p:cNvSpPr>
            <a:spLocks noGrp="1"/>
          </p:cNvSpPr>
          <p:nvPr>
            <p:ph idx="1"/>
          </p:nvPr>
        </p:nvSpPr>
        <p:spPr>
          <a:xfrm>
            <a:off x="457200" y="914400"/>
            <a:ext cx="8229600" cy="4525963"/>
          </a:xfrm>
        </p:spPr>
        <p:txBody>
          <a:bodyPr>
            <a:noAutofit/>
          </a:bodyPr>
          <a:lstStyle/>
          <a:p>
            <a:r>
              <a:rPr lang="en-US" sz="1600" dirty="0" smtClean="0"/>
              <a:t>using </a:t>
            </a:r>
            <a:r>
              <a:rPr lang="en-US" sz="1600" dirty="0" err="1" smtClean="0"/>
              <a:t>System.Collections.Generic</a:t>
            </a:r>
            <a:r>
              <a:rPr lang="en-US" sz="1600" dirty="0" smtClean="0"/>
              <a:t>;</a:t>
            </a:r>
          </a:p>
          <a:p>
            <a:r>
              <a:rPr lang="en-US" sz="1600" dirty="0" smtClean="0"/>
              <a:t>namespace Queries</a:t>
            </a:r>
          </a:p>
          <a:p>
            <a:r>
              <a:rPr lang="en-US" sz="1600" dirty="0" smtClean="0"/>
              <a:t>{</a:t>
            </a:r>
          </a:p>
          <a:p>
            <a:r>
              <a:rPr lang="en-US" sz="1600" dirty="0" smtClean="0"/>
              <a:t>    public class Course</a:t>
            </a:r>
          </a:p>
          <a:p>
            <a:r>
              <a:rPr lang="en-US" sz="1600" dirty="0" smtClean="0"/>
              <a:t>    {</a:t>
            </a:r>
          </a:p>
          <a:p>
            <a:r>
              <a:rPr lang="en-US" sz="1600" dirty="0" smtClean="0"/>
              <a:t>        public Course()</a:t>
            </a:r>
          </a:p>
          <a:p>
            <a:r>
              <a:rPr lang="en-US" sz="1600" dirty="0" smtClean="0"/>
              <a:t>        {</a:t>
            </a:r>
          </a:p>
          <a:p>
            <a:r>
              <a:rPr lang="en-US" sz="1600" dirty="0" smtClean="0"/>
              <a:t>            Tags = new </a:t>
            </a:r>
            <a:r>
              <a:rPr lang="en-US" sz="1600" dirty="0" err="1" smtClean="0"/>
              <a:t>HashSet</a:t>
            </a:r>
            <a:r>
              <a:rPr lang="en-US" sz="1600" dirty="0" smtClean="0"/>
              <a:t>&lt;Tag&gt;();</a:t>
            </a:r>
          </a:p>
          <a:p>
            <a:r>
              <a:rPr lang="en-US" sz="1600" dirty="0" smtClean="0"/>
              <a:t>        }</a:t>
            </a:r>
          </a:p>
          <a:p>
            <a:r>
              <a:rPr lang="en-US" sz="1600" dirty="0" smtClean="0"/>
              <a:t>        public </a:t>
            </a:r>
            <a:r>
              <a:rPr lang="en-US" sz="1600" dirty="0" err="1" smtClean="0"/>
              <a:t>int</a:t>
            </a:r>
            <a:r>
              <a:rPr lang="en-US" sz="1600" dirty="0" smtClean="0"/>
              <a:t> Id { get; set; }</a:t>
            </a:r>
          </a:p>
          <a:p>
            <a:r>
              <a:rPr lang="en-US" sz="1600" dirty="0" smtClean="0"/>
              <a:t>        public string Name { get; set; }</a:t>
            </a:r>
          </a:p>
          <a:p>
            <a:r>
              <a:rPr lang="en-US" sz="1600" dirty="0" smtClean="0"/>
              <a:t>        public string Description { get; set; }</a:t>
            </a:r>
          </a:p>
          <a:p>
            <a:r>
              <a:rPr lang="en-US" sz="1600" dirty="0" smtClean="0"/>
              <a:t>        public </a:t>
            </a:r>
            <a:r>
              <a:rPr lang="en-US" sz="1600" dirty="0" err="1" smtClean="0"/>
              <a:t>int</a:t>
            </a:r>
            <a:r>
              <a:rPr lang="en-US" sz="1600" dirty="0" smtClean="0"/>
              <a:t> Level { get; set; }</a:t>
            </a:r>
          </a:p>
          <a:p>
            <a:r>
              <a:rPr lang="en-US" sz="1600" dirty="0" smtClean="0"/>
              <a:t>        public float </a:t>
            </a:r>
            <a:r>
              <a:rPr lang="en-US" sz="1600" dirty="0" err="1" smtClean="0"/>
              <a:t>FullPrice</a:t>
            </a:r>
            <a:r>
              <a:rPr lang="en-US" sz="1600" dirty="0" smtClean="0"/>
              <a:t> { get; set; }</a:t>
            </a:r>
          </a:p>
          <a:p>
            <a:r>
              <a:rPr lang="en-US" sz="1600" dirty="0" smtClean="0"/>
              <a:t>        public virtual Author </a:t>
            </a:r>
            <a:r>
              <a:rPr lang="en-US" sz="1600" dirty="0" err="1" smtClean="0"/>
              <a:t>Author</a:t>
            </a:r>
            <a:r>
              <a:rPr lang="en-US" sz="1600" dirty="0" smtClean="0"/>
              <a:t> { get; set; }</a:t>
            </a:r>
          </a:p>
          <a:p>
            <a:r>
              <a:rPr lang="en-US" sz="1600" dirty="0" smtClean="0"/>
              <a:t>        public </a:t>
            </a:r>
            <a:r>
              <a:rPr lang="en-US" sz="1600" dirty="0" err="1" smtClean="0"/>
              <a:t>int</a:t>
            </a:r>
            <a:r>
              <a:rPr lang="en-US" sz="1600" dirty="0" smtClean="0"/>
              <a:t> </a:t>
            </a:r>
            <a:r>
              <a:rPr lang="en-US" sz="1600" dirty="0" err="1" smtClean="0"/>
              <a:t>AuthorId</a:t>
            </a:r>
            <a:r>
              <a:rPr lang="en-US" sz="1600" dirty="0" smtClean="0"/>
              <a:t> { get; set; }</a:t>
            </a:r>
          </a:p>
          <a:p>
            <a:r>
              <a:rPr lang="en-US" sz="1600" dirty="0" smtClean="0"/>
              <a:t>        public virtual </a:t>
            </a:r>
            <a:r>
              <a:rPr lang="en-US" sz="1600" dirty="0" err="1" smtClean="0"/>
              <a:t>ICollection</a:t>
            </a:r>
            <a:r>
              <a:rPr lang="en-US" sz="1600" dirty="0" smtClean="0"/>
              <a:t>&lt;Tag&gt; Tags { get; set; }</a:t>
            </a:r>
          </a:p>
          <a:p>
            <a:r>
              <a:rPr lang="en-US" sz="1600" dirty="0" smtClean="0"/>
              <a:t>        public Cover </a:t>
            </a:r>
            <a:r>
              <a:rPr lang="en-US" sz="1600" dirty="0" err="1" smtClean="0"/>
              <a:t>Cover</a:t>
            </a:r>
            <a:r>
              <a:rPr lang="en-US" sz="1600" dirty="0" smtClean="0"/>
              <a:t> { get; set; }</a:t>
            </a:r>
          </a:p>
          <a:p>
            <a:r>
              <a:rPr lang="en-US" sz="1600" dirty="0" smtClean="0"/>
              <a:t>    }</a:t>
            </a:r>
          </a:p>
          <a:p>
            <a:r>
              <a:rPr lang="en-US" sz="1600"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Author.cs</a:t>
            </a:r>
            <a:endParaRPr lang="en-US" dirty="0"/>
          </a:p>
        </p:txBody>
      </p:sp>
      <p:sp>
        <p:nvSpPr>
          <p:cNvPr id="3" name="Content Placeholder 2"/>
          <p:cNvSpPr>
            <a:spLocks noGrp="1"/>
          </p:cNvSpPr>
          <p:nvPr>
            <p:ph idx="1"/>
          </p:nvPr>
        </p:nvSpPr>
        <p:spPr/>
        <p:txBody>
          <a:bodyPr>
            <a:noAutofit/>
          </a:bodyPr>
          <a:lstStyle/>
          <a:p>
            <a:r>
              <a:rPr lang="en-US" sz="1800" dirty="0" smtClean="0"/>
              <a:t>using </a:t>
            </a:r>
            <a:r>
              <a:rPr lang="en-US" sz="1800" dirty="0" err="1" smtClean="0"/>
              <a:t>System.Collections.Generic</a:t>
            </a:r>
            <a:r>
              <a:rPr lang="en-US" sz="1800" dirty="0" smtClean="0"/>
              <a:t>;</a:t>
            </a:r>
          </a:p>
          <a:p>
            <a:r>
              <a:rPr lang="en-US" sz="1800" dirty="0" smtClean="0"/>
              <a:t>namespace Queries</a:t>
            </a:r>
          </a:p>
          <a:p>
            <a:r>
              <a:rPr lang="en-US" sz="1800" dirty="0" smtClean="0"/>
              <a:t>{</a:t>
            </a:r>
          </a:p>
          <a:p>
            <a:r>
              <a:rPr lang="en-US" sz="1800" dirty="0" smtClean="0"/>
              <a:t>    public class Author</a:t>
            </a:r>
          </a:p>
          <a:p>
            <a:r>
              <a:rPr lang="en-US" sz="1800" dirty="0" smtClean="0"/>
              <a:t>    {</a:t>
            </a:r>
          </a:p>
          <a:p>
            <a:r>
              <a:rPr lang="en-US" sz="1800" dirty="0" smtClean="0"/>
              <a:t>        public Author()</a:t>
            </a:r>
          </a:p>
          <a:p>
            <a:r>
              <a:rPr lang="en-US" sz="1800" dirty="0" smtClean="0"/>
              <a:t>        {</a:t>
            </a:r>
          </a:p>
          <a:p>
            <a:r>
              <a:rPr lang="en-US" sz="1800" dirty="0" smtClean="0"/>
              <a:t>            Courses = new </a:t>
            </a:r>
            <a:r>
              <a:rPr lang="en-US" sz="1800" dirty="0" err="1" smtClean="0"/>
              <a:t>HashSet</a:t>
            </a:r>
            <a:r>
              <a:rPr lang="en-US" sz="1800" dirty="0" smtClean="0"/>
              <a:t>&lt;Course&gt;();</a:t>
            </a:r>
          </a:p>
          <a:p>
            <a:r>
              <a:rPr lang="en-US" sz="1800" dirty="0" smtClean="0"/>
              <a:t>        }</a:t>
            </a:r>
          </a:p>
          <a:p>
            <a:r>
              <a:rPr lang="en-US" sz="1800" dirty="0" smtClean="0"/>
              <a:t>        public </a:t>
            </a:r>
            <a:r>
              <a:rPr lang="en-US" sz="1800" dirty="0" err="1" smtClean="0"/>
              <a:t>int</a:t>
            </a:r>
            <a:r>
              <a:rPr lang="en-US" sz="1800" dirty="0" smtClean="0"/>
              <a:t> Id { get; set; }</a:t>
            </a:r>
          </a:p>
          <a:p>
            <a:r>
              <a:rPr lang="en-US" sz="1800" dirty="0" smtClean="0"/>
              <a:t>        public string Name { get; set; }</a:t>
            </a:r>
          </a:p>
          <a:p>
            <a:r>
              <a:rPr lang="en-US" sz="1800" dirty="0" smtClean="0"/>
              <a:t>        public virtual </a:t>
            </a:r>
            <a:r>
              <a:rPr lang="en-US" sz="1800" dirty="0" err="1" smtClean="0"/>
              <a:t>ICollection</a:t>
            </a:r>
            <a:r>
              <a:rPr lang="en-US" sz="1800" dirty="0" smtClean="0"/>
              <a:t>&lt;Course&gt; Courses { get; set; }</a:t>
            </a:r>
          </a:p>
          <a:p>
            <a:r>
              <a:rPr lang="en-US" sz="1800" dirty="0" smtClean="0"/>
              <a:t>    }</a:t>
            </a:r>
          </a:p>
          <a:p>
            <a:r>
              <a:rPr lang="en-US" sz="1800"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Cover.cs</a:t>
            </a:r>
            <a:endParaRPr lang="en-US" dirty="0"/>
          </a:p>
        </p:txBody>
      </p:sp>
      <p:sp>
        <p:nvSpPr>
          <p:cNvPr id="3" name="Content Placeholder 2"/>
          <p:cNvSpPr>
            <a:spLocks noGrp="1"/>
          </p:cNvSpPr>
          <p:nvPr>
            <p:ph idx="1"/>
          </p:nvPr>
        </p:nvSpPr>
        <p:spPr/>
        <p:txBody>
          <a:bodyPr>
            <a:noAutofit/>
          </a:bodyPr>
          <a:lstStyle/>
          <a:p>
            <a:r>
              <a:rPr lang="en-US" sz="1800" dirty="0" smtClean="0"/>
              <a:t>namespace Queries</a:t>
            </a:r>
          </a:p>
          <a:p>
            <a:r>
              <a:rPr lang="en-US" sz="1800" dirty="0" smtClean="0"/>
              <a:t>{</a:t>
            </a:r>
          </a:p>
          <a:p>
            <a:r>
              <a:rPr lang="en-US" sz="1800" dirty="0" smtClean="0"/>
              <a:t>    public class Cover</a:t>
            </a:r>
          </a:p>
          <a:p>
            <a:r>
              <a:rPr lang="en-US" sz="1800" dirty="0" smtClean="0"/>
              <a:t>    {</a:t>
            </a:r>
          </a:p>
          <a:p>
            <a:r>
              <a:rPr lang="en-US" sz="1800" dirty="0" smtClean="0"/>
              <a:t>        public </a:t>
            </a:r>
            <a:r>
              <a:rPr lang="en-US" sz="1800" dirty="0" err="1" smtClean="0"/>
              <a:t>int</a:t>
            </a:r>
            <a:r>
              <a:rPr lang="en-US" sz="1800" dirty="0" smtClean="0"/>
              <a:t> Id { get; set; }</a:t>
            </a:r>
          </a:p>
          <a:p>
            <a:r>
              <a:rPr lang="en-US" sz="1800" dirty="0" smtClean="0"/>
              <a:t>        public Course </a:t>
            </a:r>
            <a:r>
              <a:rPr lang="en-US" sz="1800" dirty="0" err="1" smtClean="0"/>
              <a:t>Course</a:t>
            </a:r>
            <a:r>
              <a:rPr lang="en-US" sz="1800" dirty="0" smtClean="0"/>
              <a:t> { get; set; }</a:t>
            </a:r>
          </a:p>
          <a:p>
            <a:r>
              <a:rPr lang="en-US" sz="1800" dirty="0" smtClean="0"/>
              <a:t>    }</a:t>
            </a:r>
          </a:p>
          <a:p>
            <a:r>
              <a:rPr lang="en-US" sz="1800" dirty="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Tag.cs</a:t>
            </a:r>
            <a:endParaRPr lang="en-US" dirty="0"/>
          </a:p>
        </p:txBody>
      </p:sp>
      <p:sp>
        <p:nvSpPr>
          <p:cNvPr id="3" name="Content Placeholder 2"/>
          <p:cNvSpPr>
            <a:spLocks noGrp="1"/>
          </p:cNvSpPr>
          <p:nvPr>
            <p:ph idx="1"/>
          </p:nvPr>
        </p:nvSpPr>
        <p:spPr/>
        <p:txBody>
          <a:bodyPr>
            <a:noAutofit/>
          </a:bodyPr>
          <a:lstStyle/>
          <a:p>
            <a:r>
              <a:rPr lang="en-US" sz="1800" dirty="0" smtClean="0"/>
              <a:t>using </a:t>
            </a:r>
            <a:r>
              <a:rPr lang="en-US" sz="1800" dirty="0" err="1" smtClean="0"/>
              <a:t>System.Collections.Generic</a:t>
            </a:r>
            <a:r>
              <a:rPr lang="en-US" sz="1800" dirty="0" smtClean="0"/>
              <a:t>;</a:t>
            </a:r>
          </a:p>
          <a:p>
            <a:endParaRPr lang="en-US" sz="1800" dirty="0" smtClean="0"/>
          </a:p>
          <a:p>
            <a:r>
              <a:rPr lang="en-US" sz="1800" dirty="0" smtClean="0"/>
              <a:t>namespace Queries</a:t>
            </a:r>
          </a:p>
          <a:p>
            <a:r>
              <a:rPr lang="en-US" sz="1800" dirty="0" smtClean="0"/>
              <a:t>{</a:t>
            </a:r>
          </a:p>
          <a:p>
            <a:r>
              <a:rPr lang="en-US" sz="1800" dirty="0" smtClean="0"/>
              <a:t>    public class Tag</a:t>
            </a:r>
          </a:p>
          <a:p>
            <a:r>
              <a:rPr lang="en-US" sz="1800" dirty="0" smtClean="0"/>
              <a:t>    {</a:t>
            </a:r>
          </a:p>
          <a:p>
            <a:r>
              <a:rPr lang="en-US" sz="1800" dirty="0" smtClean="0"/>
              <a:t>        public Tag()</a:t>
            </a:r>
          </a:p>
          <a:p>
            <a:r>
              <a:rPr lang="en-US" sz="1800" dirty="0" smtClean="0"/>
              <a:t>        {</a:t>
            </a:r>
          </a:p>
          <a:p>
            <a:r>
              <a:rPr lang="en-US" sz="1800" dirty="0" smtClean="0"/>
              <a:t>            Courses = new </a:t>
            </a:r>
            <a:r>
              <a:rPr lang="en-US" sz="1800" dirty="0" err="1" smtClean="0"/>
              <a:t>HashSet</a:t>
            </a:r>
            <a:r>
              <a:rPr lang="en-US" sz="1800" dirty="0" smtClean="0"/>
              <a:t>&lt;Course&gt;();</a:t>
            </a:r>
          </a:p>
          <a:p>
            <a:r>
              <a:rPr lang="en-US" sz="1800" dirty="0" smtClean="0"/>
              <a:t>        }</a:t>
            </a:r>
          </a:p>
          <a:p>
            <a:r>
              <a:rPr lang="en-US" sz="1800" dirty="0" smtClean="0"/>
              <a:t>        public </a:t>
            </a:r>
            <a:r>
              <a:rPr lang="en-US" sz="1800" dirty="0" err="1" smtClean="0"/>
              <a:t>int</a:t>
            </a:r>
            <a:r>
              <a:rPr lang="en-US" sz="1800" dirty="0" smtClean="0"/>
              <a:t> Id { get; set; }</a:t>
            </a:r>
          </a:p>
          <a:p>
            <a:r>
              <a:rPr lang="en-US" sz="1800" dirty="0" smtClean="0"/>
              <a:t>        public string Name { get; set; }</a:t>
            </a:r>
          </a:p>
          <a:p>
            <a:r>
              <a:rPr lang="en-US" sz="1800" dirty="0" smtClean="0"/>
              <a:t>        public virtual </a:t>
            </a:r>
            <a:r>
              <a:rPr lang="en-US" sz="1800" dirty="0" err="1" smtClean="0"/>
              <a:t>ICollection</a:t>
            </a:r>
            <a:r>
              <a:rPr lang="en-US" sz="1800" dirty="0" smtClean="0"/>
              <a:t>&lt;Course&gt; Courses { get; set; }</a:t>
            </a:r>
          </a:p>
          <a:p>
            <a:r>
              <a:rPr lang="en-US" sz="1800" dirty="0" smtClean="0"/>
              <a:t>    }</a:t>
            </a:r>
          </a:p>
          <a:p>
            <a:r>
              <a:rPr lang="en-US" sz="1800" dirty="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PlutoContext.cs</a:t>
            </a:r>
            <a:endParaRPr lang="en-US" dirty="0"/>
          </a:p>
        </p:txBody>
      </p:sp>
      <p:sp>
        <p:nvSpPr>
          <p:cNvPr id="3" name="Content Placeholder 2"/>
          <p:cNvSpPr>
            <a:spLocks noGrp="1"/>
          </p:cNvSpPr>
          <p:nvPr>
            <p:ph idx="1"/>
          </p:nvPr>
        </p:nvSpPr>
        <p:spPr/>
        <p:txBody>
          <a:bodyPr>
            <a:normAutofit fontScale="55000" lnSpcReduction="20000"/>
          </a:bodyPr>
          <a:lstStyle/>
          <a:p>
            <a:r>
              <a:rPr lang="en-US" sz="2400" dirty="0" smtClean="0"/>
              <a:t>using </a:t>
            </a:r>
            <a:r>
              <a:rPr lang="en-US" sz="2400" dirty="0" err="1" smtClean="0"/>
              <a:t>System.Data.Entity</a:t>
            </a:r>
            <a:r>
              <a:rPr lang="en-US" sz="2400" dirty="0" smtClean="0"/>
              <a:t>;</a:t>
            </a:r>
          </a:p>
          <a:p>
            <a:r>
              <a:rPr lang="en-US" sz="2400" dirty="0" smtClean="0"/>
              <a:t>using </a:t>
            </a:r>
            <a:r>
              <a:rPr lang="en-US" sz="2400" dirty="0" err="1" smtClean="0"/>
              <a:t>Queries.EntityConfigurations</a:t>
            </a:r>
            <a:r>
              <a:rPr lang="en-US" sz="2400" dirty="0" smtClean="0"/>
              <a:t>;</a:t>
            </a:r>
          </a:p>
          <a:p>
            <a:endParaRPr lang="en-US" sz="2400" dirty="0" smtClean="0"/>
          </a:p>
          <a:p>
            <a:r>
              <a:rPr lang="en-US" sz="2400" dirty="0" smtClean="0"/>
              <a:t>namespace Queries</a:t>
            </a:r>
          </a:p>
          <a:p>
            <a:r>
              <a:rPr lang="en-US" sz="2400" dirty="0" smtClean="0"/>
              <a:t>{</a:t>
            </a:r>
          </a:p>
          <a:p>
            <a:r>
              <a:rPr lang="en-US" sz="2400" dirty="0" smtClean="0"/>
              <a:t>    public class </a:t>
            </a:r>
            <a:r>
              <a:rPr lang="en-US" sz="2400" dirty="0" err="1" smtClean="0"/>
              <a:t>PlutoContext</a:t>
            </a:r>
            <a:r>
              <a:rPr lang="en-US" sz="2400" dirty="0" smtClean="0"/>
              <a:t> : </a:t>
            </a:r>
            <a:r>
              <a:rPr lang="en-US" sz="2400" dirty="0" err="1" smtClean="0"/>
              <a:t>DbContext</a:t>
            </a:r>
            <a:endParaRPr lang="en-US" sz="2400" dirty="0" smtClean="0"/>
          </a:p>
          <a:p>
            <a:r>
              <a:rPr lang="en-US" sz="2400" dirty="0" smtClean="0"/>
              <a:t>    {</a:t>
            </a:r>
          </a:p>
          <a:p>
            <a:r>
              <a:rPr lang="en-US" sz="2400" dirty="0" smtClean="0"/>
              <a:t>        public </a:t>
            </a:r>
            <a:r>
              <a:rPr lang="en-US" sz="2400" dirty="0" err="1" smtClean="0"/>
              <a:t>PlutoContext</a:t>
            </a:r>
            <a:r>
              <a:rPr lang="en-US" sz="2400" dirty="0" smtClean="0"/>
              <a:t>()</a:t>
            </a:r>
          </a:p>
          <a:p>
            <a:r>
              <a:rPr lang="en-US" sz="2400" dirty="0" smtClean="0"/>
              <a:t>            : base("name=</a:t>
            </a:r>
            <a:r>
              <a:rPr lang="en-US" sz="2400" dirty="0" err="1" smtClean="0"/>
              <a:t>PlutoContext</a:t>
            </a:r>
            <a:r>
              <a:rPr lang="en-US" sz="2400" dirty="0" smtClean="0"/>
              <a:t>")</a:t>
            </a:r>
          </a:p>
          <a:p>
            <a:r>
              <a:rPr lang="en-US" sz="2400" dirty="0" smtClean="0"/>
              <a:t>        {</a:t>
            </a:r>
          </a:p>
          <a:p>
            <a:r>
              <a:rPr lang="en-US" sz="2400" dirty="0" smtClean="0"/>
              <a:t>        }</a:t>
            </a:r>
          </a:p>
          <a:p>
            <a:r>
              <a:rPr lang="en-US" sz="2400" dirty="0" smtClean="0"/>
              <a:t>        public virtual </a:t>
            </a:r>
            <a:r>
              <a:rPr lang="en-US" sz="2400" dirty="0" err="1" smtClean="0"/>
              <a:t>DbSet</a:t>
            </a:r>
            <a:r>
              <a:rPr lang="en-US" sz="2400" dirty="0" smtClean="0"/>
              <a:t>&lt;Author&gt; Authors { get; set; }</a:t>
            </a:r>
          </a:p>
          <a:p>
            <a:r>
              <a:rPr lang="en-US" sz="2400" dirty="0" smtClean="0"/>
              <a:t>        public virtual </a:t>
            </a:r>
            <a:r>
              <a:rPr lang="en-US" sz="2400" dirty="0" err="1" smtClean="0"/>
              <a:t>DbSet</a:t>
            </a:r>
            <a:r>
              <a:rPr lang="en-US" sz="2400" dirty="0" smtClean="0"/>
              <a:t>&lt;Course&gt; Courses { get; set; }</a:t>
            </a:r>
          </a:p>
          <a:p>
            <a:r>
              <a:rPr lang="en-US" sz="2400" dirty="0" smtClean="0"/>
              <a:t>        public virtual </a:t>
            </a:r>
            <a:r>
              <a:rPr lang="en-US" sz="2400" dirty="0" err="1" smtClean="0"/>
              <a:t>DbSet</a:t>
            </a:r>
            <a:r>
              <a:rPr lang="en-US" sz="2400" dirty="0" smtClean="0"/>
              <a:t>&lt;Tag&gt; Tags { get; set; }</a:t>
            </a:r>
          </a:p>
          <a:p>
            <a:endParaRPr lang="en-US" sz="2400" dirty="0" smtClean="0"/>
          </a:p>
          <a:p>
            <a:r>
              <a:rPr lang="en-US" sz="2400" dirty="0" smtClean="0"/>
              <a:t>        protected override void </a:t>
            </a:r>
            <a:r>
              <a:rPr lang="en-US" sz="2400" dirty="0" err="1" smtClean="0"/>
              <a:t>OnModelCreating</a:t>
            </a:r>
            <a:r>
              <a:rPr lang="en-US" sz="2400" dirty="0" smtClean="0"/>
              <a:t>(</a:t>
            </a:r>
            <a:r>
              <a:rPr lang="en-US" sz="2400" dirty="0" err="1" smtClean="0"/>
              <a:t>DbModelBuilder</a:t>
            </a:r>
            <a:r>
              <a:rPr lang="en-US" sz="2400" dirty="0" smtClean="0"/>
              <a:t> </a:t>
            </a:r>
            <a:r>
              <a:rPr lang="en-US" sz="2400" dirty="0" err="1" smtClean="0"/>
              <a:t>modelBuilder</a:t>
            </a:r>
            <a:r>
              <a:rPr lang="en-US" sz="2400" dirty="0" smtClean="0"/>
              <a:t>)</a:t>
            </a:r>
          </a:p>
          <a:p>
            <a:r>
              <a:rPr lang="en-US" sz="2400" dirty="0" smtClean="0"/>
              <a:t>        {</a:t>
            </a:r>
          </a:p>
          <a:p>
            <a:r>
              <a:rPr lang="en-US" sz="2400" dirty="0" smtClean="0"/>
              <a:t>            </a:t>
            </a:r>
            <a:r>
              <a:rPr lang="en-US" sz="2400" dirty="0" err="1" smtClean="0"/>
              <a:t>modelBuilder.Configurations.Add</a:t>
            </a:r>
            <a:r>
              <a:rPr lang="en-US" sz="2400" dirty="0" smtClean="0"/>
              <a:t>(new </a:t>
            </a:r>
            <a:r>
              <a:rPr lang="en-US" sz="2400" dirty="0" err="1" smtClean="0"/>
              <a:t>CourseConfiguration</a:t>
            </a:r>
            <a:r>
              <a:rPr lang="en-US" sz="2400" dirty="0" smtClean="0"/>
              <a:t>());</a:t>
            </a:r>
          </a:p>
          <a:p>
            <a:r>
              <a:rPr lang="en-US" sz="2400" dirty="0" smtClean="0"/>
              <a:t>        }</a:t>
            </a:r>
          </a:p>
          <a:p>
            <a:r>
              <a:rPr lang="en-US" sz="2400" dirty="0" smtClean="0"/>
              <a:t>    }</a:t>
            </a:r>
          </a:p>
          <a:p>
            <a:r>
              <a:rPr lang="en-US" sz="2400" dirty="0" smtClean="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r>
              <a:rPr lang="sr-Latn-RS" dirty="0" smtClean="0"/>
              <a:t>.cs</a:t>
            </a:r>
            <a:endParaRPr lang="en-US" dirty="0"/>
          </a:p>
        </p:txBody>
      </p:sp>
      <p:sp>
        <p:nvSpPr>
          <p:cNvPr id="3" name="Content Placeholder 2"/>
          <p:cNvSpPr>
            <a:spLocks noGrp="1"/>
          </p:cNvSpPr>
          <p:nvPr>
            <p:ph idx="1"/>
          </p:nvPr>
        </p:nvSpPr>
        <p:spPr>
          <a:xfrm>
            <a:off x="457200" y="1600200"/>
            <a:ext cx="4038600" cy="4525963"/>
          </a:xfrm>
        </p:spPr>
        <p:txBody>
          <a:bodyPr>
            <a:noAutofit/>
          </a:bodyPr>
          <a:lstStyle/>
          <a:p>
            <a:pPr>
              <a:buNone/>
            </a:pPr>
            <a:r>
              <a:rPr lang="en-US" sz="1200" dirty="0" smtClean="0"/>
              <a:t>using </a:t>
            </a:r>
            <a:r>
              <a:rPr lang="en-US" sz="1200" dirty="0" err="1" smtClean="0"/>
              <a:t>System.Collections.Generic</a:t>
            </a:r>
            <a:r>
              <a:rPr lang="en-US" sz="1200" dirty="0" smtClean="0"/>
              <a:t>;</a:t>
            </a:r>
          </a:p>
          <a:p>
            <a:pPr>
              <a:buNone/>
            </a:pPr>
            <a:r>
              <a:rPr lang="en-US" sz="1200" dirty="0" smtClean="0"/>
              <a:t>using </a:t>
            </a:r>
            <a:r>
              <a:rPr lang="en-US" sz="1200" dirty="0" err="1" smtClean="0"/>
              <a:t>System.Collections.ObjectModel</a:t>
            </a:r>
            <a:r>
              <a:rPr lang="en-US" sz="1200" dirty="0" smtClean="0"/>
              <a:t>;</a:t>
            </a:r>
          </a:p>
          <a:p>
            <a:pPr>
              <a:buNone/>
            </a:pPr>
            <a:r>
              <a:rPr lang="en-US" sz="1200" dirty="0" smtClean="0"/>
              <a:t>namespace </a:t>
            </a:r>
            <a:r>
              <a:rPr lang="en-US" sz="1200" dirty="0" err="1" smtClean="0"/>
              <a:t>Queries.Migrations</a:t>
            </a:r>
            <a:endParaRPr lang="en-US" sz="1200" dirty="0" smtClean="0"/>
          </a:p>
          <a:p>
            <a:pPr>
              <a:buNone/>
            </a:pPr>
            <a:r>
              <a:rPr lang="en-US" sz="1200" dirty="0" smtClean="0"/>
              <a:t>{</a:t>
            </a:r>
          </a:p>
          <a:p>
            <a:pPr>
              <a:buNone/>
            </a:pPr>
            <a:r>
              <a:rPr lang="en-US" sz="1200" dirty="0" smtClean="0"/>
              <a:t>    using </a:t>
            </a:r>
            <a:r>
              <a:rPr lang="en-US" sz="1200" dirty="0" err="1" smtClean="0"/>
              <a:t>System.Data.Entity.Migrations</a:t>
            </a:r>
            <a:r>
              <a:rPr lang="en-US" sz="1200" dirty="0" smtClean="0"/>
              <a:t>;</a:t>
            </a:r>
          </a:p>
          <a:p>
            <a:pPr>
              <a:buNone/>
            </a:pPr>
            <a:r>
              <a:rPr lang="en-US" sz="1200" dirty="0" smtClean="0"/>
              <a:t>    internal sealed class Configuration : </a:t>
            </a:r>
            <a:r>
              <a:rPr lang="en-US" sz="1200" dirty="0" err="1" smtClean="0"/>
              <a:t>DbMigrationsConfiguration</a:t>
            </a:r>
            <a:r>
              <a:rPr lang="en-US" sz="1200" dirty="0" smtClean="0"/>
              <a:t>&lt;</a:t>
            </a:r>
            <a:r>
              <a:rPr lang="en-US" sz="1200" dirty="0" err="1" smtClean="0"/>
              <a:t>PlutoContext</a:t>
            </a:r>
            <a:r>
              <a:rPr lang="en-US" sz="1200" dirty="0" smtClean="0"/>
              <a:t>&gt;</a:t>
            </a:r>
          </a:p>
          <a:p>
            <a:pPr>
              <a:buNone/>
            </a:pPr>
            <a:r>
              <a:rPr lang="en-US" sz="1200" dirty="0" smtClean="0"/>
              <a:t>    {</a:t>
            </a:r>
          </a:p>
          <a:p>
            <a:pPr>
              <a:buNone/>
            </a:pPr>
            <a:r>
              <a:rPr lang="en-US" sz="1200" dirty="0" smtClean="0"/>
              <a:t>        public Configuration()</a:t>
            </a:r>
          </a:p>
          <a:p>
            <a:pPr>
              <a:buNone/>
            </a:pPr>
            <a:r>
              <a:rPr lang="en-US" sz="1200" dirty="0" smtClean="0"/>
              <a:t>        {</a:t>
            </a:r>
          </a:p>
          <a:p>
            <a:pPr>
              <a:buNone/>
            </a:pPr>
            <a:r>
              <a:rPr lang="en-US" sz="1200" dirty="0" smtClean="0"/>
              <a:t>            </a:t>
            </a:r>
            <a:r>
              <a:rPr lang="en-US" sz="1200" dirty="0" err="1" smtClean="0"/>
              <a:t>AutomaticMigrationsEnabled</a:t>
            </a:r>
            <a:r>
              <a:rPr lang="en-US" sz="1200" dirty="0" smtClean="0"/>
              <a:t> = false;</a:t>
            </a:r>
          </a:p>
          <a:p>
            <a:pPr>
              <a:buNone/>
            </a:pPr>
            <a:r>
              <a:rPr lang="en-US" sz="1200" dirty="0" smtClean="0"/>
              <a:t>        }</a:t>
            </a:r>
          </a:p>
          <a:p>
            <a:pPr>
              <a:buNone/>
            </a:pPr>
            <a:r>
              <a:rPr lang="en-US" sz="1200" dirty="0" smtClean="0"/>
              <a:t>        protected override void Seed(</a:t>
            </a:r>
            <a:r>
              <a:rPr lang="en-US" sz="1200" dirty="0" err="1" smtClean="0"/>
              <a:t>PlutoContext</a:t>
            </a:r>
            <a:r>
              <a:rPr lang="en-US" sz="1200" dirty="0" smtClean="0"/>
              <a:t> context)</a:t>
            </a:r>
          </a:p>
          <a:p>
            <a:pPr>
              <a:buNone/>
            </a:pPr>
            <a:r>
              <a:rPr lang="en-US" sz="1200" dirty="0" smtClean="0"/>
              <a:t>        {</a:t>
            </a:r>
          </a:p>
          <a:p>
            <a:pPr>
              <a:buNone/>
            </a:pPr>
            <a:r>
              <a:rPr lang="en-US" sz="1200" dirty="0" smtClean="0"/>
              <a:t>            #region </a:t>
            </a:r>
            <a:r>
              <a:rPr lang="en-US" sz="1200" dirty="0" err="1" smtClean="0"/>
              <a:t>Dodavanje</a:t>
            </a:r>
            <a:r>
              <a:rPr lang="en-US" sz="1200" dirty="0" smtClean="0"/>
              <a:t> </a:t>
            </a:r>
            <a:r>
              <a:rPr lang="en-US" sz="1200" dirty="0" err="1" smtClean="0"/>
              <a:t>tagova</a:t>
            </a:r>
            <a:r>
              <a:rPr lang="en-US" sz="1200" dirty="0" smtClean="0"/>
              <a:t> u </a:t>
            </a:r>
            <a:r>
              <a:rPr lang="en-US" sz="1200" dirty="0" err="1" smtClean="0"/>
              <a:t>tabeli</a:t>
            </a:r>
            <a:endParaRPr lang="en-US" sz="1200" dirty="0" smtClean="0"/>
          </a:p>
          <a:p>
            <a:pPr>
              <a:buNone/>
            </a:pPr>
            <a:r>
              <a:rPr lang="en-US" sz="1200" dirty="0" smtClean="0"/>
              <a:t>            </a:t>
            </a:r>
            <a:r>
              <a:rPr lang="en-US" sz="1200" dirty="0" err="1" smtClean="0"/>
              <a:t>var</a:t>
            </a:r>
            <a:r>
              <a:rPr lang="en-US" sz="1200" dirty="0" smtClean="0"/>
              <a:t> tags = new Dictionary&lt;string, Tag&gt;</a:t>
            </a:r>
          </a:p>
          <a:p>
            <a:pPr>
              <a:buNone/>
            </a:pPr>
            <a:r>
              <a:rPr lang="en-US" sz="1200" dirty="0" smtClean="0"/>
              <a:t>            {</a:t>
            </a:r>
          </a:p>
          <a:p>
            <a:pPr>
              <a:buNone/>
            </a:pPr>
            <a:r>
              <a:rPr lang="en-US" sz="1200" dirty="0" smtClean="0"/>
              <a:t>                {"c#", new Tag {Id = 1, Name = "c#"}},</a:t>
            </a:r>
          </a:p>
          <a:p>
            <a:pPr>
              <a:buNone/>
            </a:pPr>
            <a:r>
              <a:rPr lang="en-US" sz="1200" dirty="0" smtClean="0"/>
              <a:t>                {"</a:t>
            </a:r>
            <a:r>
              <a:rPr lang="en-US" sz="1200" dirty="0" err="1" smtClean="0"/>
              <a:t>angularjs</a:t>
            </a:r>
            <a:r>
              <a:rPr lang="en-US" sz="1200" dirty="0" smtClean="0"/>
              <a:t>", new Tag {Id = 2, Name = "</a:t>
            </a:r>
            <a:r>
              <a:rPr lang="en-US" sz="1200" dirty="0" err="1" smtClean="0"/>
              <a:t>angularjs</a:t>
            </a:r>
            <a:r>
              <a:rPr lang="en-US" sz="1200" dirty="0" smtClean="0"/>
              <a:t>"}},</a:t>
            </a:r>
          </a:p>
          <a:p>
            <a:pPr>
              <a:buNone/>
            </a:pPr>
            <a:r>
              <a:rPr lang="en-US" sz="1200" dirty="0" smtClean="0"/>
              <a:t>                {"</a:t>
            </a:r>
            <a:r>
              <a:rPr lang="en-US" sz="1200" dirty="0" err="1" smtClean="0"/>
              <a:t>javascript</a:t>
            </a:r>
            <a:r>
              <a:rPr lang="en-US" sz="1200" dirty="0" smtClean="0"/>
              <a:t>", new Tag {Id = 3, Name = "</a:t>
            </a:r>
            <a:r>
              <a:rPr lang="en-US" sz="1200" dirty="0" err="1" smtClean="0"/>
              <a:t>javascript</a:t>
            </a:r>
            <a:r>
              <a:rPr lang="en-US" sz="1200" dirty="0" smtClean="0"/>
              <a:t>"}},</a:t>
            </a:r>
          </a:p>
          <a:p>
            <a:pPr>
              <a:buNone/>
            </a:pPr>
            <a:r>
              <a:rPr lang="en-US" sz="1200" dirty="0" smtClean="0"/>
              <a:t>                {"</a:t>
            </a:r>
            <a:r>
              <a:rPr lang="en-US" sz="1200" dirty="0" err="1" smtClean="0"/>
              <a:t>nodejs</a:t>
            </a:r>
            <a:r>
              <a:rPr lang="en-US" sz="1200" dirty="0" smtClean="0"/>
              <a:t>", new Tag {Id = 4, Name = "</a:t>
            </a:r>
            <a:r>
              <a:rPr lang="en-US" sz="1200" dirty="0" err="1" smtClean="0"/>
              <a:t>nodejs</a:t>
            </a:r>
            <a:r>
              <a:rPr lang="en-US" sz="1200" dirty="0" smtClean="0"/>
              <a:t>"}},</a:t>
            </a:r>
          </a:p>
          <a:p>
            <a:pPr>
              <a:buNone/>
            </a:pPr>
            <a:r>
              <a:rPr lang="en-US" sz="1200" dirty="0" smtClean="0"/>
              <a:t>                {"</a:t>
            </a:r>
            <a:r>
              <a:rPr lang="en-US" sz="1200" dirty="0" err="1" smtClean="0"/>
              <a:t>oop</a:t>
            </a:r>
            <a:r>
              <a:rPr lang="en-US" sz="1200" dirty="0" smtClean="0"/>
              <a:t>", new Tag {Id = 5, Name = "</a:t>
            </a:r>
            <a:r>
              <a:rPr lang="en-US" sz="1200" dirty="0" err="1" smtClean="0"/>
              <a:t>oop</a:t>
            </a:r>
            <a:r>
              <a:rPr lang="en-US" sz="1200" dirty="0" smtClean="0"/>
              <a:t>"}},</a:t>
            </a:r>
          </a:p>
          <a:p>
            <a:pPr>
              <a:buNone/>
            </a:pPr>
            <a:r>
              <a:rPr lang="en-US" sz="1200" dirty="0" smtClean="0"/>
              <a:t>                {"</a:t>
            </a:r>
            <a:r>
              <a:rPr lang="en-US" sz="1200" dirty="0" err="1" smtClean="0"/>
              <a:t>linq</a:t>
            </a:r>
            <a:r>
              <a:rPr lang="en-US" sz="1200" dirty="0" smtClean="0"/>
              <a:t>", new Tag {Id = 6, Name = "</a:t>
            </a:r>
            <a:r>
              <a:rPr lang="en-US" sz="1200" dirty="0" err="1" smtClean="0"/>
              <a:t>linq</a:t>
            </a:r>
            <a:r>
              <a:rPr lang="en-US" sz="1200" dirty="0" smtClean="0"/>
              <a:t>"}},</a:t>
            </a:r>
          </a:p>
          <a:p>
            <a:pPr>
              <a:buNone/>
            </a:pPr>
            <a:r>
              <a:rPr lang="en-US" sz="1200" dirty="0" smtClean="0"/>
              <a:t>            };</a:t>
            </a:r>
          </a:p>
        </p:txBody>
      </p:sp>
      <p:sp>
        <p:nvSpPr>
          <p:cNvPr id="4" name="Content Placeholder 2"/>
          <p:cNvSpPr txBox="1">
            <a:spLocks/>
          </p:cNvSpPr>
          <p:nvPr/>
        </p:nvSpPr>
        <p:spPr>
          <a:xfrm>
            <a:off x="4343400" y="1676400"/>
            <a:ext cx="44958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1200" b="0" i="0" u="none" strike="noStrike" kern="1200" cap="none" spc="0" normalizeH="0" baseline="0" noProof="0" smtClean="0">
                <a:ln>
                  <a:noFill/>
                </a:ln>
                <a:solidFill>
                  <a:schemeClr val="tx1"/>
                </a:solidFill>
                <a:effectLst/>
                <a:uLnTx/>
                <a:uFillTx/>
                <a:latin typeface="+mn-lt"/>
                <a:ea typeface="+mn-ea"/>
                <a:cs typeface="+mn-cs"/>
              </a:rPr>
              <a:t>foreach (var tag in tags.Values)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context.Tags.AddOrUpdate(t =&gt; t.Id, tag);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#endregion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#region Dodavanje Autora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var authors = new List&lt;Author&gt;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new Author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   Id =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Name = "Mosh Hamedani”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new Author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   Id =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Name = "Anthony Alicea”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new Author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   Id =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Name = "Eric Wise“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new Author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   Id = 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Name = "Tom Owsiak”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new Author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   Id =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Name = "John Smith”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            };</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r>
              <a:rPr lang="sr-Latn-RS" dirty="0" smtClean="0"/>
              <a:t>.cs</a:t>
            </a:r>
            <a:endParaRPr lang="en-US" dirty="0"/>
          </a:p>
        </p:txBody>
      </p:sp>
      <p:sp>
        <p:nvSpPr>
          <p:cNvPr id="3" name="Content Placeholder 2"/>
          <p:cNvSpPr>
            <a:spLocks noGrp="1"/>
          </p:cNvSpPr>
          <p:nvPr>
            <p:ph idx="1"/>
          </p:nvPr>
        </p:nvSpPr>
        <p:spPr>
          <a:xfrm>
            <a:off x="457200" y="1600200"/>
            <a:ext cx="4114800" cy="4525963"/>
          </a:xfrm>
        </p:spPr>
        <p:txBody>
          <a:bodyPr>
            <a:noAutofit/>
          </a:bodyPr>
          <a:lstStyle/>
          <a:p>
            <a:pPr>
              <a:buNone/>
            </a:pPr>
            <a:r>
              <a:rPr lang="en-US" sz="1200" dirty="0" err="1" smtClean="0"/>
              <a:t>foreach</a:t>
            </a:r>
            <a:r>
              <a:rPr lang="en-US" sz="1200" dirty="0" smtClean="0"/>
              <a:t> (</a:t>
            </a:r>
            <a:r>
              <a:rPr lang="en-US" sz="1200" dirty="0" err="1" smtClean="0"/>
              <a:t>var</a:t>
            </a:r>
            <a:r>
              <a:rPr lang="en-US" sz="1200" dirty="0" smtClean="0"/>
              <a:t> author in authors)</a:t>
            </a:r>
          </a:p>
          <a:p>
            <a:pPr>
              <a:buNone/>
            </a:pPr>
            <a:r>
              <a:rPr lang="en-US" sz="1200" dirty="0" smtClean="0"/>
              <a:t>                </a:t>
            </a:r>
            <a:r>
              <a:rPr lang="en-US" sz="1200" dirty="0" err="1" smtClean="0"/>
              <a:t>context.Authors.AddOrUpdate</a:t>
            </a:r>
            <a:r>
              <a:rPr lang="en-US" sz="1200" dirty="0" smtClean="0"/>
              <a:t>(a =&gt; </a:t>
            </a:r>
            <a:r>
              <a:rPr lang="en-US" sz="1200" dirty="0" err="1" smtClean="0"/>
              <a:t>a.Id</a:t>
            </a:r>
            <a:r>
              <a:rPr lang="en-US" sz="1200" dirty="0" smtClean="0"/>
              <a:t>, author);</a:t>
            </a:r>
          </a:p>
          <a:p>
            <a:pPr>
              <a:buNone/>
            </a:pPr>
            <a:r>
              <a:rPr lang="en-US" sz="1200" dirty="0" smtClean="0"/>
              <a:t>            #</a:t>
            </a:r>
            <a:r>
              <a:rPr lang="en-US" sz="1200" dirty="0" err="1" smtClean="0"/>
              <a:t>endregion</a:t>
            </a:r>
            <a:endParaRPr lang="en-US" sz="1200" dirty="0" smtClean="0"/>
          </a:p>
          <a:p>
            <a:pPr>
              <a:buNone/>
            </a:pPr>
            <a:endParaRPr lang="en-US" sz="1200" dirty="0" smtClean="0"/>
          </a:p>
          <a:p>
            <a:pPr>
              <a:buNone/>
            </a:pPr>
            <a:r>
              <a:rPr lang="en-US" sz="1200" dirty="0" smtClean="0"/>
              <a:t>            #region </a:t>
            </a:r>
            <a:r>
              <a:rPr lang="en-US" sz="1200" dirty="0" err="1" smtClean="0"/>
              <a:t>Dodavanje</a:t>
            </a:r>
            <a:r>
              <a:rPr lang="en-US" sz="1200" dirty="0" smtClean="0"/>
              <a:t> </a:t>
            </a:r>
            <a:r>
              <a:rPr lang="en-US" sz="1200" dirty="0" err="1" smtClean="0"/>
              <a:t>kurseva</a:t>
            </a:r>
            <a:endParaRPr lang="en-US" sz="1200" dirty="0" smtClean="0"/>
          </a:p>
          <a:p>
            <a:pPr>
              <a:buNone/>
            </a:pPr>
            <a:r>
              <a:rPr lang="en-US" sz="1200" dirty="0" smtClean="0"/>
              <a:t>            </a:t>
            </a:r>
            <a:r>
              <a:rPr lang="en-US" sz="1200" dirty="0" err="1" smtClean="0"/>
              <a:t>var</a:t>
            </a:r>
            <a:r>
              <a:rPr lang="en-US" sz="1200" dirty="0" smtClean="0"/>
              <a:t> courses = new List&lt;Course&gt;</a:t>
            </a:r>
          </a:p>
          <a:p>
            <a:pPr>
              <a:buNone/>
            </a:pPr>
            <a:r>
              <a:rPr lang="en-US" sz="1200" dirty="0" smtClean="0"/>
              <a:t>            {       new Course</a:t>
            </a:r>
          </a:p>
          <a:p>
            <a:pPr>
              <a:buNone/>
            </a:pPr>
            <a:r>
              <a:rPr lang="en-US" sz="1200" dirty="0" smtClean="0"/>
              <a:t>                {   Id = 1,</a:t>
            </a:r>
          </a:p>
          <a:p>
            <a:pPr>
              <a:buNone/>
            </a:pPr>
            <a:r>
              <a:rPr lang="en-US" sz="1200" dirty="0" smtClean="0"/>
              <a:t>                    Name = "C# Basics",</a:t>
            </a:r>
          </a:p>
          <a:p>
            <a:pPr>
              <a:buNone/>
            </a:pPr>
            <a:r>
              <a:rPr lang="en-US" sz="1200" dirty="0" smtClean="0"/>
              <a:t>                    </a:t>
            </a:r>
            <a:r>
              <a:rPr lang="en-US" sz="1200" dirty="0" err="1" smtClean="0"/>
              <a:t>AuthorId</a:t>
            </a:r>
            <a:r>
              <a:rPr lang="en-US" sz="1200" dirty="0" smtClean="0"/>
              <a:t> = 1,</a:t>
            </a:r>
          </a:p>
          <a:p>
            <a:pPr>
              <a:buNone/>
            </a:pPr>
            <a:r>
              <a:rPr lang="en-US" sz="1200" dirty="0" smtClean="0"/>
              <a:t>                    </a:t>
            </a:r>
            <a:r>
              <a:rPr lang="en-US" sz="1200" dirty="0" err="1" smtClean="0"/>
              <a:t>FullPrice</a:t>
            </a:r>
            <a:r>
              <a:rPr lang="en-US" sz="1200" dirty="0" smtClean="0"/>
              <a:t> = 49,</a:t>
            </a:r>
          </a:p>
          <a:p>
            <a:pPr>
              <a:buNone/>
            </a:pPr>
            <a:r>
              <a:rPr lang="en-US" sz="1200" dirty="0" smtClean="0"/>
              <a:t>                    Description = "Description for C# Basics",</a:t>
            </a:r>
          </a:p>
          <a:p>
            <a:pPr>
              <a:buNone/>
            </a:pPr>
            <a:r>
              <a:rPr lang="en-US" sz="1200" dirty="0" smtClean="0"/>
              <a:t>                    Level = 1,</a:t>
            </a:r>
          </a:p>
          <a:p>
            <a:pPr>
              <a:buNone/>
            </a:pPr>
            <a:r>
              <a:rPr lang="en-US" sz="1200" dirty="0" smtClean="0"/>
              <a:t>                    Tags = new Collection&lt;Tag&gt;()</a:t>
            </a:r>
          </a:p>
          <a:p>
            <a:pPr>
              <a:buNone/>
            </a:pPr>
            <a:r>
              <a:rPr lang="en-US" sz="1200" dirty="0" smtClean="0"/>
              <a:t>                    {    tags["c#“]    }</a:t>
            </a:r>
          </a:p>
          <a:p>
            <a:pPr>
              <a:buNone/>
            </a:pPr>
            <a:r>
              <a:rPr lang="en-US" sz="1200" dirty="0" smtClean="0"/>
              <a:t>               },</a:t>
            </a:r>
          </a:p>
          <a:p>
            <a:pPr>
              <a:buNone/>
            </a:pPr>
            <a:r>
              <a:rPr lang="en-US" sz="1200" dirty="0" smtClean="0"/>
              <a:t>                new Course</a:t>
            </a:r>
          </a:p>
          <a:p>
            <a:pPr>
              <a:buNone/>
            </a:pPr>
            <a:r>
              <a:rPr lang="en-US" sz="1200" dirty="0" smtClean="0"/>
              <a:t>                {   Id = 2,</a:t>
            </a:r>
          </a:p>
          <a:p>
            <a:pPr>
              <a:buNone/>
            </a:pPr>
            <a:r>
              <a:rPr lang="en-US" sz="1200" dirty="0" smtClean="0"/>
              <a:t>                    Name = "C# Intermediate",</a:t>
            </a:r>
          </a:p>
          <a:p>
            <a:pPr>
              <a:buNone/>
            </a:pPr>
            <a:r>
              <a:rPr lang="en-US" sz="1200" dirty="0" smtClean="0"/>
              <a:t>                    </a:t>
            </a:r>
            <a:r>
              <a:rPr lang="en-US" sz="1200" dirty="0" err="1" smtClean="0"/>
              <a:t>AuthorId</a:t>
            </a:r>
            <a:r>
              <a:rPr lang="en-US" sz="1200" dirty="0" smtClean="0"/>
              <a:t> = 1,</a:t>
            </a:r>
          </a:p>
          <a:p>
            <a:pPr>
              <a:buNone/>
            </a:pPr>
            <a:r>
              <a:rPr lang="en-US" sz="1200" dirty="0" smtClean="0"/>
              <a:t>                    </a:t>
            </a:r>
            <a:r>
              <a:rPr lang="en-US" sz="1200" dirty="0" err="1" smtClean="0"/>
              <a:t>FullPrice</a:t>
            </a:r>
            <a:r>
              <a:rPr lang="en-US" sz="1200" dirty="0" smtClean="0"/>
              <a:t> = 49,</a:t>
            </a:r>
          </a:p>
          <a:p>
            <a:pPr>
              <a:buNone/>
            </a:pPr>
            <a:r>
              <a:rPr lang="en-US" sz="1200" dirty="0" smtClean="0"/>
              <a:t>                    Description = "Description for C# Intermediate",</a:t>
            </a:r>
          </a:p>
          <a:p>
            <a:pPr>
              <a:buNone/>
            </a:pPr>
            <a:r>
              <a:rPr lang="en-US" sz="1200" dirty="0" smtClean="0"/>
              <a:t>                    Level = 2,</a:t>
            </a:r>
          </a:p>
        </p:txBody>
      </p:sp>
      <p:sp>
        <p:nvSpPr>
          <p:cNvPr id="4" name="Content Placeholder 2"/>
          <p:cNvSpPr txBox="1">
            <a:spLocks/>
          </p:cNvSpPr>
          <p:nvPr/>
        </p:nvSpPr>
        <p:spPr>
          <a:xfrm>
            <a:off x="4800600" y="1676400"/>
            <a:ext cx="41148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Tags = new Collection&lt;Tag&gt;()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   tags["c#"],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tags["</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oop</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new Course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   Id =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Name = "C# Advanced",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AuthorId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FullPrice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69,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Description = "Description for C# Advanced",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Level =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Tags = new Collection&lt;Tag&gt;()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    tags["c#“]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new Course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    Id = 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Name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Javascript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Understanding the Weird Parts",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AuthorId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FullPrice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149,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Description = "Description for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Javascript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Level =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r>
              <a:rPr lang="sr-Latn-RS" dirty="0" smtClean="0"/>
              <a:t>.cs</a:t>
            </a:r>
            <a:endParaRPr lang="en-US" dirty="0"/>
          </a:p>
        </p:txBody>
      </p:sp>
      <p:sp>
        <p:nvSpPr>
          <p:cNvPr id="3" name="Content Placeholder 2"/>
          <p:cNvSpPr>
            <a:spLocks noGrp="1"/>
          </p:cNvSpPr>
          <p:nvPr>
            <p:ph idx="1"/>
          </p:nvPr>
        </p:nvSpPr>
        <p:spPr>
          <a:xfrm>
            <a:off x="457200" y="1600200"/>
            <a:ext cx="4114800" cy="4525963"/>
          </a:xfrm>
        </p:spPr>
        <p:txBody>
          <a:bodyPr>
            <a:noAutofit/>
          </a:bodyPr>
          <a:lstStyle/>
          <a:p>
            <a:pPr>
              <a:buNone/>
            </a:pPr>
            <a:r>
              <a:rPr lang="en-US" sz="1200" dirty="0" smtClean="0"/>
              <a:t>                    Tags = new Collection&lt;Tag&gt;()</a:t>
            </a:r>
          </a:p>
          <a:p>
            <a:pPr>
              <a:buNone/>
            </a:pPr>
            <a:r>
              <a:rPr lang="en-US" sz="1200" dirty="0" smtClean="0"/>
              <a:t>                    {     tags["</a:t>
            </a:r>
            <a:r>
              <a:rPr lang="en-US" sz="1200" dirty="0" err="1" smtClean="0"/>
              <a:t>javascript</a:t>
            </a:r>
            <a:r>
              <a:rPr lang="en-US" sz="1200" dirty="0" smtClean="0"/>
              <a:t>“]      }</a:t>
            </a:r>
          </a:p>
          <a:p>
            <a:pPr>
              <a:buNone/>
            </a:pPr>
            <a:r>
              <a:rPr lang="en-US" sz="1200" dirty="0" smtClean="0"/>
              <a:t>                },</a:t>
            </a:r>
          </a:p>
          <a:p>
            <a:pPr>
              <a:buNone/>
            </a:pPr>
            <a:r>
              <a:rPr lang="en-US" sz="1200" dirty="0" smtClean="0"/>
              <a:t>                new Course</a:t>
            </a:r>
          </a:p>
          <a:p>
            <a:pPr>
              <a:buNone/>
            </a:pPr>
            <a:r>
              <a:rPr lang="en-US" sz="1200" dirty="0" smtClean="0"/>
              <a:t>                {   Id = 5,</a:t>
            </a:r>
          </a:p>
          <a:p>
            <a:pPr>
              <a:buNone/>
            </a:pPr>
            <a:r>
              <a:rPr lang="en-US" sz="1200" dirty="0" smtClean="0"/>
              <a:t>                    Name = "Learn and Understand </a:t>
            </a:r>
            <a:r>
              <a:rPr lang="en-US" sz="1200" dirty="0" err="1" smtClean="0"/>
              <a:t>AngularJS</a:t>
            </a:r>
            <a:r>
              <a:rPr lang="en-US" sz="1200" dirty="0" smtClean="0"/>
              <a:t>",</a:t>
            </a:r>
          </a:p>
          <a:p>
            <a:pPr>
              <a:buNone/>
            </a:pPr>
            <a:r>
              <a:rPr lang="en-US" sz="1200" dirty="0" smtClean="0"/>
              <a:t>                    </a:t>
            </a:r>
            <a:r>
              <a:rPr lang="en-US" sz="1200" dirty="0" err="1" smtClean="0"/>
              <a:t>AuthorId</a:t>
            </a:r>
            <a:r>
              <a:rPr lang="en-US" sz="1200" dirty="0" smtClean="0"/>
              <a:t> = 2,</a:t>
            </a:r>
          </a:p>
          <a:p>
            <a:pPr>
              <a:buNone/>
            </a:pPr>
            <a:r>
              <a:rPr lang="en-US" sz="1200" dirty="0" smtClean="0"/>
              <a:t>                    </a:t>
            </a:r>
            <a:r>
              <a:rPr lang="en-US" sz="1200" dirty="0" err="1" smtClean="0"/>
              <a:t>FullPrice</a:t>
            </a:r>
            <a:r>
              <a:rPr lang="en-US" sz="1200" dirty="0" smtClean="0"/>
              <a:t> = 99,</a:t>
            </a:r>
          </a:p>
          <a:p>
            <a:pPr>
              <a:buNone/>
            </a:pPr>
            <a:r>
              <a:rPr lang="en-US" sz="1200" dirty="0" smtClean="0"/>
              <a:t>                    Description = "Description for </a:t>
            </a:r>
            <a:r>
              <a:rPr lang="en-US" sz="1200" dirty="0" err="1" smtClean="0"/>
              <a:t>AngularJS</a:t>
            </a:r>
            <a:r>
              <a:rPr lang="en-US" sz="1200" dirty="0" smtClean="0"/>
              <a:t>",</a:t>
            </a:r>
          </a:p>
          <a:p>
            <a:pPr>
              <a:buNone/>
            </a:pPr>
            <a:r>
              <a:rPr lang="en-US" sz="1200" dirty="0" smtClean="0"/>
              <a:t>                    Level = 2,</a:t>
            </a:r>
          </a:p>
          <a:p>
            <a:pPr>
              <a:buNone/>
            </a:pPr>
            <a:r>
              <a:rPr lang="en-US" sz="1200" dirty="0" smtClean="0"/>
              <a:t>                    Tags = new Collection&lt;Tag&gt;()</a:t>
            </a:r>
          </a:p>
          <a:p>
            <a:pPr>
              <a:buNone/>
            </a:pPr>
            <a:r>
              <a:rPr lang="en-US" sz="1200" dirty="0" smtClean="0"/>
              <a:t>                    {     tags["</a:t>
            </a:r>
            <a:r>
              <a:rPr lang="en-US" sz="1200" dirty="0" err="1" smtClean="0"/>
              <a:t>angularjs</a:t>
            </a:r>
            <a:r>
              <a:rPr lang="en-US" sz="1200" dirty="0" smtClean="0"/>
              <a:t>“]     }</a:t>
            </a:r>
          </a:p>
          <a:p>
            <a:pPr>
              <a:buNone/>
            </a:pPr>
            <a:r>
              <a:rPr lang="en-US" sz="1200" dirty="0" smtClean="0"/>
              <a:t>                },</a:t>
            </a:r>
          </a:p>
          <a:p>
            <a:pPr>
              <a:buNone/>
            </a:pPr>
            <a:r>
              <a:rPr lang="en-US" sz="1200" dirty="0" smtClean="0"/>
              <a:t>                new Course</a:t>
            </a:r>
          </a:p>
          <a:p>
            <a:pPr>
              <a:buNone/>
            </a:pPr>
            <a:r>
              <a:rPr lang="en-US" sz="1200" dirty="0" smtClean="0"/>
              <a:t>                {   Id = 6,</a:t>
            </a:r>
          </a:p>
          <a:p>
            <a:pPr>
              <a:buNone/>
            </a:pPr>
            <a:r>
              <a:rPr lang="en-US" sz="1200" dirty="0" smtClean="0"/>
              <a:t>                    Name = "Learn and Understand </a:t>
            </a:r>
            <a:r>
              <a:rPr lang="en-US" sz="1200" dirty="0" err="1" smtClean="0"/>
              <a:t>NodeJS</a:t>
            </a:r>
            <a:r>
              <a:rPr lang="en-US" sz="1200" dirty="0" smtClean="0"/>
              <a:t>",</a:t>
            </a:r>
          </a:p>
          <a:p>
            <a:pPr>
              <a:buNone/>
            </a:pPr>
            <a:r>
              <a:rPr lang="en-US" sz="1200" dirty="0" smtClean="0"/>
              <a:t>                    </a:t>
            </a:r>
            <a:r>
              <a:rPr lang="en-US" sz="1200" dirty="0" err="1" smtClean="0"/>
              <a:t>AuthorId</a:t>
            </a:r>
            <a:r>
              <a:rPr lang="en-US" sz="1200" dirty="0" smtClean="0"/>
              <a:t> = 2,</a:t>
            </a:r>
          </a:p>
          <a:p>
            <a:pPr>
              <a:buNone/>
            </a:pPr>
            <a:r>
              <a:rPr lang="en-US" sz="1200" dirty="0" smtClean="0"/>
              <a:t>                    </a:t>
            </a:r>
            <a:r>
              <a:rPr lang="en-US" sz="1200" dirty="0" err="1" smtClean="0"/>
              <a:t>FullPrice</a:t>
            </a:r>
            <a:r>
              <a:rPr lang="en-US" sz="1200" dirty="0" smtClean="0"/>
              <a:t> = 149,</a:t>
            </a:r>
          </a:p>
          <a:p>
            <a:pPr>
              <a:buNone/>
            </a:pPr>
            <a:r>
              <a:rPr lang="en-US" sz="1200" dirty="0" smtClean="0"/>
              <a:t>                    Description = "Description for </a:t>
            </a:r>
            <a:r>
              <a:rPr lang="en-US" sz="1200" dirty="0" err="1" smtClean="0"/>
              <a:t>NodeJS</a:t>
            </a:r>
            <a:r>
              <a:rPr lang="en-US" sz="1200" dirty="0" smtClean="0"/>
              <a:t>",</a:t>
            </a:r>
          </a:p>
          <a:p>
            <a:pPr>
              <a:buNone/>
            </a:pPr>
            <a:r>
              <a:rPr lang="en-US" sz="1200" dirty="0" smtClean="0"/>
              <a:t>                    Level = 2,</a:t>
            </a:r>
          </a:p>
          <a:p>
            <a:pPr>
              <a:buNone/>
            </a:pPr>
            <a:r>
              <a:rPr lang="en-US" sz="1200" dirty="0" smtClean="0"/>
              <a:t>                    Tags = new Collection&lt;Tag&gt;()</a:t>
            </a:r>
          </a:p>
          <a:p>
            <a:pPr>
              <a:buNone/>
            </a:pPr>
            <a:r>
              <a:rPr lang="en-US" sz="1200" dirty="0" smtClean="0"/>
              <a:t>                    {    tags["</a:t>
            </a:r>
            <a:r>
              <a:rPr lang="en-US" sz="1200" dirty="0" err="1" smtClean="0"/>
              <a:t>nodejs</a:t>
            </a:r>
            <a:r>
              <a:rPr lang="en-US" sz="1200" dirty="0" smtClean="0"/>
              <a:t>“]   }</a:t>
            </a:r>
          </a:p>
          <a:p>
            <a:pPr>
              <a:buNone/>
            </a:pPr>
            <a:r>
              <a:rPr lang="en-US" sz="1200" dirty="0" smtClean="0"/>
              <a:t>                },</a:t>
            </a:r>
          </a:p>
        </p:txBody>
      </p:sp>
      <p:sp>
        <p:nvSpPr>
          <p:cNvPr id="4" name="Content Placeholder 2"/>
          <p:cNvSpPr txBox="1">
            <a:spLocks/>
          </p:cNvSpPr>
          <p:nvPr/>
        </p:nvSpPr>
        <p:spPr>
          <a:xfrm>
            <a:off x="4800600" y="1676400"/>
            <a:ext cx="41148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new Course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Id =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Name = "Programming for Complete Beginners",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AuthorId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FullPrice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45,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Description = "Description for Programming for Beginners",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Level =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Tags = new Collection&lt;Tag&gt;()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tags["c#"]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new Course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Id = 8,</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Name = "A 16 Hour C# Course with Visual Studio 2013",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AuthorId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FullPrice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150,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Description = "Description 16 Hour Course",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Level =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ORM?</a:t>
            </a:r>
            <a:endParaRPr lang="en-US" dirty="0"/>
          </a:p>
        </p:txBody>
      </p:sp>
      <p:sp>
        <p:nvSpPr>
          <p:cNvPr id="3" name="Content Placeholder 2"/>
          <p:cNvSpPr>
            <a:spLocks noGrp="1"/>
          </p:cNvSpPr>
          <p:nvPr>
            <p:ph idx="1"/>
          </p:nvPr>
        </p:nvSpPr>
        <p:spPr/>
        <p:txBody>
          <a:bodyPr>
            <a:normAutofit/>
          </a:bodyPr>
          <a:lstStyle/>
          <a:p>
            <a:r>
              <a:rPr lang="sr-Latn-RS" sz="2400" dirty="0" smtClean="0"/>
              <a:t>Piše se na visokom nivou apstrakcije</a:t>
            </a:r>
          </a:p>
          <a:p>
            <a:r>
              <a:rPr lang="sr-Latn-RS" sz="2400" dirty="0" smtClean="0"/>
              <a:t>Radi se sa objektima</a:t>
            </a:r>
          </a:p>
          <a:p>
            <a:r>
              <a:rPr lang="sr-Latn-RS" sz="2400" dirty="0" smtClean="0"/>
              <a:t>Moguće lakše testiranje koda </a:t>
            </a:r>
            <a:r>
              <a:rPr lang="sr-Latn-RS" sz="2400" i="1" dirty="0" smtClean="0"/>
              <a:t>business</a:t>
            </a:r>
            <a:r>
              <a:rPr lang="sr-Latn-RS" sz="2400" dirty="0" smtClean="0"/>
              <a:t> logike (nezavisno od baze podataka tj. ne dovodeći podatke u stanje rizika)</a:t>
            </a:r>
          </a:p>
          <a:p>
            <a:r>
              <a:rPr lang="sr-Latn-RS" sz="2400" dirty="0" smtClean="0"/>
              <a:t>Moguća laka promena baze (npr SQL Server na PostgreSQL), ORM prelaz sređuje sam!</a:t>
            </a:r>
          </a:p>
          <a:p>
            <a:r>
              <a:rPr lang="sr-Latn-RS" sz="2400" dirty="0" smtClean="0"/>
              <a:t>Nema SQL upita rasutih po čitavom kodu</a:t>
            </a:r>
          </a:p>
          <a:p>
            <a:r>
              <a:rPr lang="sr-Latn-RS" sz="2400" dirty="0" smtClean="0"/>
              <a:t>Postao je standard u industriji</a:t>
            </a:r>
          </a:p>
          <a:p>
            <a:pPr lvl="1"/>
            <a:r>
              <a:rPr lang="sr-Latn-RS" sz="1600" dirty="0" smtClean="0"/>
              <a:t>Svaka tehnologija ima ORM frameworke</a:t>
            </a:r>
            <a:endParaRPr lang="sr-Latn-RS" sz="1600" dirty="0"/>
          </a:p>
          <a:p>
            <a:r>
              <a:rPr lang="sr-Latn-RS" sz="2000" dirty="0" smtClean="0"/>
              <a:t>Pitanje kompleksnosti i zahtevnosti (memorija, brzina...) – više nije problem </a:t>
            </a:r>
            <a:endParaRPr lang="sr-Latn-RS" sz="2400" dirty="0" smtClean="0"/>
          </a:p>
        </p:txBody>
      </p:sp>
    </p:spTree>
    <p:extLst>
      <p:ext uri="{BB962C8B-B14F-4D97-AF65-F5344CB8AC3E}">
        <p14:creationId xmlns:p14="http://schemas.microsoft.com/office/powerpoint/2010/main" val="360172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r>
              <a:rPr lang="sr-Latn-RS" dirty="0" smtClean="0"/>
              <a:t>.cs</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pPr>
              <a:buNone/>
            </a:pPr>
            <a:r>
              <a:rPr lang="en-US" sz="1200" dirty="0" smtClean="0"/>
              <a:t>Tags = new Collection&lt;Tag&gt;()</a:t>
            </a:r>
          </a:p>
          <a:p>
            <a:pPr>
              <a:buNone/>
            </a:pPr>
            <a:r>
              <a:rPr lang="en-US" sz="1200" dirty="0" smtClean="0"/>
              <a:t>                    {</a:t>
            </a:r>
          </a:p>
          <a:p>
            <a:pPr>
              <a:buNone/>
            </a:pPr>
            <a:r>
              <a:rPr lang="en-US" sz="1200" dirty="0" smtClean="0"/>
              <a:t>                        tags["c#"]</a:t>
            </a:r>
          </a:p>
          <a:p>
            <a:pPr>
              <a:buNone/>
            </a:pPr>
            <a:r>
              <a:rPr lang="en-US" sz="1200" dirty="0" smtClean="0"/>
              <a:t>                    }</a:t>
            </a:r>
          </a:p>
          <a:p>
            <a:pPr>
              <a:buNone/>
            </a:pPr>
            <a:r>
              <a:rPr lang="en-US" sz="1200" dirty="0" smtClean="0"/>
              <a:t>                },</a:t>
            </a:r>
          </a:p>
          <a:p>
            <a:pPr>
              <a:buNone/>
            </a:pPr>
            <a:r>
              <a:rPr lang="en-US" sz="1200" dirty="0" smtClean="0"/>
              <a:t>                new Course</a:t>
            </a:r>
          </a:p>
          <a:p>
            <a:pPr>
              <a:buNone/>
            </a:pPr>
            <a:r>
              <a:rPr lang="en-US" sz="1200" dirty="0" smtClean="0"/>
              <a:t>                {   Id = 9,</a:t>
            </a:r>
          </a:p>
          <a:p>
            <a:pPr>
              <a:buNone/>
            </a:pPr>
            <a:r>
              <a:rPr lang="en-US" sz="1200" dirty="0" smtClean="0"/>
              <a:t>                    Name = "Learn JavaScript Through Visual Studio 2013",</a:t>
            </a:r>
          </a:p>
          <a:p>
            <a:pPr>
              <a:buNone/>
            </a:pPr>
            <a:r>
              <a:rPr lang="en-US" sz="1200" dirty="0" smtClean="0"/>
              <a:t>                    </a:t>
            </a:r>
            <a:r>
              <a:rPr lang="en-US" sz="1200" dirty="0" err="1" smtClean="0"/>
              <a:t>AuthorId</a:t>
            </a:r>
            <a:r>
              <a:rPr lang="en-US" sz="1200" dirty="0" smtClean="0"/>
              <a:t> = 4,</a:t>
            </a:r>
          </a:p>
          <a:p>
            <a:pPr>
              <a:buNone/>
            </a:pPr>
            <a:r>
              <a:rPr lang="en-US" sz="1200" dirty="0" smtClean="0"/>
              <a:t>                    </a:t>
            </a:r>
            <a:r>
              <a:rPr lang="en-US" sz="1200" dirty="0" err="1" smtClean="0"/>
              <a:t>FullPrice</a:t>
            </a:r>
            <a:r>
              <a:rPr lang="en-US" sz="1200" dirty="0" smtClean="0"/>
              <a:t> = 20,</a:t>
            </a:r>
          </a:p>
          <a:p>
            <a:pPr>
              <a:buNone/>
            </a:pPr>
            <a:r>
              <a:rPr lang="en-US" sz="1200" dirty="0" smtClean="0"/>
              <a:t>                    Description = "Description Learn </a:t>
            </a:r>
            <a:r>
              <a:rPr lang="en-US" sz="1200" dirty="0" err="1" smtClean="0"/>
              <a:t>Javascript</a:t>
            </a:r>
            <a:r>
              <a:rPr lang="en-US" sz="1200" dirty="0" smtClean="0"/>
              <a:t>",</a:t>
            </a:r>
          </a:p>
          <a:p>
            <a:pPr>
              <a:buNone/>
            </a:pPr>
            <a:r>
              <a:rPr lang="en-US" sz="1200" dirty="0" smtClean="0"/>
              <a:t>                    Level = 1,</a:t>
            </a:r>
          </a:p>
          <a:p>
            <a:pPr>
              <a:buNone/>
            </a:pPr>
            <a:r>
              <a:rPr lang="en-US" sz="1200" dirty="0" smtClean="0"/>
              <a:t>                    Tags = new Collection&lt;Tag&gt;()</a:t>
            </a:r>
          </a:p>
          <a:p>
            <a:pPr>
              <a:buNone/>
            </a:pPr>
            <a:r>
              <a:rPr lang="en-US" sz="1200" dirty="0" smtClean="0"/>
              <a:t>                    {</a:t>
            </a:r>
          </a:p>
          <a:p>
            <a:pPr>
              <a:buNone/>
            </a:pPr>
            <a:r>
              <a:rPr lang="en-US" sz="1200" dirty="0" smtClean="0"/>
              <a:t>                        tags["</a:t>
            </a:r>
            <a:r>
              <a:rPr lang="en-US" sz="1200" dirty="0" err="1" smtClean="0"/>
              <a:t>javascript</a:t>
            </a:r>
            <a:r>
              <a:rPr lang="en-US" sz="1200" dirty="0" smtClean="0"/>
              <a:t>"]</a:t>
            </a:r>
          </a:p>
          <a:p>
            <a:pPr>
              <a:buNone/>
            </a:pPr>
            <a:r>
              <a:rPr lang="en-US" sz="1200" dirty="0" smtClean="0"/>
              <a:t>                    }</a:t>
            </a:r>
          </a:p>
          <a:p>
            <a:pPr>
              <a:buNone/>
            </a:pPr>
            <a:r>
              <a:rPr lang="en-US" sz="1200" dirty="0" smtClean="0"/>
              <a:t>                }</a:t>
            </a:r>
          </a:p>
          <a:p>
            <a:pPr>
              <a:buNone/>
            </a:pPr>
            <a:r>
              <a:rPr lang="en-US" sz="1200" dirty="0" smtClean="0"/>
              <a:t>            };</a:t>
            </a:r>
          </a:p>
          <a:p>
            <a:pPr>
              <a:buNone/>
            </a:pPr>
            <a:r>
              <a:rPr lang="en-US" sz="1200" dirty="0" smtClean="0"/>
              <a:t>            </a:t>
            </a:r>
            <a:r>
              <a:rPr lang="en-US" sz="1200" dirty="0" err="1" smtClean="0"/>
              <a:t>foreach</a:t>
            </a:r>
            <a:r>
              <a:rPr lang="en-US" sz="1200" dirty="0" smtClean="0"/>
              <a:t> (</a:t>
            </a:r>
            <a:r>
              <a:rPr lang="en-US" sz="1200" dirty="0" err="1" smtClean="0"/>
              <a:t>var</a:t>
            </a:r>
            <a:r>
              <a:rPr lang="en-US" sz="1200" dirty="0" smtClean="0"/>
              <a:t> course in courses)</a:t>
            </a:r>
          </a:p>
          <a:p>
            <a:pPr>
              <a:buNone/>
            </a:pPr>
            <a:r>
              <a:rPr lang="en-US" sz="1200" dirty="0" smtClean="0"/>
              <a:t>                </a:t>
            </a:r>
            <a:r>
              <a:rPr lang="en-US" sz="1200" dirty="0" err="1" smtClean="0"/>
              <a:t>context.Courses.AddOrUpdate</a:t>
            </a:r>
            <a:r>
              <a:rPr lang="en-US" sz="1200" dirty="0" smtClean="0"/>
              <a:t>(c =&gt; </a:t>
            </a:r>
            <a:r>
              <a:rPr lang="en-US" sz="1200" dirty="0" err="1" smtClean="0"/>
              <a:t>c.Id</a:t>
            </a:r>
            <a:r>
              <a:rPr lang="en-US" sz="1200" dirty="0" smtClean="0"/>
              <a:t>, course);</a:t>
            </a:r>
          </a:p>
          <a:p>
            <a:pPr>
              <a:buNone/>
            </a:pPr>
            <a:r>
              <a:rPr lang="en-US" sz="1200" dirty="0" smtClean="0"/>
              <a:t>            #</a:t>
            </a:r>
            <a:r>
              <a:rPr lang="en-US" sz="1200" dirty="0" err="1" smtClean="0"/>
              <a:t>endregion</a:t>
            </a:r>
            <a:endParaRPr lang="en-US" sz="1200" dirty="0" smtClean="0"/>
          </a:p>
          <a:p>
            <a:pPr>
              <a:buNone/>
            </a:pPr>
            <a:r>
              <a:rPr lang="en-US" sz="1200" dirty="0" smtClean="0"/>
              <a:t>        }</a:t>
            </a:r>
          </a:p>
          <a:p>
            <a:pPr>
              <a:buNone/>
            </a:pPr>
            <a:r>
              <a:rPr lang="en-US" sz="1200" dirty="0" smtClean="0"/>
              <a:t>    }</a:t>
            </a:r>
          </a:p>
          <a:p>
            <a:pPr>
              <a:buNone/>
            </a:pPr>
            <a:r>
              <a:rPr lang="en-US" sz="1200" dirty="0" smtClean="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a:t>
            </a:r>
            <a:r>
              <a:rPr lang="sr-Latn-RS" dirty="0" smtClean="0"/>
              <a:t>sintaksa</a:t>
            </a:r>
            <a:endParaRPr lang="en-US" dirty="0"/>
          </a:p>
        </p:txBody>
      </p:sp>
      <p:sp>
        <p:nvSpPr>
          <p:cNvPr id="3" name="Content Placeholder 2"/>
          <p:cNvSpPr>
            <a:spLocks noGrp="1"/>
          </p:cNvSpPr>
          <p:nvPr>
            <p:ph idx="1"/>
          </p:nvPr>
        </p:nvSpPr>
        <p:spPr/>
        <p:txBody>
          <a:bodyPr>
            <a:normAutofit/>
          </a:bodyPr>
          <a:lstStyle/>
          <a:p>
            <a:r>
              <a:rPr lang="pl-PL" sz="1800" dirty="0" smtClean="0"/>
              <a:t>Ovaj način pisanja LINQ je bolji za one koji vole SQL, međutim može da postane veoma kompleksan i težak za pisanje.</a:t>
            </a:r>
          </a:p>
          <a:p>
            <a:r>
              <a:rPr lang="pl-PL" sz="1800" dirty="0" smtClean="0"/>
              <a:t>Primer kako možemo da nađemo sve kurseve koji u svom nazivu sadrže „c#”</a:t>
            </a:r>
          </a:p>
          <a:p>
            <a:r>
              <a:rPr lang="en-US" sz="1800" dirty="0" smtClean="0"/>
              <a:t>             </a:t>
            </a:r>
            <a:r>
              <a:rPr lang="en-US" sz="1800" dirty="0" err="1" smtClean="0"/>
              <a:t>var</a:t>
            </a:r>
            <a:r>
              <a:rPr lang="en-US" sz="1800" dirty="0" smtClean="0"/>
              <a:t> query =</a:t>
            </a:r>
          </a:p>
          <a:p>
            <a:r>
              <a:rPr lang="en-US" sz="1800" dirty="0" smtClean="0"/>
              <a:t>    </a:t>
            </a:r>
            <a:r>
              <a:rPr lang="sr-Latn-RS" sz="1800" dirty="0" smtClean="0"/>
              <a:t>	     </a:t>
            </a:r>
            <a:r>
              <a:rPr lang="en-US" sz="1800" dirty="0" smtClean="0"/>
              <a:t>from c in </a:t>
            </a:r>
            <a:r>
              <a:rPr lang="en-US" sz="1800" dirty="0" err="1" smtClean="0"/>
              <a:t>context.Courses</a:t>
            </a:r>
            <a:endParaRPr lang="en-US" sz="1800" dirty="0" smtClean="0"/>
          </a:p>
          <a:p>
            <a:r>
              <a:rPr lang="en-US" sz="1800" dirty="0" smtClean="0"/>
              <a:t>                where </a:t>
            </a:r>
            <a:r>
              <a:rPr lang="en-US" sz="1800" dirty="0" err="1" smtClean="0"/>
              <a:t>c.Name.Contains</a:t>
            </a:r>
            <a:r>
              <a:rPr lang="en-US" sz="1800" dirty="0" smtClean="0"/>
              <a:t>("c#“)</a:t>
            </a:r>
          </a:p>
          <a:p>
            <a:r>
              <a:rPr lang="en-US" sz="1800" dirty="0" smtClean="0"/>
              <a:t>                select c;</a:t>
            </a:r>
            <a:endParaRPr lang="sr-Latn-RS" sz="1800" dirty="0" smtClean="0"/>
          </a:p>
          <a:p>
            <a:endParaRPr lang="sr-Latn-RS" sz="1800" dirty="0" smtClean="0"/>
          </a:p>
          <a:p>
            <a:r>
              <a:rPr lang="sr-Latn-RS" sz="1800" dirty="0" smtClean="0"/>
              <a:t>Za razliku od SQL, ovde na kraju pišemo uvek select i koje atribute želimo da selektujemo, u našem slučaju je to objekat c klase Course.</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a:t>
            </a:r>
            <a:r>
              <a:rPr lang="sr-Latn-RS" dirty="0" smtClean="0"/>
              <a:t>sintaksa – order by</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r>
              <a:rPr lang="pl-PL" sz="1600" dirty="0" smtClean="0"/>
              <a:t>Uzećemo prethodni primer. Želimo da poređamo naša imena u rastućem redosledu:</a:t>
            </a:r>
          </a:p>
          <a:p>
            <a:pPr>
              <a:buNone/>
            </a:pPr>
            <a:r>
              <a:rPr lang="pl-PL" sz="1600" dirty="0" smtClean="0"/>
              <a:t>                </a:t>
            </a:r>
            <a:r>
              <a:rPr lang="en-US" sz="1600" dirty="0" err="1" smtClean="0"/>
              <a:t>var</a:t>
            </a:r>
            <a:r>
              <a:rPr lang="en-US" sz="1600" dirty="0" smtClean="0"/>
              <a:t> query =</a:t>
            </a:r>
          </a:p>
          <a:p>
            <a:pPr>
              <a:buNone/>
            </a:pPr>
            <a:r>
              <a:rPr lang="en-US" sz="1600" dirty="0" smtClean="0"/>
              <a:t>    </a:t>
            </a:r>
            <a:r>
              <a:rPr lang="sr-Latn-RS" sz="1600" dirty="0" smtClean="0"/>
              <a:t>	     </a:t>
            </a:r>
            <a:r>
              <a:rPr lang="en-US" sz="1600" dirty="0" smtClean="0"/>
              <a:t>from c in </a:t>
            </a:r>
            <a:r>
              <a:rPr lang="en-US" sz="1600" dirty="0" err="1" smtClean="0"/>
              <a:t>context.Courses</a:t>
            </a:r>
            <a:endParaRPr lang="en-US" sz="1600" dirty="0" smtClean="0"/>
          </a:p>
          <a:p>
            <a:pPr>
              <a:buNone/>
            </a:pPr>
            <a:r>
              <a:rPr lang="en-US" sz="1600" dirty="0" smtClean="0"/>
              <a:t>                where </a:t>
            </a:r>
            <a:r>
              <a:rPr lang="en-US" sz="1600" dirty="0" err="1" smtClean="0"/>
              <a:t>c.Name.Contains</a:t>
            </a:r>
            <a:r>
              <a:rPr lang="en-US" sz="1600" dirty="0" smtClean="0"/>
              <a:t>("c#“)</a:t>
            </a:r>
            <a:endParaRPr lang="sr-Latn-RS" sz="1600" dirty="0" smtClean="0"/>
          </a:p>
          <a:p>
            <a:pPr>
              <a:buNone/>
            </a:pPr>
            <a:r>
              <a:rPr lang="sr-Latn-RS" sz="1600" dirty="0" smtClean="0"/>
              <a:t>                orderby c.Name</a:t>
            </a:r>
            <a:endParaRPr lang="en-US" sz="1600" dirty="0" smtClean="0"/>
          </a:p>
          <a:p>
            <a:pPr>
              <a:buNone/>
            </a:pPr>
            <a:r>
              <a:rPr lang="en-US" sz="1600" dirty="0" smtClean="0"/>
              <a:t>                select c;</a:t>
            </a:r>
            <a:endParaRPr lang="sr-Latn-RS" sz="1600" dirty="0" smtClean="0"/>
          </a:p>
          <a:p>
            <a:r>
              <a:rPr lang="sr-Latn-RS" sz="1600" dirty="0" smtClean="0"/>
              <a:t>Ako želimo da poređamo u opadajućem redosledu onda koristimo sledeći kod:</a:t>
            </a:r>
          </a:p>
          <a:p>
            <a:pPr>
              <a:buNone/>
            </a:pPr>
            <a:r>
              <a:rPr lang="sr-Latn-RS" sz="1600" dirty="0" smtClean="0"/>
              <a:t>         </a:t>
            </a:r>
            <a:r>
              <a:rPr lang="en-US" sz="1600" dirty="0" err="1" smtClean="0"/>
              <a:t>var</a:t>
            </a:r>
            <a:r>
              <a:rPr lang="en-US" sz="1600" dirty="0" smtClean="0"/>
              <a:t> query =</a:t>
            </a:r>
          </a:p>
          <a:p>
            <a:pPr>
              <a:buNone/>
            </a:pPr>
            <a:r>
              <a:rPr lang="en-US" sz="1600" dirty="0" smtClean="0"/>
              <a:t>             from c in </a:t>
            </a:r>
            <a:r>
              <a:rPr lang="en-US" sz="1600" dirty="0" err="1" smtClean="0"/>
              <a:t>context.Courses</a:t>
            </a:r>
            <a:endParaRPr lang="en-US" sz="1600" dirty="0" smtClean="0"/>
          </a:p>
          <a:p>
            <a:pPr>
              <a:buNone/>
            </a:pPr>
            <a:r>
              <a:rPr lang="en-US" sz="1600" dirty="0" smtClean="0"/>
              <a:t>             where </a:t>
            </a:r>
            <a:r>
              <a:rPr lang="en-US" sz="1600" dirty="0" err="1" smtClean="0"/>
              <a:t>c.Name.Contains</a:t>
            </a:r>
            <a:r>
              <a:rPr lang="en-US" sz="1600" dirty="0" smtClean="0"/>
              <a:t>("c#“)</a:t>
            </a:r>
          </a:p>
          <a:p>
            <a:pPr>
              <a:buNone/>
            </a:pPr>
            <a:r>
              <a:rPr lang="en-US" sz="1600" dirty="0" smtClean="0"/>
              <a:t>                </a:t>
            </a:r>
            <a:r>
              <a:rPr lang="en-US" sz="1600" dirty="0" err="1" smtClean="0"/>
              <a:t>orderby</a:t>
            </a:r>
            <a:r>
              <a:rPr lang="en-US" sz="1600" dirty="0" smtClean="0"/>
              <a:t> </a:t>
            </a:r>
            <a:r>
              <a:rPr lang="en-US" sz="1600" dirty="0" err="1" smtClean="0"/>
              <a:t>c.Name</a:t>
            </a:r>
            <a:r>
              <a:rPr lang="en-US" sz="1600" dirty="0" smtClean="0"/>
              <a:t> descending</a:t>
            </a:r>
            <a:endParaRPr lang="sr-Latn-RS" sz="1600" dirty="0" smtClean="0"/>
          </a:p>
          <a:p>
            <a:pPr>
              <a:buNone/>
            </a:pPr>
            <a:r>
              <a:rPr lang="en-US" sz="1600" dirty="0" smtClean="0"/>
              <a:t>             select c;</a:t>
            </a:r>
            <a:endParaRPr lang="sr-Latn-RS" sz="1600" dirty="0" smtClean="0"/>
          </a:p>
          <a:p>
            <a:r>
              <a:rPr lang="sr-Latn-RS" sz="1600" dirty="0" smtClean="0"/>
              <a:t>Ili ako želimo da poređamo po više kriterijuma, na primer po levelu, a onda za svaki level po imenu:</a:t>
            </a:r>
          </a:p>
          <a:p>
            <a:pPr>
              <a:buNone/>
            </a:pPr>
            <a:r>
              <a:rPr lang="sr-Latn-RS" sz="1600" dirty="0" smtClean="0"/>
              <a:t>                </a:t>
            </a:r>
            <a:r>
              <a:rPr lang="en-US" sz="1600" dirty="0" err="1" smtClean="0"/>
              <a:t>var</a:t>
            </a:r>
            <a:r>
              <a:rPr lang="en-US" sz="1600" dirty="0" smtClean="0"/>
              <a:t> query =</a:t>
            </a:r>
          </a:p>
          <a:p>
            <a:pPr>
              <a:buNone/>
            </a:pPr>
            <a:r>
              <a:rPr lang="en-US" sz="1600" dirty="0" smtClean="0"/>
              <a:t>                from c in </a:t>
            </a:r>
            <a:r>
              <a:rPr lang="en-US" sz="1600" dirty="0" err="1" smtClean="0"/>
              <a:t>context.Courses</a:t>
            </a:r>
            <a:endParaRPr lang="en-US" sz="1600" dirty="0" smtClean="0"/>
          </a:p>
          <a:p>
            <a:pPr>
              <a:buNone/>
            </a:pPr>
            <a:r>
              <a:rPr lang="en-US" sz="1600" dirty="0" smtClean="0"/>
              <a:t>                where  </a:t>
            </a:r>
            <a:r>
              <a:rPr lang="en-US" sz="1600" dirty="0" err="1" smtClean="0"/>
              <a:t>c.Author.Id</a:t>
            </a:r>
            <a:r>
              <a:rPr lang="en-US" sz="1600" dirty="0" smtClean="0"/>
              <a:t> == 1</a:t>
            </a:r>
          </a:p>
          <a:p>
            <a:pPr>
              <a:buNone/>
            </a:pPr>
            <a:r>
              <a:rPr lang="en-US" sz="1600" dirty="0" smtClean="0"/>
              <a:t>                </a:t>
            </a:r>
            <a:r>
              <a:rPr lang="en-US" sz="1600" dirty="0" err="1" smtClean="0"/>
              <a:t>orderby</a:t>
            </a:r>
            <a:r>
              <a:rPr lang="en-US" sz="1600" dirty="0" smtClean="0"/>
              <a:t> </a:t>
            </a:r>
            <a:r>
              <a:rPr lang="en-US" sz="1600" dirty="0" err="1" smtClean="0"/>
              <a:t>c.Level</a:t>
            </a:r>
            <a:r>
              <a:rPr lang="en-US" sz="1600" dirty="0" smtClean="0"/>
              <a:t>, </a:t>
            </a:r>
            <a:r>
              <a:rPr lang="en-US" sz="1600" dirty="0" err="1" smtClean="0"/>
              <a:t>c.Name</a:t>
            </a:r>
            <a:endParaRPr lang="en-US" sz="1600" dirty="0" smtClean="0"/>
          </a:p>
          <a:p>
            <a:pPr>
              <a:buNone/>
            </a:pPr>
            <a:r>
              <a:rPr lang="en-US" sz="1600" dirty="0" smtClean="0"/>
              <a:t>                select </a:t>
            </a:r>
            <a:r>
              <a:rPr lang="sr-Latn-RS" sz="1600" dirty="0" smtClean="0"/>
              <a:t>c</a:t>
            </a:r>
            <a:r>
              <a:rPr lang="en-US" sz="1600" dirty="0" smtClean="0"/>
              <a:t>;</a:t>
            </a:r>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LINQ sintaksa - projekcija</a:t>
            </a:r>
            <a:endParaRPr lang="en-US" dirty="0"/>
          </a:p>
        </p:txBody>
      </p:sp>
      <p:sp>
        <p:nvSpPr>
          <p:cNvPr id="3" name="Content Placeholder 2"/>
          <p:cNvSpPr>
            <a:spLocks noGrp="1"/>
          </p:cNvSpPr>
          <p:nvPr>
            <p:ph idx="1"/>
          </p:nvPr>
        </p:nvSpPr>
        <p:spPr/>
        <p:txBody>
          <a:bodyPr>
            <a:normAutofit lnSpcReduction="10000"/>
          </a:bodyPr>
          <a:lstStyle/>
          <a:p>
            <a:r>
              <a:rPr lang="sr-Latn-RS" sz="1800" dirty="0" smtClean="0"/>
              <a:t>Trenutno smo videli kako da selektujemo ceo objekat c, međutim često želimo da selektujemo samo neke određene podatke, a ne ceo objekat. Naročito kada radimo sa web aplikacijama ne želimo da korisnici imaju pristup celom objektu.</a:t>
            </a:r>
          </a:p>
          <a:p>
            <a:r>
              <a:rPr lang="sr-Latn-RS" sz="1800" dirty="0" smtClean="0"/>
              <a:t>Jedan od načina jeste da kreiramo posebnu klasu sa samo određenim svojstvima koje želimo da selektujemo, ali nekad ne morate da kreirate novu klasu već možete koristiti anonimne objekte, kao na primer:</a:t>
            </a:r>
          </a:p>
          <a:p>
            <a:pPr>
              <a:buNone/>
            </a:pPr>
            <a:r>
              <a:rPr lang="sr-Latn-RS" sz="1800" dirty="0" smtClean="0"/>
              <a:t>                </a:t>
            </a:r>
            <a:r>
              <a:rPr lang="en-US" sz="1800" dirty="0" err="1" smtClean="0"/>
              <a:t>var</a:t>
            </a:r>
            <a:r>
              <a:rPr lang="en-US" sz="1800" dirty="0" smtClean="0"/>
              <a:t> query =</a:t>
            </a:r>
          </a:p>
          <a:p>
            <a:pPr>
              <a:buNone/>
            </a:pPr>
            <a:r>
              <a:rPr lang="en-US" sz="1800" dirty="0" smtClean="0"/>
              <a:t>                from c in </a:t>
            </a:r>
            <a:r>
              <a:rPr lang="en-US" sz="1800" dirty="0" err="1" smtClean="0"/>
              <a:t>context.Courses</a:t>
            </a:r>
            <a:endParaRPr lang="en-US" sz="1800" dirty="0" smtClean="0"/>
          </a:p>
          <a:p>
            <a:pPr>
              <a:buNone/>
            </a:pPr>
            <a:r>
              <a:rPr lang="en-US" sz="1800" dirty="0" smtClean="0"/>
              <a:t>                where  </a:t>
            </a:r>
            <a:r>
              <a:rPr lang="en-US" sz="1800" dirty="0" err="1" smtClean="0"/>
              <a:t>c.Author.Id</a:t>
            </a:r>
            <a:r>
              <a:rPr lang="en-US" sz="1800" dirty="0" smtClean="0"/>
              <a:t> == 1</a:t>
            </a:r>
          </a:p>
          <a:p>
            <a:pPr>
              <a:buNone/>
            </a:pPr>
            <a:r>
              <a:rPr lang="en-US" sz="1800" dirty="0" smtClean="0"/>
              <a:t>                </a:t>
            </a:r>
            <a:r>
              <a:rPr lang="en-US" sz="1800" dirty="0" err="1" smtClean="0"/>
              <a:t>orderby</a:t>
            </a:r>
            <a:r>
              <a:rPr lang="en-US" sz="1800" dirty="0" smtClean="0"/>
              <a:t> </a:t>
            </a:r>
            <a:r>
              <a:rPr lang="en-US" sz="1800" dirty="0" err="1" smtClean="0"/>
              <a:t>c.Level</a:t>
            </a:r>
            <a:r>
              <a:rPr lang="en-US" sz="1800" dirty="0" smtClean="0"/>
              <a:t>, </a:t>
            </a:r>
            <a:r>
              <a:rPr lang="en-US" sz="1800" dirty="0" err="1" smtClean="0"/>
              <a:t>c.Name</a:t>
            </a:r>
            <a:endParaRPr lang="en-US" sz="1800" dirty="0" smtClean="0"/>
          </a:p>
          <a:p>
            <a:pPr>
              <a:buNone/>
            </a:pPr>
            <a:r>
              <a:rPr lang="en-US" sz="1800" dirty="0" smtClean="0"/>
              <a:t>                select new { Name = </a:t>
            </a:r>
            <a:r>
              <a:rPr lang="en-US" sz="1800" dirty="0" err="1" smtClean="0"/>
              <a:t>c.Name</a:t>
            </a:r>
            <a:r>
              <a:rPr lang="en-US" sz="1800" dirty="0" smtClean="0"/>
              <a:t>, Author = </a:t>
            </a:r>
            <a:r>
              <a:rPr lang="en-US" sz="1800" dirty="0" err="1" smtClean="0"/>
              <a:t>c.Author.Name</a:t>
            </a:r>
            <a:r>
              <a:rPr lang="en-US" sz="1800" dirty="0" smtClean="0"/>
              <a:t> };</a:t>
            </a:r>
            <a:endParaRPr lang="sr-Latn-RS" sz="1800" dirty="0" smtClean="0"/>
          </a:p>
          <a:p>
            <a:pPr>
              <a:buNone/>
            </a:pPr>
            <a:endParaRPr lang="sr-Latn-RS" sz="1800" dirty="0" smtClean="0"/>
          </a:p>
          <a:p>
            <a:pPr>
              <a:buNone/>
            </a:pPr>
            <a:r>
              <a:rPr lang="sr-Latn-RS" sz="1800" b="1" dirty="0" smtClean="0"/>
              <a:t>Primetite</a:t>
            </a:r>
            <a:r>
              <a:rPr lang="sr-Latn-RS" sz="1800" dirty="0" smtClean="0"/>
              <a:t> kako naš objekat c ima atribut Author koji nije primitivnog tipa već je objekat. U tome je prednost EF u odnosu na relacione baze podataka jer koristimo objekte kao tipove, čime podatke dovodimo na nivo objektno orijentisanog koncepta.</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LINQ sintaksa grupisanje</a:t>
            </a:r>
            <a:endParaRPr lang="en-US" dirty="0"/>
          </a:p>
        </p:txBody>
      </p:sp>
      <p:sp>
        <p:nvSpPr>
          <p:cNvPr id="3" name="Content Placeholder 2"/>
          <p:cNvSpPr>
            <a:spLocks noGrp="1"/>
          </p:cNvSpPr>
          <p:nvPr>
            <p:ph idx="1"/>
          </p:nvPr>
        </p:nvSpPr>
        <p:spPr/>
        <p:txBody>
          <a:bodyPr>
            <a:noAutofit/>
          </a:bodyPr>
          <a:lstStyle/>
          <a:p>
            <a:r>
              <a:rPr lang="sr-Latn-RS" sz="1800" dirty="0" smtClean="0"/>
              <a:t>U SQL da bismo koristili grupisanje (group by) koristimo funkcije agregacije (kao npr count, max ili sum ...) dok u LINQ to nije slučaj. </a:t>
            </a:r>
          </a:p>
          <a:p>
            <a:r>
              <a:rPr lang="sr-Latn-RS" sz="1800" dirty="0" smtClean="0"/>
              <a:t>Možemo koristiti group by, na primer, da grupišemo podatke po levelima i sl</a:t>
            </a:r>
          </a:p>
          <a:p>
            <a:r>
              <a:rPr lang="sr-Latn-RS" sz="1800" dirty="0" smtClean="0"/>
              <a:t>Primer:                </a:t>
            </a:r>
            <a:r>
              <a:rPr lang="en-US" sz="1800" dirty="0" err="1" smtClean="0"/>
              <a:t>var</a:t>
            </a:r>
            <a:r>
              <a:rPr lang="en-US" sz="1800" dirty="0" smtClean="0"/>
              <a:t> query =</a:t>
            </a:r>
          </a:p>
          <a:p>
            <a:r>
              <a:rPr lang="en-US" sz="1800" dirty="0" smtClean="0"/>
              <a:t>               </a:t>
            </a:r>
            <a:r>
              <a:rPr lang="sr-Latn-RS" sz="1800" dirty="0" smtClean="0"/>
              <a:t>	</a:t>
            </a:r>
            <a:r>
              <a:rPr lang="en-US" sz="1800" dirty="0" smtClean="0"/>
              <a:t> from c in </a:t>
            </a:r>
            <a:r>
              <a:rPr lang="en-US" sz="1800" dirty="0" err="1" smtClean="0"/>
              <a:t>context.Courses</a:t>
            </a:r>
            <a:endParaRPr lang="en-US" sz="1800" dirty="0" smtClean="0"/>
          </a:p>
          <a:p>
            <a:r>
              <a:rPr lang="en-US" sz="1800" dirty="0" smtClean="0"/>
              <a:t>            </a:t>
            </a:r>
            <a:r>
              <a:rPr lang="sr-Latn-RS" sz="1800" dirty="0" smtClean="0"/>
              <a:t>	</a:t>
            </a:r>
            <a:r>
              <a:rPr lang="en-US" sz="1800" dirty="0" smtClean="0"/>
              <a:t>    group c by </a:t>
            </a:r>
            <a:r>
              <a:rPr lang="en-US" sz="1800" dirty="0" err="1" smtClean="0"/>
              <a:t>c.Level</a:t>
            </a:r>
            <a:r>
              <a:rPr lang="en-US" sz="1800" dirty="0" smtClean="0"/>
              <a:t> into g</a:t>
            </a:r>
          </a:p>
          <a:p>
            <a:r>
              <a:rPr lang="en-US" sz="1800" dirty="0" smtClean="0"/>
              <a:t>          </a:t>
            </a:r>
            <a:r>
              <a:rPr lang="sr-Latn-RS" sz="1800" dirty="0" smtClean="0"/>
              <a:t>		</a:t>
            </a:r>
            <a:r>
              <a:rPr lang="en-US" sz="1800" dirty="0" smtClean="0"/>
              <a:t>      select g;</a:t>
            </a:r>
          </a:p>
          <a:p>
            <a:endParaRPr lang="en-US" sz="1800" dirty="0" smtClean="0"/>
          </a:p>
          <a:p>
            <a:r>
              <a:rPr lang="en-US" sz="1800" dirty="0" smtClean="0"/>
              <a:t>            </a:t>
            </a:r>
            <a:r>
              <a:rPr lang="en-US" sz="1800" dirty="0" err="1" smtClean="0"/>
              <a:t>foreach</a:t>
            </a:r>
            <a:r>
              <a:rPr lang="en-US" sz="1800" dirty="0" smtClean="0"/>
              <a:t>(</a:t>
            </a:r>
            <a:r>
              <a:rPr lang="en-US" sz="1800" dirty="0" err="1" smtClean="0"/>
              <a:t>var</a:t>
            </a:r>
            <a:r>
              <a:rPr lang="en-US" sz="1800" dirty="0" smtClean="0"/>
              <a:t> group in query)</a:t>
            </a:r>
          </a:p>
          <a:p>
            <a:r>
              <a:rPr lang="en-US" sz="1800" dirty="0" smtClean="0"/>
              <a:t>            {</a:t>
            </a:r>
          </a:p>
          <a:p>
            <a:r>
              <a:rPr lang="en-US" sz="1800" dirty="0" smtClean="0"/>
              <a:t>                </a:t>
            </a:r>
            <a:r>
              <a:rPr lang="en-US" sz="1800" dirty="0" err="1" smtClean="0"/>
              <a:t>Console.WriteLine</a:t>
            </a:r>
            <a:r>
              <a:rPr lang="en-US" sz="1800" dirty="0" smtClean="0"/>
              <a:t>(</a:t>
            </a:r>
            <a:r>
              <a:rPr lang="en-US" sz="1800" dirty="0" err="1" smtClean="0"/>
              <a:t>group.Key</a:t>
            </a:r>
            <a:r>
              <a:rPr lang="en-US" sz="1800" dirty="0" smtClean="0"/>
              <a:t>);</a:t>
            </a:r>
          </a:p>
          <a:p>
            <a:r>
              <a:rPr lang="en-US" sz="1800" dirty="0" smtClean="0"/>
              <a:t>                </a:t>
            </a:r>
            <a:r>
              <a:rPr lang="en-US" sz="1800" dirty="0" err="1" smtClean="0"/>
              <a:t>foreach</a:t>
            </a:r>
            <a:r>
              <a:rPr lang="en-US" sz="1800" dirty="0" smtClean="0"/>
              <a:t> (</a:t>
            </a:r>
            <a:r>
              <a:rPr lang="en-US" sz="1800" dirty="0" err="1" smtClean="0"/>
              <a:t>var</a:t>
            </a:r>
            <a:r>
              <a:rPr lang="en-US" sz="1800" dirty="0" smtClean="0"/>
              <a:t> course in group)</a:t>
            </a:r>
          </a:p>
          <a:p>
            <a:r>
              <a:rPr lang="en-US" sz="1800" dirty="0" smtClean="0"/>
              <a:t>                    </a:t>
            </a:r>
            <a:r>
              <a:rPr lang="en-US" sz="1800" dirty="0" err="1" smtClean="0"/>
              <a:t>Console.WriteLine</a:t>
            </a:r>
            <a:r>
              <a:rPr lang="en-US" sz="1800" dirty="0" smtClean="0"/>
              <a:t>("\t" + </a:t>
            </a:r>
            <a:r>
              <a:rPr lang="en-US" sz="1800" dirty="0" err="1" smtClean="0"/>
              <a:t>course.Name</a:t>
            </a:r>
            <a:r>
              <a:rPr lang="en-US" sz="1800" dirty="0" smtClean="0"/>
              <a:t>);</a:t>
            </a:r>
          </a:p>
          <a:p>
            <a:r>
              <a:rPr lang="en-US" sz="1800" dirty="0" smtClean="0"/>
              <a:t>            }</a:t>
            </a:r>
            <a:endParaRPr lang="sr-Latn-RS" sz="1800" dirty="0" smtClean="0"/>
          </a:p>
          <a:p>
            <a:r>
              <a:rPr lang="sr-Latn-RS" sz="1800" dirty="0" smtClean="0"/>
              <a:t>Kao rezultat smo dobili 3 grupe i sve kurseve u grupama, ali nismo koristili funkcije agregacije.</a:t>
            </a:r>
            <a:endParaRPr lang="en-US" sz="1800" dirty="0"/>
          </a:p>
        </p:txBody>
      </p:sp>
      <p:pic>
        <p:nvPicPr>
          <p:cNvPr id="1026" name="Picture 2"/>
          <p:cNvPicPr>
            <a:picLocks noChangeAspect="1" noChangeArrowheads="1"/>
          </p:cNvPicPr>
          <p:nvPr/>
        </p:nvPicPr>
        <p:blipFill>
          <a:blip r:embed="rId2" cstate="print"/>
          <a:srcRect/>
          <a:stretch>
            <a:fillRect/>
          </a:stretch>
        </p:blipFill>
        <p:spPr bwMode="auto">
          <a:xfrm>
            <a:off x="4876800" y="2514601"/>
            <a:ext cx="4267200" cy="2859374"/>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LINQ sintaksa grupisanje</a:t>
            </a:r>
            <a:endParaRPr lang="en-US" dirty="0"/>
          </a:p>
        </p:txBody>
      </p:sp>
      <p:sp>
        <p:nvSpPr>
          <p:cNvPr id="3" name="Content Placeholder 2"/>
          <p:cNvSpPr>
            <a:spLocks noGrp="1"/>
          </p:cNvSpPr>
          <p:nvPr>
            <p:ph idx="1"/>
          </p:nvPr>
        </p:nvSpPr>
        <p:spPr/>
        <p:txBody>
          <a:bodyPr>
            <a:noAutofit/>
          </a:bodyPr>
          <a:lstStyle/>
          <a:p>
            <a:r>
              <a:rPr lang="sr-Latn-RS" sz="1800" dirty="0" smtClean="0"/>
              <a:t>Recimo da želimo da upotrebimo funkciju agregacije za prebrojavanje vrsta (count)</a:t>
            </a:r>
            <a:r>
              <a:rPr lang="sr-Latn-RS" sz="1800" dirty="0"/>
              <a:t> </a:t>
            </a:r>
            <a:r>
              <a:rPr lang="sr-Latn-RS" sz="1800" dirty="0" smtClean="0"/>
              <a:t>to radimo na sledeći način:</a:t>
            </a:r>
          </a:p>
          <a:p>
            <a:r>
              <a:rPr lang="en-US" sz="1800" dirty="0" err="1" smtClean="0"/>
              <a:t>var</a:t>
            </a:r>
            <a:r>
              <a:rPr lang="en-US" sz="1800" dirty="0" smtClean="0"/>
              <a:t> query =</a:t>
            </a:r>
          </a:p>
          <a:p>
            <a:r>
              <a:rPr lang="en-US" sz="1800" dirty="0" smtClean="0"/>
              <a:t>                from c in </a:t>
            </a:r>
            <a:r>
              <a:rPr lang="en-US" sz="1800" dirty="0" err="1" smtClean="0"/>
              <a:t>context.Courses</a:t>
            </a:r>
            <a:endParaRPr lang="en-US" sz="1800" dirty="0" smtClean="0"/>
          </a:p>
          <a:p>
            <a:r>
              <a:rPr lang="en-US" sz="1800" dirty="0" smtClean="0"/>
              <a:t>                group c by </a:t>
            </a:r>
            <a:r>
              <a:rPr lang="en-US" sz="1800" dirty="0" err="1" smtClean="0"/>
              <a:t>c.Level</a:t>
            </a:r>
            <a:r>
              <a:rPr lang="en-US" sz="1800" dirty="0" smtClean="0"/>
              <a:t> into g</a:t>
            </a:r>
          </a:p>
          <a:p>
            <a:r>
              <a:rPr lang="en-US" sz="1800" dirty="0" smtClean="0"/>
              <a:t>                select g;</a:t>
            </a:r>
          </a:p>
          <a:p>
            <a:endParaRPr lang="en-US" sz="1800" dirty="0" smtClean="0"/>
          </a:p>
          <a:p>
            <a:endParaRPr lang="en-US" sz="1800" dirty="0" smtClean="0"/>
          </a:p>
          <a:p>
            <a:r>
              <a:rPr lang="en-US" sz="1800" dirty="0" smtClean="0"/>
              <a:t>           </a:t>
            </a:r>
            <a:r>
              <a:rPr lang="en-US" sz="1800" dirty="0" err="1" smtClean="0"/>
              <a:t>foreach</a:t>
            </a:r>
            <a:r>
              <a:rPr lang="en-US" sz="1800" dirty="0" smtClean="0"/>
              <a:t>(</a:t>
            </a:r>
            <a:r>
              <a:rPr lang="en-US" sz="1800" dirty="0" err="1" smtClean="0"/>
              <a:t>var</a:t>
            </a:r>
            <a:r>
              <a:rPr lang="en-US" sz="1800" dirty="0" smtClean="0"/>
              <a:t> group in query)</a:t>
            </a:r>
          </a:p>
          <a:p>
            <a:r>
              <a:rPr lang="en-US" sz="1800" dirty="0" smtClean="0"/>
              <a:t>            {</a:t>
            </a:r>
          </a:p>
          <a:p>
            <a:r>
              <a:rPr lang="sr-Latn-RS" sz="1800" dirty="0" smtClean="0"/>
              <a:t>            </a:t>
            </a:r>
            <a:r>
              <a:rPr lang="en-US" sz="1800" dirty="0" err="1" smtClean="0"/>
              <a:t>Console.WriteLine</a:t>
            </a:r>
            <a:r>
              <a:rPr lang="en-US" sz="1800" dirty="0" smtClean="0"/>
              <a:t>(</a:t>
            </a:r>
            <a:r>
              <a:rPr lang="en-US" sz="1800" dirty="0" err="1" smtClean="0"/>
              <a:t>group.Key</a:t>
            </a:r>
            <a:r>
              <a:rPr lang="en-US" sz="1800" dirty="0" smtClean="0"/>
              <a:t> + " " + </a:t>
            </a:r>
            <a:r>
              <a:rPr lang="en-US" sz="1800" dirty="0" err="1" smtClean="0"/>
              <a:t>group.Count</a:t>
            </a:r>
            <a:r>
              <a:rPr lang="en-US" sz="1800" dirty="0" smtClean="0"/>
              <a:t>());</a:t>
            </a:r>
          </a:p>
          <a:p>
            <a:r>
              <a:rPr lang="en-US" sz="1800" dirty="0" smtClean="0"/>
              <a:t>            }</a:t>
            </a:r>
            <a:endParaRPr lang="sr-Latn-RS" sz="1800" dirty="0" smtClean="0"/>
          </a:p>
          <a:p>
            <a:r>
              <a:rPr lang="en-US" sz="1800" dirty="0" smtClean="0"/>
              <a:t>I</a:t>
            </a:r>
            <a:r>
              <a:rPr lang="sr-Latn-RS" sz="1800" dirty="0" smtClean="0"/>
              <a:t>spisali smo ključ svake grupe i koliko ima kurseva u toj grupi</a:t>
            </a:r>
          </a:p>
        </p:txBody>
      </p:sp>
      <p:pic>
        <p:nvPicPr>
          <p:cNvPr id="2050" name="Picture 2"/>
          <p:cNvPicPr>
            <a:picLocks noChangeAspect="1" noChangeArrowheads="1"/>
          </p:cNvPicPr>
          <p:nvPr/>
        </p:nvPicPr>
        <p:blipFill>
          <a:blip r:embed="rId2" cstate="print"/>
          <a:srcRect/>
          <a:stretch>
            <a:fillRect/>
          </a:stretch>
        </p:blipFill>
        <p:spPr bwMode="auto">
          <a:xfrm>
            <a:off x="6172200" y="2514600"/>
            <a:ext cx="2057400" cy="1702676"/>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Spojevi (Joins)</a:t>
            </a:r>
            <a:endParaRPr lang="en-US" dirty="0"/>
          </a:p>
        </p:txBody>
      </p:sp>
      <p:sp>
        <p:nvSpPr>
          <p:cNvPr id="3" name="Content Placeholder 2"/>
          <p:cNvSpPr>
            <a:spLocks noGrp="1"/>
          </p:cNvSpPr>
          <p:nvPr>
            <p:ph idx="1"/>
          </p:nvPr>
        </p:nvSpPr>
        <p:spPr>
          <a:xfrm>
            <a:off x="457200" y="1447800"/>
            <a:ext cx="8229600" cy="2819400"/>
          </a:xfrm>
        </p:spPr>
        <p:txBody>
          <a:bodyPr>
            <a:noAutofit/>
          </a:bodyPr>
          <a:lstStyle/>
          <a:p>
            <a:r>
              <a:rPr lang="sr-Latn-RS" sz="1800" dirty="0" smtClean="0"/>
              <a:t>U LINQ imamo tri vrste spojeva:</a:t>
            </a:r>
          </a:p>
          <a:p>
            <a:pPr lvl="1"/>
            <a:r>
              <a:rPr lang="sr-Latn-RS" sz="1400" dirty="0" smtClean="0"/>
              <a:t>Inner Join</a:t>
            </a:r>
          </a:p>
          <a:p>
            <a:pPr lvl="1"/>
            <a:r>
              <a:rPr lang="sr-Latn-RS" sz="1400" dirty="0" smtClean="0"/>
              <a:t>Group Join – nemamo u SQL</a:t>
            </a:r>
          </a:p>
          <a:p>
            <a:pPr lvl="1"/>
            <a:r>
              <a:rPr lang="sr-Latn-RS" sz="1400" dirty="0" smtClean="0"/>
              <a:t>Cross Join</a:t>
            </a:r>
          </a:p>
          <a:p>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Inner join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sr-Latn-RS" sz="1800" dirty="0" smtClean="0"/>
              <a:t>Kada imamo relaciju izmedju tabela ne moramo da koristimo inner join, primer:</a:t>
            </a:r>
          </a:p>
          <a:p>
            <a:r>
              <a:rPr lang="en-US" sz="1800" dirty="0" err="1" smtClean="0"/>
              <a:t>var</a:t>
            </a:r>
            <a:r>
              <a:rPr lang="en-US" sz="1800" dirty="0" smtClean="0"/>
              <a:t> query =</a:t>
            </a:r>
          </a:p>
          <a:p>
            <a:r>
              <a:rPr lang="en-US" sz="1800" dirty="0" smtClean="0"/>
              <a:t>                from c in </a:t>
            </a:r>
            <a:r>
              <a:rPr lang="en-US" sz="1800" dirty="0" err="1" smtClean="0"/>
              <a:t>context.Courses</a:t>
            </a:r>
            <a:endParaRPr lang="en-US" sz="1800" dirty="0" smtClean="0"/>
          </a:p>
          <a:p>
            <a:r>
              <a:rPr lang="en-US" sz="1800" dirty="0" smtClean="0"/>
              <a:t>                select new { </a:t>
            </a:r>
            <a:r>
              <a:rPr lang="en-US" sz="1800" dirty="0" err="1" smtClean="0"/>
              <a:t>CourseName</a:t>
            </a:r>
            <a:r>
              <a:rPr lang="en-US" sz="1800" dirty="0" smtClean="0"/>
              <a:t> = </a:t>
            </a:r>
            <a:r>
              <a:rPr lang="en-US" sz="1800" dirty="0" err="1" smtClean="0"/>
              <a:t>c.Name</a:t>
            </a:r>
            <a:r>
              <a:rPr lang="en-US" sz="1800" dirty="0" smtClean="0"/>
              <a:t>, </a:t>
            </a:r>
            <a:r>
              <a:rPr lang="en-US" sz="1800" dirty="0" err="1" smtClean="0"/>
              <a:t>AuthorName</a:t>
            </a:r>
            <a:r>
              <a:rPr lang="en-US" sz="1800" dirty="0" smtClean="0"/>
              <a:t> = </a:t>
            </a:r>
            <a:r>
              <a:rPr lang="en-US" sz="1800" dirty="0" err="1" smtClean="0"/>
              <a:t>c.Author.Name</a:t>
            </a:r>
            <a:r>
              <a:rPr lang="en-US" sz="1800" dirty="0" smtClean="0"/>
              <a:t> };</a:t>
            </a:r>
            <a:endParaRPr lang="sr-Latn-RS" sz="1800" dirty="0" smtClean="0"/>
          </a:p>
          <a:p>
            <a:endParaRPr lang="sr-Latn-RS" sz="1800" dirty="0" smtClean="0"/>
          </a:p>
          <a:p>
            <a:r>
              <a:rPr lang="sr-Latn-RS" sz="1800" dirty="0" smtClean="0"/>
              <a:t>LINQ je sam shvatio prilikom pretvaranja ovog LINQ izraza u SQL da treba da spoji tabele Author i Course i prikazao nam ime Authora za određeni kurs.</a:t>
            </a:r>
          </a:p>
          <a:p>
            <a:r>
              <a:rPr lang="sr-Latn-RS" sz="1800" dirty="0" smtClean="0"/>
              <a:t>Inner join se koristi kada nismo naveli relaciju između tabela i u tom slučaju LINQ ne zna da su neke dve tabele povezane.</a:t>
            </a:r>
          </a:p>
          <a:p>
            <a:r>
              <a:rPr lang="sr-Latn-RS" sz="1800" dirty="0" smtClean="0"/>
              <a:t>Kako bi izgledalo da nema relacije između tabela:</a:t>
            </a:r>
          </a:p>
          <a:p>
            <a:r>
              <a:rPr lang="sr-Latn-RS" sz="1800" dirty="0" smtClean="0"/>
              <a:t>                </a:t>
            </a:r>
            <a:r>
              <a:rPr lang="en-US" sz="1800" dirty="0" err="1" smtClean="0"/>
              <a:t>var</a:t>
            </a:r>
            <a:r>
              <a:rPr lang="en-US" sz="1800" dirty="0" smtClean="0"/>
              <a:t> query =</a:t>
            </a:r>
          </a:p>
          <a:p>
            <a:r>
              <a:rPr lang="en-US" sz="1800" dirty="0" smtClean="0"/>
              <a:t>                from c in </a:t>
            </a:r>
            <a:r>
              <a:rPr lang="en-US" sz="1800" dirty="0" err="1" smtClean="0"/>
              <a:t>context.Courses</a:t>
            </a:r>
            <a:endParaRPr lang="en-US" sz="1800" dirty="0" smtClean="0"/>
          </a:p>
          <a:p>
            <a:r>
              <a:rPr lang="en-US" sz="1800" dirty="0" smtClean="0"/>
              <a:t>                join a in </a:t>
            </a:r>
            <a:r>
              <a:rPr lang="en-US" sz="1800" dirty="0" err="1" smtClean="0"/>
              <a:t>context.Authors</a:t>
            </a:r>
            <a:endParaRPr lang="en-US" sz="1800" dirty="0" smtClean="0"/>
          </a:p>
          <a:p>
            <a:r>
              <a:rPr lang="en-US" sz="1800" dirty="0" smtClean="0"/>
              <a:t>                on </a:t>
            </a:r>
            <a:r>
              <a:rPr lang="en-US" sz="1800" dirty="0" err="1" smtClean="0"/>
              <a:t>c.AuthorId</a:t>
            </a:r>
            <a:r>
              <a:rPr lang="en-US" sz="1800" dirty="0" smtClean="0"/>
              <a:t> equals </a:t>
            </a:r>
            <a:r>
              <a:rPr lang="en-US" sz="1800" dirty="0" err="1" smtClean="0"/>
              <a:t>a.Id</a:t>
            </a:r>
            <a:endParaRPr lang="en-US" sz="1800" dirty="0" smtClean="0"/>
          </a:p>
          <a:p>
            <a:r>
              <a:rPr lang="en-US" sz="1800" dirty="0" smtClean="0"/>
              <a:t>                select new { </a:t>
            </a:r>
            <a:r>
              <a:rPr lang="en-US" sz="1800" dirty="0" err="1" smtClean="0"/>
              <a:t>CourseName</a:t>
            </a:r>
            <a:r>
              <a:rPr lang="en-US" sz="1800" dirty="0" smtClean="0"/>
              <a:t> = </a:t>
            </a:r>
            <a:r>
              <a:rPr lang="en-US" sz="1800" dirty="0" err="1" smtClean="0"/>
              <a:t>c.Name</a:t>
            </a:r>
            <a:r>
              <a:rPr lang="en-US" sz="1800" dirty="0" smtClean="0"/>
              <a:t>, </a:t>
            </a:r>
            <a:r>
              <a:rPr lang="en-US" sz="1800" dirty="0" err="1" smtClean="0"/>
              <a:t>AuthorName</a:t>
            </a:r>
            <a:r>
              <a:rPr lang="en-US" sz="1800" dirty="0" smtClean="0"/>
              <a:t> = </a:t>
            </a:r>
            <a:r>
              <a:rPr lang="en-US" sz="1800" dirty="0" err="1" smtClean="0"/>
              <a:t>a.Name</a:t>
            </a:r>
            <a:r>
              <a:rPr lang="en-US" sz="1800" dirty="0" smtClean="0"/>
              <a:t> };</a:t>
            </a:r>
            <a:endParaRPr lang="en-U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Group join</a:t>
            </a:r>
            <a:endParaRPr lang="en-US" dirty="0"/>
          </a:p>
        </p:txBody>
      </p:sp>
      <p:sp>
        <p:nvSpPr>
          <p:cNvPr id="3" name="Content Placeholder 2"/>
          <p:cNvSpPr>
            <a:spLocks noGrp="1"/>
          </p:cNvSpPr>
          <p:nvPr>
            <p:ph idx="1"/>
          </p:nvPr>
        </p:nvSpPr>
        <p:spPr/>
        <p:txBody>
          <a:bodyPr>
            <a:normAutofit fontScale="92500" lnSpcReduction="10000"/>
          </a:bodyPr>
          <a:lstStyle/>
          <a:p>
            <a:r>
              <a:rPr lang="sr-Latn-RS" sz="2400" dirty="0" smtClean="0"/>
              <a:t>Koristimo kada želimo da spojimo jedan red iz leve tabele sa jednim ili više redova iz desne tabele. Slično je LEFT JOIN u SQL s tim što ovde možemo lako koristiti i funkcije agregacije.</a:t>
            </a:r>
          </a:p>
          <a:p>
            <a:r>
              <a:rPr lang="sr-Latn-RS" sz="2400" dirty="0" smtClean="0"/>
              <a:t>Primer: Ispisaćemo sve autore i broj njihovih kurseva</a:t>
            </a:r>
          </a:p>
          <a:p>
            <a:r>
              <a:rPr lang="en-US" sz="2400" dirty="0" err="1" smtClean="0"/>
              <a:t>var</a:t>
            </a:r>
            <a:r>
              <a:rPr lang="en-US" sz="2400" dirty="0" smtClean="0"/>
              <a:t> query =</a:t>
            </a:r>
          </a:p>
          <a:p>
            <a:r>
              <a:rPr lang="en-US" sz="2400" dirty="0" smtClean="0"/>
              <a:t>                from a in </a:t>
            </a:r>
            <a:r>
              <a:rPr lang="en-US" sz="2400" dirty="0" err="1" smtClean="0"/>
              <a:t>context.Authors</a:t>
            </a:r>
            <a:endParaRPr lang="en-US" sz="2400" dirty="0" smtClean="0"/>
          </a:p>
          <a:p>
            <a:r>
              <a:rPr lang="en-US" sz="2400" dirty="0" smtClean="0"/>
              <a:t>                join c in </a:t>
            </a:r>
            <a:r>
              <a:rPr lang="en-US" sz="2400" dirty="0" err="1" smtClean="0"/>
              <a:t>context.Courses</a:t>
            </a:r>
            <a:endParaRPr lang="en-US" sz="2400" dirty="0" smtClean="0"/>
          </a:p>
          <a:p>
            <a:r>
              <a:rPr lang="en-US" sz="2400" dirty="0" smtClean="0"/>
              <a:t>                on </a:t>
            </a:r>
            <a:r>
              <a:rPr lang="en-US" sz="2400" dirty="0" err="1" smtClean="0"/>
              <a:t>a.Id</a:t>
            </a:r>
            <a:r>
              <a:rPr lang="en-US" sz="2400" dirty="0" smtClean="0"/>
              <a:t> equals </a:t>
            </a:r>
            <a:r>
              <a:rPr lang="en-US" sz="2400" dirty="0" err="1" smtClean="0"/>
              <a:t>c.AuthorId</a:t>
            </a:r>
            <a:r>
              <a:rPr lang="en-US" sz="2400" dirty="0" smtClean="0"/>
              <a:t> into g</a:t>
            </a:r>
          </a:p>
          <a:p>
            <a:r>
              <a:rPr lang="en-US" sz="2400" dirty="0" smtClean="0"/>
              <a:t>                select new { </a:t>
            </a:r>
            <a:r>
              <a:rPr lang="en-US" sz="2400" dirty="0" err="1" smtClean="0"/>
              <a:t>AuthorName</a:t>
            </a:r>
            <a:r>
              <a:rPr lang="en-US" sz="2400" dirty="0" smtClean="0"/>
              <a:t> = </a:t>
            </a:r>
            <a:r>
              <a:rPr lang="en-US" sz="2400" dirty="0" err="1" smtClean="0"/>
              <a:t>a.Name</a:t>
            </a:r>
            <a:r>
              <a:rPr lang="en-US" sz="2400" dirty="0" smtClean="0"/>
              <a:t>, Courses = </a:t>
            </a:r>
            <a:r>
              <a:rPr lang="en-US" sz="2400" dirty="0" err="1" smtClean="0"/>
              <a:t>g.Count</a:t>
            </a:r>
            <a:r>
              <a:rPr lang="en-US" sz="2400" dirty="0" smtClean="0"/>
              <a:t>() };</a:t>
            </a:r>
          </a:p>
          <a:p>
            <a:endParaRPr lang="en-US" sz="2400" dirty="0" smtClean="0"/>
          </a:p>
          <a:p>
            <a:r>
              <a:rPr lang="en-US" sz="2400" dirty="0" smtClean="0"/>
              <a:t>            </a:t>
            </a:r>
            <a:r>
              <a:rPr lang="en-US" sz="2400" dirty="0" err="1" smtClean="0"/>
              <a:t>foreach</a:t>
            </a:r>
            <a:r>
              <a:rPr lang="en-US" sz="2400" dirty="0" smtClean="0"/>
              <a:t> (</a:t>
            </a:r>
            <a:r>
              <a:rPr lang="en-US" sz="2400" dirty="0" err="1" smtClean="0"/>
              <a:t>var</a:t>
            </a:r>
            <a:r>
              <a:rPr lang="en-US" sz="2400" dirty="0" smtClean="0"/>
              <a:t> x in query)</a:t>
            </a:r>
          </a:p>
          <a:p>
            <a:r>
              <a:rPr lang="en-US" sz="2400" dirty="0" smtClean="0"/>
              <a:t>                </a:t>
            </a:r>
            <a:r>
              <a:rPr lang="en-US" sz="2400" dirty="0" err="1" smtClean="0"/>
              <a:t>Console.WriteLine</a:t>
            </a:r>
            <a:r>
              <a:rPr lang="en-US" sz="2400" dirty="0" smtClean="0"/>
              <a:t>(</a:t>
            </a:r>
            <a:r>
              <a:rPr lang="en-US" sz="2400" dirty="0" err="1" smtClean="0"/>
              <a:t>x.AuthorName</a:t>
            </a:r>
            <a:r>
              <a:rPr lang="en-US" sz="2400" dirty="0" smtClean="0"/>
              <a:t> + " " + </a:t>
            </a:r>
            <a:r>
              <a:rPr lang="en-US" sz="2400" dirty="0" err="1" smtClean="0"/>
              <a:t>x.Courses</a:t>
            </a:r>
            <a:r>
              <a:rPr lang="en-US" sz="2400" dirty="0" smtClean="0"/>
              <a:t>);</a:t>
            </a:r>
            <a:endParaRPr lang="en-US" sz="2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Cross Join</a:t>
            </a:r>
            <a:endParaRPr lang="en-US" dirty="0"/>
          </a:p>
        </p:txBody>
      </p:sp>
      <p:sp>
        <p:nvSpPr>
          <p:cNvPr id="3" name="Content Placeholder 2"/>
          <p:cNvSpPr>
            <a:spLocks noGrp="1"/>
          </p:cNvSpPr>
          <p:nvPr>
            <p:ph idx="1"/>
          </p:nvPr>
        </p:nvSpPr>
        <p:spPr>
          <a:xfrm>
            <a:off x="457200" y="1600200"/>
            <a:ext cx="8077200" cy="4525963"/>
          </a:xfrm>
        </p:spPr>
        <p:txBody>
          <a:bodyPr>
            <a:normAutofit/>
          </a:bodyPr>
          <a:lstStyle/>
          <a:p>
            <a:r>
              <a:rPr lang="sr-Latn-RS" sz="1800" dirty="0" smtClean="0"/>
              <a:t>Dobija se Dekartov proizvod leve i desne tabele. Isto kao u SQL. </a:t>
            </a:r>
          </a:p>
          <a:p>
            <a:r>
              <a:rPr lang="sr-Latn-RS" sz="1800" dirty="0" smtClean="0"/>
              <a:t>Primer:</a:t>
            </a:r>
          </a:p>
          <a:p>
            <a:r>
              <a:rPr lang="en-US" sz="1800" dirty="0" err="1" smtClean="0"/>
              <a:t>var</a:t>
            </a:r>
            <a:r>
              <a:rPr lang="en-US" sz="1800" dirty="0" smtClean="0"/>
              <a:t> query =</a:t>
            </a:r>
          </a:p>
          <a:p>
            <a:r>
              <a:rPr lang="en-US" sz="1800" dirty="0" smtClean="0"/>
              <a:t>                from a in </a:t>
            </a:r>
            <a:r>
              <a:rPr lang="en-US" sz="1800" dirty="0" err="1" smtClean="0"/>
              <a:t>context.Authors</a:t>
            </a:r>
            <a:endParaRPr lang="en-US" sz="1800" dirty="0" smtClean="0"/>
          </a:p>
          <a:p>
            <a:r>
              <a:rPr lang="en-US" sz="1800" dirty="0" smtClean="0"/>
              <a:t>                from c in </a:t>
            </a:r>
            <a:r>
              <a:rPr lang="en-US" sz="1800" dirty="0" err="1" smtClean="0"/>
              <a:t>context.Courses</a:t>
            </a:r>
            <a:endParaRPr lang="en-US" sz="1800" dirty="0" smtClean="0"/>
          </a:p>
          <a:p>
            <a:r>
              <a:rPr lang="en-US" sz="1800" dirty="0" smtClean="0"/>
              <a:t>                select new { </a:t>
            </a:r>
            <a:r>
              <a:rPr lang="en-US" sz="1800" dirty="0" err="1" smtClean="0"/>
              <a:t>AuthorName</a:t>
            </a:r>
            <a:r>
              <a:rPr lang="en-US" sz="1800" dirty="0" smtClean="0"/>
              <a:t> = </a:t>
            </a:r>
            <a:r>
              <a:rPr lang="en-US" sz="1800" dirty="0" err="1" smtClean="0"/>
              <a:t>a.Name</a:t>
            </a:r>
            <a:r>
              <a:rPr lang="en-US" sz="1800" dirty="0" smtClean="0"/>
              <a:t>, </a:t>
            </a:r>
            <a:r>
              <a:rPr lang="en-US" sz="1800" dirty="0" err="1" smtClean="0"/>
              <a:t>CourseName</a:t>
            </a:r>
            <a:r>
              <a:rPr lang="en-US" sz="1800" dirty="0" smtClean="0"/>
              <a:t> = </a:t>
            </a:r>
            <a:r>
              <a:rPr lang="en-US" sz="1800" dirty="0" err="1" smtClean="0"/>
              <a:t>c.Name</a:t>
            </a:r>
            <a:r>
              <a:rPr lang="en-US" sz="1800" dirty="0" smtClean="0"/>
              <a:t> };</a:t>
            </a:r>
            <a:endParaRPr lang="sr-Latn-RS" sz="1800" dirty="0" smtClean="0"/>
          </a:p>
          <a:p>
            <a:endParaRPr lang="sr-Latn-RS" sz="1800" dirty="0" smtClean="0"/>
          </a:p>
          <a:p>
            <a:endParaRPr lang="sr-Latn-RS" sz="1800" dirty="0" smtClean="0"/>
          </a:p>
          <a:p>
            <a:r>
              <a:rPr lang="sr-Latn-RS" sz="1800" dirty="0" smtClean="0"/>
              <a:t>Spojiće svakog autora sa svakim kursom.</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Koji ORM ćemo mi koristiti?</a:t>
            </a:r>
            <a:endParaRPr lang="en-US" dirty="0"/>
          </a:p>
        </p:txBody>
      </p:sp>
      <p:sp>
        <p:nvSpPr>
          <p:cNvPr id="3" name="Content Placeholder 2"/>
          <p:cNvSpPr>
            <a:spLocks noGrp="1"/>
          </p:cNvSpPr>
          <p:nvPr>
            <p:ph idx="1"/>
          </p:nvPr>
        </p:nvSpPr>
        <p:spPr/>
        <p:txBody>
          <a:bodyPr>
            <a:noAutofit/>
          </a:bodyPr>
          <a:lstStyle/>
          <a:p>
            <a:r>
              <a:rPr lang="sr-Latn-RS" sz="2400" dirty="0" smtClean="0"/>
              <a:t>Obzirom da smo već radili programski jezic C#, mi ćemo raditi ORM framework koji se koristi u .NET okruženju a to je </a:t>
            </a:r>
            <a:r>
              <a:rPr lang="sr-Latn-RS" sz="2400" b="1" dirty="0" smtClean="0"/>
              <a:t>Entity framework</a:t>
            </a:r>
            <a:r>
              <a:rPr lang="sr-Latn-RS" sz="2400" dirty="0" smtClean="0"/>
              <a:t>.</a:t>
            </a:r>
          </a:p>
          <a:p>
            <a:r>
              <a:rPr lang="sr-Latn-RS" sz="2400" dirty="0" smtClean="0"/>
              <a:t>Prilikom korišćenja Entity frameworka(EF) možete birati 3 načina realizacije veze sa bazom:</a:t>
            </a:r>
          </a:p>
          <a:p>
            <a:pPr lvl="1"/>
            <a:r>
              <a:rPr lang="sr-Latn-RS" sz="2000" dirty="0" smtClean="0"/>
              <a:t>Database First – krećemo od baze i dopustimo EF da generiše klase na osnovu te baze</a:t>
            </a:r>
          </a:p>
          <a:p>
            <a:pPr lvl="1"/>
            <a:r>
              <a:rPr lang="sr-Latn-RS" sz="2000" dirty="0" smtClean="0"/>
              <a:t>Code First – krećemo od koda, kreiramo domen klase i zatim pustimo EF da generiše bazu za nas</a:t>
            </a:r>
          </a:p>
          <a:p>
            <a:pPr lvl="1"/>
            <a:r>
              <a:rPr lang="sr-Latn-RS" sz="2000" dirty="0" smtClean="0"/>
              <a:t>Model First – krećemo od UML dijagrama, kreiramo klase i asocijacije među njima. Na osnovu tih dijagrama EF generiše domen klase i bazu podataka </a:t>
            </a:r>
            <a:r>
              <a:rPr lang="sr-Latn-RS" sz="2000" i="1" dirty="0" smtClean="0"/>
              <a:t>(veoma se slabo koristi ovaj način)</a:t>
            </a:r>
          </a:p>
          <a:p>
            <a:r>
              <a:rPr lang="sr-Latn-RS" sz="2400" dirty="0" smtClean="0"/>
              <a:t>Mi ćemo koristiti Code First način, jer smo Database First već radili tokom kursa Objekto orijentisano programiranje 2.</a:t>
            </a:r>
            <a:endParaRPr lang="vi-VN" sz="2400" dirty="0"/>
          </a:p>
        </p:txBody>
      </p:sp>
    </p:spTree>
    <p:extLst>
      <p:ext uri="{BB962C8B-B14F-4D97-AF65-F5344CB8AC3E}">
        <p14:creationId xmlns:p14="http://schemas.microsoft.com/office/powerpoint/2010/main" val="1279607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LINQ extension metoda</a:t>
            </a:r>
            <a:endParaRPr lang="en-US" dirty="0"/>
          </a:p>
        </p:txBody>
      </p:sp>
      <p:sp>
        <p:nvSpPr>
          <p:cNvPr id="3" name="Content Placeholder 2"/>
          <p:cNvSpPr>
            <a:spLocks noGrp="1"/>
          </p:cNvSpPr>
          <p:nvPr>
            <p:ph idx="1"/>
          </p:nvPr>
        </p:nvSpPr>
        <p:spPr/>
        <p:txBody>
          <a:bodyPr>
            <a:normAutofit/>
          </a:bodyPr>
          <a:lstStyle/>
          <a:p>
            <a:r>
              <a:rPr lang="sr-Latn-RS" sz="1800" b="1" dirty="0" smtClean="0"/>
              <a:t>BITNI SU DELEGATI, PRISETITI SE DELEKATA SA PREDAVANJA!</a:t>
            </a:r>
          </a:p>
          <a:p>
            <a:r>
              <a:rPr lang="sr-Latn-RS" sz="1800" dirty="0" smtClean="0"/>
              <a:t>Restrikcija – primer:</a:t>
            </a:r>
          </a:p>
          <a:p>
            <a:r>
              <a:rPr lang="en-US" sz="1800" dirty="0" err="1" smtClean="0"/>
              <a:t>var</a:t>
            </a:r>
            <a:r>
              <a:rPr lang="en-US" sz="1800" dirty="0" smtClean="0"/>
              <a:t> courses = </a:t>
            </a:r>
            <a:r>
              <a:rPr lang="en-US" sz="1800" dirty="0" err="1" smtClean="0"/>
              <a:t>context.Courses.Where</a:t>
            </a:r>
            <a:r>
              <a:rPr lang="en-US" sz="1800" dirty="0" smtClean="0"/>
              <a:t>(</a:t>
            </a:r>
            <a:r>
              <a:rPr lang="en-US" sz="1800" b="1" dirty="0" smtClean="0"/>
              <a:t>c</a:t>
            </a:r>
            <a:r>
              <a:rPr lang="en-US" sz="1800" dirty="0" smtClean="0"/>
              <a:t> =&gt; </a:t>
            </a:r>
            <a:r>
              <a:rPr lang="en-US" sz="1800" b="1" dirty="0" err="1" smtClean="0"/>
              <a:t>c</a:t>
            </a:r>
            <a:r>
              <a:rPr lang="en-US" sz="1800" dirty="0" err="1" smtClean="0"/>
              <a:t>.Level</a:t>
            </a:r>
            <a:r>
              <a:rPr lang="en-US" sz="1800" dirty="0" smtClean="0"/>
              <a:t> == 1);</a:t>
            </a:r>
            <a:endParaRPr lang="sr-Latn-RS" sz="1800" dirty="0" smtClean="0"/>
          </a:p>
          <a:p>
            <a:endParaRPr lang="sr-Latn-RS" sz="1800" dirty="0" smtClean="0"/>
          </a:p>
          <a:p>
            <a:endParaRPr lang="sr-Latn-RS" sz="1800" dirty="0" smtClean="0"/>
          </a:p>
          <a:p>
            <a:r>
              <a:rPr lang="sr-Latn-RS" sz="1800" dirty="0" smtClean="0"/>
              <a:t>Order by – primer:</a:t>
            </a:r>
          </a:p>
          <a:p>
            <a:pPr>
              <a:buNone/>
            </a:pPr>
            <a:r>
              <a:rPr lang="en-US" sz="1800" dirty="0" err="1" smtClean="0"/>
              <a:t>var</a:t>
            </a:r>
            <a:r>
              <a:rPr lang="en-US" sz="1800" dirty="0" smtClean="0"/>
              <a:t> courses = </a:t>
            </a:r>
            <a:r>
              <a:rPr lang="en-US" sz="1800" dirty="0" err="1" smtClean="0"/>
              <a:t>context.Courses.Where</a:t>
            </a:r>
            <a:r>
              <a:rPr lang="en-US" sz="1800" dirty="0" smtClean="0"/>
              <a:t>(</a:t>
            </a:r>
            <a:r>
              <a:rPr lang="en-US" sz="1800" b="1" dirty="0" smtClean="0"/>
              <a:t>c</a:t>
            </a:r>
            <a:r>
              <a:rPr lang="en-US" sz="1800" dirty="0" smtClean="0"/>
              <a:t> =&gt; </a:t>
            </a:r>
            <a:r>
              <a:rPr lang="en-US" sz="1800" b="1" dirty="0" err="1" smtClean="0"/>
              <a:t>c</a:t>
            </a:r>
            <a:r>
              <a:rPr lang="en-US" sz="1800" dirty="0" err="1" smtClean="0"/>
              <a:t>.Level</a:t>
            </a:r>
            <a:r>
              <a:rPr lang="en-US" sz="1800" dirty="0" smtClean="0"/>
              <a:t> == 1).</a:t>
            </a:r>
            <a:r>
              <a:rPr lang="en-US" sz="1800" dirty="0" err="1" smtClean="0"/>
              <a:t>OrderBy</a:t>
            </a:r>
            <a:r>
              <a:rPr lang="en-US" sz="1800" dirty="0" smtClean="0"/>
              <a:t>(</a:t>
            </a:r>
            <a:r>
              <a:rPr lang="en-US" sz="1800" b="1" dirty="0" smtClean="0"/>
              <a:t>c</a:t>
            </a:r>
            <a:r>
              <a:rPr lang="en-US" sz="1800" dirty="0" smtClean="0"/>
              <a:t> =&gt; </a:t>
            </a:r>
            <a:r>
              <a:rPr lang="en-US" sz="1800" b="1" dirty="0" err="1" smtClean="0"/>
              <a:t>c</a:t>
            </a:r>
            <a:r>
              <a:rPr lang="en-US" sz="1800" dirty="0" err="1" smtClean="0"/>
              <a:t>.Name</a:t>
            </a:r>
            <a:r>
              <a:rPr lang="en-US" sz="1800" dirty="0" smtClean="0"/>
              <a:t>);</a:t>
            </a:r>
            <a:endParaRPr lang="sr-Latn-RS" sz="1800" dirty="0" smtClean="0"/>
          </a:p>
          <a:p>
            <a:r>
              <a:rPr lang="sr-Latn-RS" sz="1800" dirty="0" smtClean="0"/>
              <a:t>Ako želimo po više kriterijuma:</a:t>
            </a:r>
          </a:p>
          <a:p>
            <a:pPr>
              <a:buNone/>
            </a:pPr>
            <a:r>
              <a:rPr lang="en-US" sz="1800" dirty="0" err="1" smtClean="0"/>
              <a:t>var</a:t>
            </a:r>
            <a:r>
              <a:rPr lang="en-US" sz="1800" dirty="0" smtClean="0"/>
              <a:t> courses = </a:t>
            </a:r>
            <a:r>
              <a:rPr lang="en-US" sz="1800" dirty="0" err="1" smtClean="0"/>
              <a:t>context.Courses.Where</a:t>
            </a:r>
            <a:r>
              <a:rPr lang="en-US" sz="1800" dirty="0" smtClean="0"/>
              <a:t>(</a:t>
            </a:r>
            <a:r>
              <a:rPr lang="en-US" sz="1800" b="1" dirty="0" smtClean="0"/>
              <a:t>c</a:t>
            </a:r>
            <a:r>
              <a:rPr lang="en-US" sz="1800" dirty="0" smtClean="0"/>
              <a:t> =&gt; </a:t>
            </a:r>
            <a:r>
              <a:rPr lang="en-US" sz="1800" b="1" dirty="0" err="1" smtClean="0"/>
              <a:t>c</a:t>
            </a:r>
            <a:r>
              <a:rPr lang="en-US" sz="1800" dirty="0" err="1" smtClean="0"/>
              <a:t>.Level</a:t>
            </a:r>
            <a:r>
              <a:rPr lang="en-US" sz="1800" dirty="0" smtClean="0"/>
              <a:t> == 1).</a:t>
            </a:r>
            <a:r>
              <a:rPr lang="en-US" sz="1800" dirty="0" err="1" smtClean="0"/>
              <a:t>OrderBy</a:t>
            </a:r>
            <a:r>
              <a:rPr lang="en-US" sz="1800" dirty="0" smtClean="0"/>
              <a:t>(</a:t>
            </a:r>
            <a:r>
              <a:rPr lang="en-US" sz="1800" b="1" dirty="0" smtClean="0"/>
              <a:t>c</a:t>
            </a:r>
            <a:r>
              <a:rPr lang="en-US" sz="1800" dirty="0" smtClean="0"/>
              <a:t> =&gt; </a:t>
            </a:r>
            <a:r>
              <a:rPr lang="en-US" sz="1800" b="1" dirty="0" err="1" smtClean="0"/>
              <a:t>c</a:t>
            </a:r>
            <a:r>
              <a:rPr lang="en-US" sz="1800" dirty="0" err="1" smtClean="0"/>
              <a:t>.Name</a:t>
            </a:r>
            <a:r>
              <a:rPr lang="en-US" sz="1800" dirty="0" smtClean="0"/>
              <a:t>).</a:t>
            </a:r>
            <a:r>
              <a:rPr lang="en-US" sz="1800" dirty="0" err="1" smtClean="0"/>
              <a:t>ThenBy</a:t>
            </a:r>
            <a:r>
              <a:rPr lang="en-US" sz="1800" dirty="0" smtClean="0"/>
              <a:t>(</a:t>
            </a:r>
            <a:r>
              <a:rPr lang="en-US" sz="1800" b="1" dirty="0" smtClean="0"/>
              <a:t>c</a:t>
            </a:r>
            <a:r>
              <a:rPr lang="en-US" sz="1800" dirty="0" smtClean="0"/>
              <a:t> =&gt; </a:t>
            </a:r>
            <a:r>
              <a:rPr lang="en-US" sz="1800" b="1" dirty="0" err="1" smtClean="0"/>
              <a:t>c</a:t>
            </a:r>
            <a:r>
              <a:rPr lang="en-US" sz="1800" dirty="0" err="1" smtClean="0"/>
              <a:t>.Level</a:t>
            </a:r>
            <a:r>
              <a:rPr lang="en-US" sz="1800" dirty="0" smtClean="0"/>
              <a:t>);</a:t>
            </a:r>
            <a:endParaRPr lang="sr-Latn-RS" sz="1800" dirty="0" smtClean="0"/>
          </a:p>
          <a:p>
            <a:r>
              <a:rPr lang="sr-Latn-RS" sz="1800" dirty="0" smtClean="0"/>
              <a:t>Ako želimo u opadajućem redosledu:</a:t>
            </a:r>
          </a:p>
          <a:p>
            <a:pPr>
              <a:buNone/>
            </a:pPr>
            <a:r>
              <a:rPr lang="en-US" sz="1800" dirty="0" err="1" smtClean="0"/>
              <a:t>var</a:t>
            </a:r>
            <a:r>
              <a:rPr lang="en-US" sz="1800" dirty="0" smtClean="0"/>
              <a:t> courses = </a:t>
            </a:r>
            <a:r>
              <a:rPr lang="en-US" sz="1800" dirty="0" err="1" smtClean="0"/>
              <a:t>context.Courses.Where</a:t>
            </a:r>
            <a:r>
              <a:rPr lang="en-US" sz="1800" dirty="0" smtClean="0"/>
              <a:t>(</a:t>
            </a:r>
            <a:r>
              <a:rPr lang="en-US" sz="1800" b="1" dirty="0" smtClean="0"/>
              <a:t>c</a:t>
            </a:r>
            <a:r>
              <a:rPr lang="en-US" sz="1800" dirty="0" smtClean="0"/>
              <a:t> =&gt; </a:t>
            </a:r>
            <a:r>
              <a:rPr lang="en-US" sz="1800" b="1" dirty="0" err="1" smtClean="0"/>
              <a:t>c</a:t>
            </a:r>
            <a:r>
              <a:rPr lang="en-US" sz="1800" dirty="0" err="1" smtClean="0"/>
              <a:t>.Level</a:t>
            </a:r>
            <a:r>
              <a:rPr lang="en-US" sz="1800" dirty="0" smtClean="0"/>
              <a:t> == 1).</a:t>
            </a:r>
            <a:r>
              <a:rPr lang="en-US" sz="1800" dirty="0" err="1" smtClean="0"/>
              <a:t>OrderByDescending</a:t>
            </a:r>
            <a:r>
              <a:rPr lang="en-US" sz="1800" dirty="0" smtClean="0"/>
              <a:t>(</a:t>
            </a:r>
            <a:r>
              <a:rPr lang="en-US" sz="1800" b="1" dirty="0" smtClean="0"/>
              <a:t>c</a:t>
            </a:r>
            <a:r>
              <a:rPr lang="en-US" sz="1800" dirty="0" smtClean="0"/>
              <a:t> =&gt; </a:t>
            </a:r>
            <a:r>
              <a:rPr lang="en-US" sz="1800" b="1" dirty="0" err="1" smtClean="0"/>
              <a:t>c</a:t>
            </a:r>
            <a:r>
              <a:rPr lang="en-US" sz="1800" dirty="0" err="1" smtClean="0"/>
              <a:t>.Name</a:t>
            </a:r>
            <a:r>
              <a:rPr lang="en-US" sz="1800" dirty="0" smtClean="0"/>
              <a:t>);</a:t>
            </a:r>
            <a:endParaRPr 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LINQ extension metoda</a:t>
            </a:r>
            <a:endParaRPr lang="en-US" dirty="0"/>
          </a:p>
        </p:txBody>
      </p:sp>
      <p:sp>
        <p:nvSpPr>
          <p:cNvPr id="3" name="Content Placeholder 2"/>
          <p:cNvSpPr>
            <a:spLocks noGrp="1"/>
          </p:cNvSpPr>
          <p:nvPr>
            <p:ph idx="1"/>
          </p:nvPr>
        </p:nvSpPr>
        <p:spPr/>
        <p:txBody>
          <a:bodyPr>
            <a:normAutofit/>
          </a:bodyPr>
          <a:lstStyle/>
          <a:p>
            <a:r>
              <a:rPr lang="sr-Latn-RS" sz="1800" dirty="0" smtClean="0"/>
              <a:t>Projekcija</a:t>
            </a:r>
          </a:p>
          <a:p>
            <a:r>
              <a:rPr lang="sr-Latn-RS" sz="1800" dirty="0" smtClean="0"/>
              <a:t>Select  - završićete sa Listom Listi</a:t>
            </a:r>
            <a:r>
              <a:rPr lang="en-US" sz="1800" dirty="0" smtClean="0"/>
              <a:t>, </a:t>
            </a:r>
            <a:r>
              <a:rPr lang="en-US" sz="1800" dirty="0" err="1" smtClean="0"/>
              <a:t>pri</a:t>
            </a:r>
            <a:r>
              <a:rPr lang="en-US" sz="1800" dirty="0" smtClean="0"/>
              <a:t> tom </a:t>
            </a:r>
            <a:r>
              <a:rPr lang="sr-Latn-RS" sz="1800" dirty="0" smtClean="0"/>
              <a:t>što je prva lista IQueryable(IQueryable će biti objašnjen u narednom terminu)</a:t>
            </a:r>
          </a:p>
          <a:p>
            <a:r>
              <a:rPr lang="sr-Latn-RS" sz="1800" dirty="0" smtClean="0"/>
              <a:t>SelectMany – dobićete listu (preporučuje se)</a:t>
            </a:r>
          </a:p>
          <a:p>
            <a:endParaRPr lang="sr-Latn-RS" sz="1800" dirty="0" smtClean="0"/>
          </a:p>
          <a:p>
            <a:r>
              <a:rPr lang="sr-Latn-RS" sz="1800" dirty="0" smtClean="0"/>
              <a:t>Set operacije</a:t>
            </a:r>
          </a:p>
          <a:p>
            <a:r>
              <a:rPr lang="en-US" sz="1800" dirty="0" err="1" smtClean="0"/>
              <a:t>var</a:t>
            </a:r>
            <a:r>
              <a:rPr lang="en-US" sz="1800" dirty="0" smtClean="0"/>
              <a:t> tags = </a:t>
            </a:r>
            <a:r>
              <a:rPr lang="en-US" sz="1800" dirty="0" err="1" smtClean="0"/>
              <a:t>context.Courses.Where</a:t>
            </a:r>
            <a:r>
              <a:rPr lang="en-US" sz="1800" dirty="0" smtClean="0"/>
              <a:t>(c =&gt; </a:t>
            </a:r>
            <a:r>
              <a:rPr lang="en-US" sz="1800" dirty="0" err="1" smtClean="0"/>
              <a:t>c.Level</a:t>
            </a:r>
            <a:r>
              <a:rPr lang="en-US" sz="1800" dirty="0" smtClean="0"/>
              <a:t> == 1).</a:t>
            </a:r>
            <a:r>
              <a:rPr lang="en-US" sz="1800" dirty="0" err="1" smtClean="0"/>
              <a:t>OrderByDescending</a:t>
            </a:r>
            <a:r>
              <a:rPr lang="en-US" sz="1800" dirty="0" smtClean="0"/>
              <a:t>(c =&gt; </a:t>
            </a:r>
            <a:r>
              <a:rPr lang="en-US" sz="1800" dirty="0" err="1" smtClean="0"/>
              <a:t>c.Name</a:t>
            </a:r>
            <a:r>
              <a:rPr lang="en-US" sz="1800" dirty="0" smtClean="0"/>
              <a:t>)</a:t>
            </a:r>
          </a:p>
          <a:p>
            <a:r>
              <a:rPr lang="en-US" sz="1800" dirty="0" smtClean="0"/>
              <a:t>.</a:t>
            </a:r>
            <a:r>
              <a:rPr lang="en-US" sz="1800" dirty="0" err="1" smtClean="0"/>
              <a:t>SelectMany</a:t>
            </a:r>
            <a:r>
              <a:rPr lang="en-US" sz="1800" dirty="0" smtClean="0"/>
              <a:t>( c=&gt; </a:t>
            </a:r>
            <a:r>
              <a:rPr lang="en-US" sz="1800" dirty="0" err="1" smtClean="0"/>
              <a:t>c.Tags</a:t>
            </a:r>
            <a:r>
              <a:rPr lang="en-US" sz="1800" dirty="0" smtClean="0"/>
              <a:t>).</a:t>
            </a:r>
            <a:r>
              <a:rPr lang="en-US" sz="1800" b="1" dirty="0" smtClean="0"/>
              <a:t>Distinct()</a:t>
            </a:r>
            <a:r>
              <a:rPr lang="en-US" sz="1800" dirty="0" smtClean="0"/>
              <a:t>;</a:t>
            </a:r>
            <a:endParaRPr lang="sr-Latn-RS" sz="1800" dirty="0" smtClean="0"/>
          </a:p>
          <a:p>
            <a:r>
              <a:rPr lang="en-US" sz="1800" dirty="0" smtClean="0"/>
              <a:t>U</a:t>
            </a:r>
            <a:r>
              <a:rPr lang="sr-Latn-RS" sz="1800" dirty="0" smtClean="0"/>
              <a:t>klanjamo duplikate</a:t>
            </a:r>
            <a:endParaRPr 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LINQ extension metoda</a:t>
            </a:r>
            <a:endParaRPr lang="en-US" dirty="0"/>
          </a:p>
        </p:txBody>
      </p:sp>
      <p:sp>
        <p:nvSpPr>
          <p:cNvPr id="3" name="Content Placeholder 2"/>
          <p:cNvSpPr>
            <a:spLocks noGrp="1"/>
          </p:cNvSpPr>
          <p:nvPr>
            <p:ph idx="1"/>
          </p:nvPr>
        </p:nvSpPr>
        <p:spPr/>
        <p:txBody>
          <a:bodyPr>
            <a:normAutofit fontScale="92500" lnSpcReduction="20000"/>
          </a:bodyPr>
          <a:lstStyle/>
          <a:p>
            <a:r>
              <a:rPr lang="sr-Latn-RS" sz="1800" dirty="0" smtClean="0"/>
              <a:t>Projekcija</a:t>
            </a:r>
          </a:p>
          <a:p>
            <a:r>
              <a:rPr lang="sr-Latn-RS" sz="1800" dirty="0" smtClean="0"/>
              <a:t>Select  - završićete sa Listom Listi </a:t>
            </a:r>
          </a:p>
          <a:p>
            <a:r>
              <a:rPr lang="sr-Latn-RS" sz="1800" dirty="0" smtClean="0"/>
              <a:t>SelectMany – dobićete listu (preporučuje se)</a:t>
            </a:r>
          </a:p>
          <a:p>
            <a:endParaRPr lang="sr-Latn-RS" sz="1800" dirty="0" smtClean="0"/>
          </a:p>
          <a:p>
            <a:r>
              <a:rPr lang="sr-Latn-RS" sz="1800" dirty="0" smtClean="0"/>
              <a:t>Set operacije</a:t>
            </a:r>
          </a:p>
          <a:p>
            <a:r>
              <a:rPr lang="en-US" sz="1800" dirty="0" err="1" smtClean="0"/>
              <a:t>var</a:t>
            </a:r>
            <a:r>
              <a:rPr lang="en-US" sz="1800" dirty="0" smtClean="0"/>
              <a:t> tags = </a:t>
            </a:r>
            <a:r>
              <a:rPr lang="en-US" sz="1800" dirty="0" err="1" smtClean="0"/>
              <a:t>context.Courses.Where</a:t>
            </a:r>
            <a:r>
              <a:rPr lang="en-US" sz="1800" dirty="0" smtClean="0"/>
              <a:t>(c =&gt; </a:t>
            </a:r>
            <a:r>
              <a:rPr lang="en-US" sz="1800" dirty="0" err="1" smtClean="0"/>
              <a:t>c.Level</a:t>
            </a:r>
            <a:r>
              <a:rPr lang="en-US" sz="1800" dirty="0" smtClean="0"/>
              <a:t> == 1).</a:t>
            </a:r>
            <a:r>
              <a:rPr lang="en-US" sz="1800" dirty="0" err="1" smtClean="0"/>
              <a:t>OrderByDescending</a:t>
            </a:r>
            <a:r>
              <a:rPr lang="en-US" sz="1800" dirty="0" smtClean="0"/>
              <a:t>(c =&gt; </a:t>
            </a:r>
            <a:r>
              <a:rPr lang="en-US" sz="1800" dirty="0" err="1" smtClean="0"/>
              <a:t>c.Name</a:t>
            </a:r>
            <a:r>
              <a:rPr lang="en-US" sz="1800" dirty="0" smtClean="0"/>
              <a:t>)</a:t>
            </a:r>
          </a:p>
          <a:p>
            <a:r>
              <a:rPr lang="en-US" sz="1800" dirty="0" smtClean="0"/>
              <a:t>.</a:t>
            </a:r>
            <a:r>
              <a:rPr lang="en-US" sz="1800" dirty="0" err="1" smtClean="0"/>
              <a:t>SelectMany</a:t>
            </a:r>
            <a:r>
              <a:rPr lang="en-US" sz="1800" dirty="0" smtClean="0"/>
              <a:t>( c=&gt; </a:t>
            </a:r>
            <a:r>
              <a:rPr lang="en-US" sz="1800" dirty="0" err="1" smtClean="0"/>
              <a:t>c.Tags</a:t>
            </a:r>
            <a:r>
              <a:rPr lang="en-US" sz="1800" dirty="0" smtClean="0"/>
              <a:t>).</a:t>
            </a:r>
            <a:r>
              <a:rPr lang="en-US" sz="1800" b="1" dirty="0" smtClean="0"/>
              <a:t>Distinct()</a:t>
            </a:r>
            <a:r>
              <a:rPr lang="en-US" sz="1800" dirty="0" smtClean="0"/>
              <a:t>;</a:t>
            </a:r>
            <a:endParaRPr lang="sr-Latn-RS" sz="1800" dirty="0" smtClean="0"/>
          </a:p>
          <a:p>
            <a:r>
              <a:rPr lang="en-US" sz="1800" dirty="0" smtClean="0"/>
              <a:t>U</a:t>
            </a:r>
            <a:r>
              <a:rPr lang="sr-Latn-RS" sz="1800" dirty="0" smtClean="0"/>
              <a:t>klanjamo duplikate</a:t>
            </a:r>
          </a:p>
          <a:p>
            <a:endParaRPr lang="sr-Latn-RS" sz="1800" dirty="0" smtClean="0"/>
          </a:p>
          <a:p>
            <a:r>
              <a:rPr lang="sr-Latn-RS" sz="1800" dirty="0" smtClean="0"/>
              <a:t>Grupisanje</a:t>
            </a:r>
          </a:p>
          <a:p>
            <a:r>
              <a:rPr lang="en-US" sz="1800" dirty="0" err="1" smtClean="0"/>
              <a:t>var</a:t>
            </a:r>
            <a:r>
              <a:rPr lang="en-US" sz="1800" dirty="0" smtClean="0"/>
              <a:t> groups = </a:t>
            </a:r>
            <a:r>
              <a:rPr lang="en-US" sz="1800" dirty="0" err="1" smtClean="0"/>
              <a:t>context.Courses.GroupBy</a:t>
            </a:r>
            <a:r>
              <a:rPr lang="en-US" sz="1800" dirty="0" smtClean="0"/>
              <a:t>(c =&gt; </a:t>
            </a:r>
            <a:r>
              <a:rPr lang="en-US" sz="1800" dirty="0" err="1" smtClean="0"/>
              <a:t>c.Level</a:t>
            </a:r>
            <a:r>
              <a:rPr lang="en-US" sz="1800" dirty="0" smtClean="0"/>
              <a:t>);</a:t>
            </a:r>
          </a:p>
          <a:p>
            <a:endParaRPr lang="en-US" sz="1800" dirty="0" smtClean="0"/>
          </a:p>
          <a:p>
            <a:r>
              <a:rPr lang="en-US" sz="1800" dirty="0" smtClean="0"/>
              <a:t>            </a:t>
            </a:r>
            <a:r>
              <a:rPr lang="en-US" sz="1800" dirty="0" err="1" smtClean="0"/>
              <a:t>foreach</a:t>
            </a:r>
            <a:r>
              <a:rPr lang="en-US" sz="1800" dirty="0" smtClean="0"/>
              <a:t>(</a:t>
            </a:r>
            <a:r>
              <a:rPr lang="en-US" sz="1800" dirty="0" err="1" smtClean="0"/>
              <a:t>var</a:t>
            </a:r>
            <a:r>
              <a:rPr lang="en-US" sz="1800" dirty="0" smtClean="0"/>
              <a:t> t in groups)</a:t>
            </a:r>
          </a:p>
          <a:p>
            <a:r>
              <a:rPr lang="en-US" sz="1800" dirty="0" smtClean="0"/>
              <a:t>            {</a:t>
            </a:r>
          </a:p>
          <a:p>
            <a:r>
              <a:rPr lang="en-US" sz="1800" dirty="0" smtClean="0"/>
              <a:t>                    </a:t>
            </a:r>
            <a:r>
              <a:rPr lang="en-US" sz="1800" dirty="0" err="1" smtClean="0"/>
              <a:t>Console.WriteLine</a:t>
            </a:r>
            <a:r>
              <a:rPr lang="en-US" sz="1800" dirty="0" smtClean="0"/>
              <a:t>(</a:t>
            </a:r>
            <a:r>
              <a:rPr lang="en-US" sz="1800" dirty="0" err="1" smtClean="0"/>
              <a:t>t.Key</a:t>
            </a:r>
            <a:r>
              <a:rPr lang="en-US" sz="1800" dirty="0" smtClean="0"/>
              <a:t> + " " + </a:t>
            </a:r>
            <a:r>
              <a:rPr lang="en-US" sz="1800" dirty="0" err="1" smtClean="0"/>
              <a:t>t.Count</a:t>
            </a:r>
            <a:r>
              <a:rPr lang="en-US" sz="1800" dirty="0" smtClean="0"/>
              <a:t>());</a:t>
            </a:r>
          </a:p>
          <a:p>
            <a:r>
              <a:rPr lang="en-US" sz="1800" dirty="0" smtClean="0"/>
              <a:t>            }</a:t>
            </a: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LINQ extension NAPREDNE koje nemaju u LINQ sintaks</a:t>
            </a:r>
            <a:endParaRPr lang="en-US" dirty="0"/>
          </a:p>
        </p:txBody>
      </p:sp>
      <p:sp>
        <p:nvSpPr>
          <p:cNvPr id="3" name="Content Placeholder 2"/>
          <p:cNvSpPr>
            <a:spLocks noGrp="1"/>
          </p:cNvSpPr>
          <p:nvPr>
            <p:ph idx="1"/>
          </p:nvPr>
        </p:nvSpPr>
        <p:spPr/>
        <p:txBody>
          <a:bodyPr>
            <a:normAutofit fontScale="92500" lnSpcReduction="20000"/>
          </a:bodyPr>
          <a:lstStyle/>
          <a:p>
            <a:r>
              <a:rPr lang="en-US" sz="1800" dirty="0" smtClean="0"/>
              <a:t>P</a:t>
            </a:r>
            <a:r>
              <a:rPr lang="sr-Latn-RS" sz="1800" dirty="0" smtClean="0"/>
              <a:t>odele:</a:t>
            </a:r>
          </a:p>
          <a:p>
            <a:r>
              <a:rPr lang="sr-Latn-RS" sz="1800" dirty="0" smtClean="0"/>
              <a:t>Pogodne su za podelu na više delova, npr kod stranica na sajtu, kada želimo da se određeni broj artikala pojavi na stranici. Primer:</a:t>
            </a:r>
          </a:p>
          <a:p>
            <a:r>
              <a:rPr lang="en-US" sz="1800" dirty="0" err="1" smtClean="0"/>
              <a:t>var</a:t>
            </a:r>
            <a:r>
              <a:rPr lang="en-US" sz="1800" dirty="0" smtClean="0"/>
              <a:t> groups = </a:t>
            </a:r>
            <a:r>
              <a:rPr lang="en-US" sz="1800" dirty="0" err="1" smtClean="0"/>
              <a:t>context.Courses.OrderBy</a:t>
            </a:r>
            <a:r>
              <a:rPr lang="en-US" sz="1800" dirty="0" smtClean="0"/>
              <a:t>(c =&gt; </a:t>
            </a:r>
            <a:r>
              <a:rPr lang="en-US" sz="1800" dirty="0" err="1" smtClean="0"/>
              <a:t>c.Level</a:t>
            </a:r>
            <a:r>
              <a:rPr lang="en-US" sz="1800" dirty="0" smtClean="0"/>
              <a:t>).Skip(2).Take(2);</a:t>
            </a:r>
          </a:p>
          <a:p>
            <a:endParaRPr lang="en-US" sz="1800" dirty="0" smtClean="0"/>
          </a:p>
          <a:p>
            <a:r>
              <a:rPr lang="en-US" sz="1800" dirty="0" smtClean="0"/>
              <a:t>            </a:t>
            </a:r>
            <a:r>
              <a:rPr lang="en-US" sz="1800" dirty="0" err="1" smtClean="0"/>
              <a:t>foreach</a:t>
            </a:r>
            <a:r>
              <a:rPr lang="en-US" sz="1800" dirty="0" smtClean="0"/>
              <a:t>(</a:t>
            </a:r>
            <a:r>
              <a:rPr lang="en-US" sz="1800" dirty="0" err="1" smtClean="0"/>
              <a:t>var</a:t>
            </a:r>
            <a:r>
              <a:rPr lang="en-US" sz="1800" dirty="0" smtClean="0"/>
              <a:t> t in groups)</a:t>
            </a:r>
          </a:p>
          <a:p>
            <a:r>
              <a:rPr lang="en-US" sz="1800" dirty="0" smtClean="0"/>
              <a:t>            {</a:t>
            </a:r>
          </a:p>
          <a:p>
            <a:r>
              <a:rPr lang="en-US" sz="1800" dirty="0" smtClean="0"/>
              <a:t>                    </a:t>
            </a:r>
            <a:r>
              <a:rPr lang="en-US" sz="1800" dirty="0" err="1" smtClean="0"/>
              <a:t>Console.WriteLine</a:t>
            </a:r>
            <a:r>
              <a:rPr lang="en-US" sz="1800" dirty="0" smtClean="0"/>
              <a:t>(</a:t>
            </a:r>
            <a:r>
              <a:rPr lang="en-US" sz="1800" dirty="0" err="1" smtClean="0"/>
              <a:t>t.Name</a:t>
            </a:r>
            <a:r>
              <a:rPr lang="en-US" sz="1800" dirty="0" smtClean="0"/>
              <a:t>);</a:t>
            </a:r>
          </a:p>
          <a:p>
            <a:r>
              <a:rPr lang="en-US" sz="1800" dirty="0" smtClean="0"/>
              <a:t>            }</a:t>
            </a:r>
            <a:endParaRPr lang="sr-Latn-RS" sz="1800" dirty="0" smtClean="0"/>
          </a:p>
          <a:p>
            <a:r>
              <a:rPr lang="sr-Latn-RS" sz="1800" dirty="0" smtClean="0"/>
              <a:t>Element operators:</a:t>
            </a:r>
          </a:p>
          <a:p>
            <a:r>
              <a:rPr lang="en-US" sz="1800" dirty="0" err="1" smtClean="0"/>
              <a:t>var</a:t>
            </a:r>
            <a:r>
              <a:rPr lang="en-US" sz="1800" dirty="0" smtClean="0"/>
              <a:t> groups = </a:t>
            </a:r>
            <a:r>
              <a:rPr lang="en-US" sz="1800" dirty="0" err="1" smtClean="0"/>
              <a:t>context.Courses.OrderBy</a:t>
            </a:r>
            <a:r>
              <a:rPr lang="en-US" sz="1800" dirty="0" smtClean="0"/>
              <a:t>(c =&gt; </a:t>
            </a:r>
            <a:r>
              <a:rPr lang="en-US" sz="1800" dirty="0" err="1" smtClean="0"/>
              <a:t>c.Level</a:t>
            </a:r>
            <a:r>
              <a:rPr lang="en-US" sz="1800" dirty="0" smtClean="0"/>
              <a:t>).</a:t>
            </a:r>
            <a:r>
              <a:rPr lang="en-US" sz="1800" dirty="0" err="1" smtClean="0"/>
              <a:t>FirstOrDefault</a:t>
            </a:r>
            <a:r>
              <a:rPr lang="en-US" sz="1800" dirty="0" smtClean="0"/>
              <a:t>();</a:t>
            </a:r>
            <a:endParaRPr lang="sr-Latn-RS" sz="1800" dirty="0" smtClean="0"/>
          </a:p>
          <a:p>
            <a:r>
              <a:rPr lang="sr-Latn-RS" sz="1800" dirty="0" smtClean="0"/>
              <a:t>Dobićemo prvi rekord</a:t>
            </a:r>
          </a:p>
          <a:p>
            <a:r>
              <a:rPr lang="en-US" sz="1800" dirty="0" err="1" smtClean="0"/>
              <a:t>context.Courses.Last</a:t>
            </a:r>
            <a:r>
              <a:rPr lang="en-US" sz="1800" dirty="0" smtClean="0"/>
              <a:t>();</a:t>
            </a:r>
            <a:endParaRPr lang="sr-Latn-RS" sz="1800" dirty="0" smtClean="0"/>
          </a:p>
          <a:p>
            <a:r>
              <a:rPr lang="sr-Latn-RS" sz="1800" dirty="0" smtClean="0"/>
              <a:t>Dobićemo poslednji rekord u bazi</a:t>
            </a:r>
          </a:p>
          <a:p>
            <a:r>
              <a:rPr lang="en-US" sz="1800" dirty="0" err="1" smtClean="0"/>
              <a:t>context.Courses.SingleOrDefault</a:t>
            </a:r>
            <a:r>
              <a:rPr lang="en-US" sz="1800" dirty="0" smtClean="0"/>
              <a:t>(c =&gt; </a:t>
            </a:r>
            <a:r>
              <a:rPr lang="en-US" sz="1800" dirty="0" err="1" smtClean="0"/>
              <a:t>c.Id</a:t>
            </a:r>
            <a:r>
              <a:rPr lang="en-US" sz="1800" dirty="0" smtClean="0"/>
              <a:t> == 1);</a:t>
            </a:r>
            <a:endParaRPr lang="sr-Latn-RS" sz="1800" dirty="0" smtClean="0"/>
          </a:p>
          <a:p>
            <a:r>
              <a:rPr lang="sr-Latn-RS" sz="1800" dirty="0" smtClean="0"/>
              <a:t>Dobićemo samo jedan rekord</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LINQ extension NAPREDNE koje nemaju u LINQ sintaks</a:t>
            </a:r>
            <a:endParaRPr lang="en-US" dirty="0"/>
          </a:p>
        </p:txBody>
      </p:sp>
      <p:sp>
        <p:nvSpPr>
          <p:cNvPr id="3" name="Content Placeholder 2"/>
          <p:cNvSpPr>
            <a:spLocks noGrp="1"/>
          </p:cNvSpPr>
          <p:nvPr>
            <p:ph idx="1"/>
          </p:nvPr>
        </p:nvSpPr>
        <p:spPr/>
        <p:txBody>
          <a:bodyPr>
            <a:normAutofit/>
          </a:bodyPr>
          <a:lstStyle/>
          <a:p>
            <a:r>
              <a:rPr lang="sr-Latn-RS" sz="1800" dirty="0" smtClean="0"/>
              <a:t>Kvantifikovanje:</a:t>
            </a:r>
          </a:p>
          <a:p>
            <a:r>
              <a:rPr lang="en-US" sz="1800" dirty="0" err="1" smtClean="0"/>
              <a:t>var</a:t>
            </a:r>
            <a:r>
              <a:rPr lang="en-US" sz="1800" dirty="0" smtClean="0"/>
              <a:t> allAbove100Dollars = </a:t>
            </a:r>
            <a:r>
              <a:rPr lang="en-US" sz="1800" dirty="0" err="1" smtClean="0"/>
              <a:t>context.Courses.All</a:t>
            </a:r>
            <a:r>
              <a:rPr lang="en-US" sz="1800" dirty="0" smtClean="0"/>
              <a:t>(c =&gt; </a:t>
            </a:r>
            <a:r>
              <a:rPr lang="en-US" sz="1800" dirty="0" err="1" smtClean="0"/>
              <a:t>c.FullPrice</a:t>
            </a:r>
            <a:r>
              <a:rPr lang="en-US" sz="1800" dirty="0" smtClean="0"/>
              <a:t> &gt; 100);</a:t>
            </a:r>
            <a:endParaRPr lang="sr-Latn-RS" sz="1800" dirty="0" smtClean="0"/>
          </a:p>
          <a:p>
            <a:r>
              <a:rPr lang="en-US" sz="1800" dirty="0" smtClean="0"/>
              <a:t>V</a:t>
            </a:r>
            <a:r>
              <a:rPr lang="sr-Latn-RS" sz="1800" dirty="0" smtClean="0"/>
              <a:t>raća true ili false u zavisnosti da li svi rekordi zadovoljavaju uslov npr da su skuplji od 100 dolara</a:t>
            </a:r>
            <a:endParaRPr lang="en-US" sz="1800" dirty="0" smtClean="0"/>
          </a:p>
          <a:p>
            <a:r>
              <a:rPr lang="en-US" sz="1800" dirty="0" err="1" smtClean="0"/>
              <a:t>var</a:t>
            </a:r>
            <a:r>
              <a:rPr lang="en-US" sz="1800" dirty="0" smtClean="0"/>
              <a:t> anyAbove100Dollars = </a:t>
            </a:r>
            <a:r>
              <a:rPr lang="en-US" sz="1800" dirty="0" err="1" smtClean="0"/>
              <a:t>context.Courses.Any</a:t>
            </a:r>
            <a:r>
              <a:rPr lang="en-US" sz="1800" dirty="0" smtClean="0"/>
              <a:t>(c =&gt; </a:t>
            </a:r>
            <a:r>
              <a:rPr lang="en-US" sz="1800" dirty="0" err="1" smtClean="0"/>
              <a:t>c.FullPrice</a:t>
            </a:r>
            <a:r>
              <a:rPr lang="en-US" sz="1800" dirty="0" smtClean="0"/>
              <a:t> &gt; 100);</a:t>
            </a:r>
            <a:endParaRPr lang="sr-Latn-RS" sz="1800" dirty="0" smtClean="0"/>
          </a:p>
          <a:p>
            <a:r>
              <a:rPr lang="en-US" sz="1800" dirty="0" smtClean="0"/>
              <a:t>V</a:t>
            </a:r>
            <a:r>
              <a:rPr lang="sr-Latn-RS" sz="1800" dirty="0" smtClean="0"/>
              <a:t>raća true ili false u zavisnosti da li postoji bar jedan čija je cena veća od 100 dolara.</a:t>
            </a:r>
          </a:p>
          <a:p>
            <a:endParaRPr lang="sr-Latn-RS" sz="1800" dirty="0" smtClean="0"/>
          </a:p>
          <a:p>
            <a:r>
              <a:rPr lang="sr-Latn-RS" sz="1800" dirty="0" smtClean="0"/>
              <a:t>Gomilati:</a:t>
            </a:r>
          </a:p>
          <a:p>
            <a:r>
              <a:rPr lang="en-US" sz="1800" dirty="0" err="1" smtClean="0"/>
              <a:t>var</a:t>
            </a:r>
            <a:r>
              <a:rPr lang="en-US" sz="1800" dirty="0" smtClean="0"/>
              <a:t> count = </a:t>
            </a:r>
            <a:r>
              <a:rPr lang="en-US" sz="1800" dirty="0" err="1" smtClean="0"/>
              <a:t>context.Courses.Where</a:t>
            </a:r>
            <a:r>
              <a:rPr lang="en-US" sz="1800" dirty="0" smtClean="0"/>
              <a:t>(c =&gt; </a:t>
            </a:r>
            <a:r>
              <a:rPr lang="en-US" sz="1800" dirty="0" err="1" smtClean="0"/>
              <a:t>c.Level</a:t>
            </a:r>
            <a:r>
              <a:rPr lang="en-US" sz="1800" dirty="0" smtClean="0"/>
              <a:t> == 1).Count();</a:t>
            </a:r>
          </a:p>
          <a:p>
            <a:r>
              <a:rPr lang="sr-Latn-RS" sz="1800" dirty="0" smtClean="0"/>
              <a:t>v</a:t>
            </a:r>
            <a:r>
              <a:rPr lang="en-US" sz="1800" dirty="0" err="1" smtClean="0"/>
              <a:t>ar</a:t>
            </a:r>
            <a:r>
              <a:rPr lang="en-US" sz="1800" dirty="0" smtClean="0"/>
              <a:t> max = </a:t>
            </a:r>
            <a:r>
              <a:rPr lang="en-US" sz="1800" dirty="0" err="1" smtClean="0"/>
              <a:t>context.Courses.Max</a:t>
            </a:r>
            <a:r>
              <a:rPr lang="en-US" sz="1800" dirty="0" smtClean="0"/>
              <a:t>(c =&gt; </a:t>
            </a:r>
            <a:r>
              <a:rPr lang="en-US" sz="1800" dirty="0" err="1" smtClean="0"/>
              <a:t>c.FullPrice</a:t>
            </a:r>
            <a:r>
              <a:rPr lang="en-US" sz="1800" dirty="0" smtClean="0"/>
              <a:t>);</a:t>
            </a:r>
          </a:p>
          <a:p>
            <a:r>
              <a:rPr lang="en-US" sz="1800" dirty="0" err="1" smtClean="0"/>
              <a:t>var</a:t>
            </a:r>
            <a:r>
              <a:rPr lang="en-US" sz="1800" dirty="0" smtClean="0"/>
              <a:t> </a:t>
            </a:r>
            <a:r>
              <a:rPr lang="en-US" sz="1800" dirty="0" err="1" smtClean="0"/>
              <a:t>avg</a:t>
            </a:r>
            <a:r>
              <a:rPr lang="en-US" sz="1800" dirty="0" smtClean="0"/>
              <a:t> = </a:t>
            </a:r>
            <a:r>
              <a:rPr lang="en-US" sz="1800" dirty="0" err="1" smtClean="0"/>
              <a:t>context.Courses.Average</a:t>
            </a:r>
            <a:r>
              <a:rPr lang="en-US" sz="1800" dirty="0" smtClean="0"/>
              <a:t>(c =&gt; </a:t>
            </a:r>
            <a:r>
              <a:rPr lang="en-US" sz="1800" dirty="0" err="1" smtClean="0"/>
              <a:t>c.FullPrice</a:t>
            </a:r>
            <a:r>
              <a:rPr lang="en-US" sz="1800" dirty="0" smtClean="0"/>
              <a:t>);</a:t>
            </a: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Još o LINQ</a:t>
            </a:r>
            <a:endParaRPr lang="en-US" dirty="0"/>
          </a:p>
        </p:txBody>
      </p:sp>
      <p:sp>
        <p:nvSpPr>
          <p:cNvPr id="3" name="Content Placeholder 2"/>
          <p:cNvSpPr>
            <a:spLocks noGrp="1"/>
          </p:cNvSpPr>
          <p:nvPr>
            <p:ph idx="1"/>
          </p:nvPr>
        </p:nvSpPr>
        <p:spPr/>
        <p:txBody>
          <a:bodyPr>
            <a:normAutofit/>
          </a:bodyPr>
          <a:lstStyle/>
          <a:p>
            <a:r>
              <a:rPr lang="sr-Latn-RS" sz="1800" dirty="0" smtClean="0"/>
              <a:t>Upiti se ne izvršavaju u trenutku kada ih kreirate.</a:t>
            </a:r>
          </a:p>
          <a:p>
            <a:r>
              <a:rPr lang="sr-Latn-RS" sz="1800" dirty="0" smtClean="0"/>
              <a:t>Izvršavaju se onda kada:</a:t>
            </a:r>
          </a:p>
          <a:p>
            <a:pPr lvl="1"/>
            <a:r>
              <a:rPr lang="sr-Latn-RS" sz="1400" dirty="0" smtClean="0"/>
              <a:t>Iterating over query variable</a:t>
            </a:r>
          </a:p>
          <a:p>
            <a:pPr lvl="1"/>
            <a:r>
              <a:rPr lang="en-US" sz="1400" dirty="0" smtClean="0"/>
              <a:t>P</a:t>
            </a:r>
            <a:r>
              <a:rPr lang="sr-Latn-RS" sz="1400" dirty="0" smtClean="0"/>
              <a:t>ozivate funkcije ToList, ToArray, ToDictionary</a:t>
            </a:r>
          </a:p>
          <a:p>
            <a:pPr lvl="1"/>
            <a:r>
              <a:rPr lang="sr-Latn-RS" sz="1400" dirty="0" smtClean="0"/>
              <a:t>First, Last, Singe, Count, Max, Min, Average</a:t>
            </a:r>
          </a:p>
          <a:p>
            <a:r>
              <a:rPr lang="sr-Latn-RS" sz="1800" dirty="0" smtClean="0"/>
              <a:t>Zbog čega je to dobro?</a:t>
            </a:r>
          </a:p>
          <a:p>
            <a:r>
              <a:rPr lang="sr-Latn-RS" sz="1800" dirty="0" smtClean="0"/>
              <a:t>Odloženo izvršavanje dozvoljava upitima da budu prošireni.</a:t>
            </a:r>
          </a:p>
          <a:p>
            <a:r>
              <a:rPr lang="sr-Latn-RS" sz="1800" dirty="0" smtClean="0"/>
              <a:t>            </a:t>
            </a:r>
            <a:r>
              <a:rPr lang="en-US" sz="1800" dirty="0" err="1" smtClean="0"/>
              <a:t>var</a:t>
            </a:r>
            <a:r>
              <a:rPr lang="en-US" sz="1800" dirty="0" smtClean="0"/>
              <a:t> courses = </a:t>
            </a:r>
            <a:r>
              <a:rPr lang="en-US" sz="1800" dirty="0" err="1" smtClean="0"/>
              <a:t>context.Courses</a:t>
            </a:r>
            <a:r>
              <a:rPr lang="en-US" sz="1800" dirty="0" smtClean="0"/>
              <a:t>;</a:t>
            </a:r>
          </a:p>
          <a:p>
            <a:r>
              <a:rPr lang="en-US" sz="1800" dirty="0" smtClean="0"/>
              <a:t>            </a:t>
            </a:r>
            <a:r>
              <a:rPr lang="en-US" sz="1800" dirty="0" err="1" smtClean="0"/>
              <a:t>var</a:t>
            </a:r>
            <a:r>
              <a:rPr lang="en-US" sz="1800" dirty="0" smtClean="0"/>
              <a:t> filtered = </a:t>
            </a:r>
            <a:r>
              <a:rPr lang="en-US" sz="1800" dirty="0" err="1" smtClean="0"/>
              <a:t>courses.Where</a:t>
            </a:r>
            <a:r>
              <a:rPr lang="en-US" sz="1800" dirty="0" smtClean="0"/>
              <a:t>(c =&gt; </a:t>
            </a:r>
            <a:r>
              <a:rPr lang="en-US" sz="1800" dirty="0" err="1" smtClean="0"/>
              <a:t>c.Level</a:t>
            </a:r>
            <a:r>
              <a:rPr lang="en-US" sz="1800" dirty="0" smtClean="0"/>
              <a:t> == 1);</a:t>
            </a:r>
          </a:p>
          <a:p>
            <a:r>
              <a:rPr lang="en-US" sz="1800" dirty="0" smtClean="0"/>
              <a:t>            </a:t>
            </a:r>
            <a:r>
              <a:rPr lang="en-US" sz="1800" dirty="0" err="1" smtClean="0"/>
              <a:t>var</a:t>
            </a:r>
            <a:r>
              <a:rPr lang="en-US" sz="1800" dirty="0" smtClean="0"/>
              <a:t> sorted = </a:t>
            </a:r>
            <a:r>
              <a:rPr lang="en-US" sz="1800" dirty="0" err="1" smtClean="0"/>
              <a:t>filtered.OrderBy</a:t>
            </a:r>
            <a:r>
              <a:rPr lang="en-US" sz="1800" dirty="0" smtClean="0"/>
              <a:t>(c =&gt; </a:t>
            </a:r>
            <a:r>
              <a:rPr lang="en-US" sz="1800" dirty="0" err="1" smtClean="0"/>
              <a:t>c.Name</a:t>
            </a:r>
            <a:r>
              <a:rPr lang="en-US" sz="1800" dirty="0" smtClean="0"/>
              <a:t>);</a:t>
            </a:r>
          </a:p>
          <a:p>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IQueryable</a:t>
            </a:r>
            <a:endParaRPr lang="en-US" dirty="0"/>
          </a:p>
        </p:txBody>
      </p:sp>
      <p:sp>
        <p:nvSpPr>
          <p:cNvPr id="3" name="Content Placeholder 2"/>
          <p:cNvSpPr>
            <a:spLocks noGrp="1"/>
          </p:cNvSpPr>
          <p:nvPr>
            <p:ph idx="1"/>
          </p:nvPr>
        </p:nvSpPr>
        <p:spPr/>
        <p:txBody>
          <a:bodyPr>
            <a:normAutofit/>
          </a:bodyPr>
          <a:lstStyle/>
          <a:p>
            <a:r>
              <a:rPr lang="sr-Latn-RS" sz="1800" dirty="0" smtClean="0"/>
              <a:t>To je interfejs koji je izveden iz IEnumerable.</a:t>
            </a:r>
          </a:p>
          <a:p>
            <a:r>
              <a:rPr lang="sr-Latn-RS" sz="1800" dirty="0" smtClean="0"/>
              <a:t>IEnumerable je interefejs koji predstavlja objekat koji može da se nabraja kao npr (string, niz, list, dictionary) – jednostavno rečeno to su oni objekti kroz koje se možemo kretati upotrebom foreach petlje.</a:t>
            </a:r>
          </a:p>
          <a:p>
            <a:r>
              <a:rPr lang="sr-Latn-RS" sz="1800" dirty="0" smtClean="0"/>
              <a:t>Dakle sve što ima mogućnost da se nabraja takođe ima i mogućnost da se vrše upiti nad njima. Zato smo mogli prilikom kreiranja naših query objekata da se krećemo po njima uz foreach petlju i prikazivali ih u konzoli.</a:t>
            </a:r>
          </a:p>
          <a:p>
            <a:r>
              <a:rPr lang="sr-Latn-RS" sz="1800" dirty="0" smtClean="0"/>
              <a:t>Razlika između IQueryable i I</a:t>
            </a:r>
            <a:r>
              <a:rPr lang="en-US" sz="1800" dirty="0" smtClean="0"/>
              <a:t>e</a:t>
            </a:r>
            <a:r>
              <a:rPr lang="sr-Latn-RS" sz="1800" dirty="0" smtClean="0"/>
              <a:t>numerable, jeste u tome što IQueryable dozvoljavaju upitima da budu prošireni.</a:t>
            </a: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IQueryable</a:t>
            </a:r>
            <a:endParaRPr lang="en-US" dirty="0"/>
          </a:p>
        </p:txBody>
      </p:sp>
      <p:sp>
        <p:nvSpPr>
          <p:cNvPr id="3" name="Content Placeholder 2"/>
          <p:cNvSpPr>
            <a:spLocks noGrp="1"/>
          </p:cNvSpPr>
          <p:nvPr>
            <p:ph idx="1"/>
          </p:nvPr>
        </p:nvSpPr>
        <p:spPr>
          <a:xfrm>
            <a:off x="457200" y="1600200"/>
            <a:ext cx="3505200" cy="4525963"/>
          </a:xfrm>
        </p:spPr>
        <p:txBody>
          <a:bodyPr>
            <a:normAutofit/>
          </a:bodyPr>
          <a:lstStyle/>
          <a:p>
            <a:r>
              <a:rPr lang="sr-Latn-RS" sz="1200" dirty="0" smtClean="0"/>
              <a:t>Pokrenućemo isti kod dva puta. Prvi put će izgledati ovako:</a:t>
            </a:r>
          </a:p>
          <a:p>
            <a:r>
              <a:rPr lang="en-US" sz="1200" dirty="0" smtClean="0"/>
              <a:t>I</a:t>
            </a:r>
            <a:r>
              <a:rPr lang="sr-Latn-RS" sz="1200" dirty="0" smtClean="0"/>
              <a:t>Query</a:t>
            </a:r>
            <a:r>
              <a:rPr lang="en-US" sz="1200" dirty="0" smtClean="0"/>
              <a:t>able&lt;Course&gt; courses = </a:t>
            </a:r>
            <a:r>
              <a:rPr lang="en-US" sz="1200" dirty="0" err="1" smtClean="0"/>
              <a:t>context.Courses</a:t>
            </a:r>
            <a:r>
              <a:rPr lang="en-US" sz="1200" dirty="0" smtClean="0"/>
              <a:t>;</a:t>
            </a:r>
          </a:p>
          <a:p>
            <a:r>
              <a:rPr lang="en-US" sz="1200" dirty="0" smtClean="0"/>
              <a:t>            </a:t>
            </a:r>
            <a:r>
              <a:rPr lang="en-US" sz="1200" dirty="0" err="1" smtClean="0"/>
              <a:t>var</a:t>
            </a:r>
            <a:r>
              <a:rPr lang="en-US" sz="1200" dirty="0" smtClean="0"/>
              <a:t> filtered = </a:t>
            </a:r>
            <a:r>
              <a:rPr lang="en-US" sz="1200" dirty="0" err="1" smtClean="0"/>
              <a:t>courses.Where</a:t>
            </a:r>
            <a:r>
              <a:rPr lang="en-US" sz="1200" dirty="0" smtClean="0"/>
              <a:t>(c =&gt; </a:t>
            </a:r>
            <a:r>
              <a:rPr lang="en-US" sz="1200" dirty="0" err="1" smtClean="0"/>
              <a:t>c.Level</a:t>
            </a:r>
            <a:r>
              <a:rPr lang="en-US" sz="1200" dirty="0" smtClean="0"/>
              <a:t> == 1);</a:t>
            </a:r>
          </a:p>
          <a:p>
            <a:r>
              <a:rPr lang="sv-SE" sz="1200" dirty="0" smtClean="0"/>
              <a:t>            foreach (var c in filtered)</a:t>
            </a:r>
          </a:p>
          <a:p>
            <a:r>
              <a:rPr lang="en-US" sz="1200" dirty="0" smtClean="0"/>
              <a:t>            {</a:t>
            </a:r>
          </a:p>
          <a:p>
            <a:r>
              <a:rPr lang="en-US" sz="1200" dirty="0" smtClean="0"/>
              <a:t>                </a:t>
            </a:r>
            <a:r>
              <a:rPr lang="en-US" sz="1200" dirty="0" err="1" smtClean="0"/>
              <a:t>Console.WriteLine</a:t>
            </a:r>
            <a:r>
              <a:rPr lang="en-US" sz="1200" dirty="0" smtClean="0"/>
              <a:t>(</a:t>
            </a:r>
            <a:r>
              <a:rPr lang="en-US" sz="1200" dirty="0" err="1" smtClean="0"/>
              <a:t>c.Name</a:t>
            </a:r>
            <a:r>
              <a:rPr lang="en-US" sz="1200" dirty="0" smtClean="0"/>
              <a:t>);</a:t>
            </a:r>
          </a:p>
          <a:p>
            <a:r>
              <a:rPr lang="en-US" sz="1200" dirty="0" smtClean="0"/>
              <a:t>            }</a:t>
            </a:r>
            <a:endParaRPr lang="sr-Latn-RS" sz="1200" dirty="0" smtClean="0"/>
          </a:p>
          <a:p>
            <a:r>
              <a:rPr lang="sr-Latn-RS" sz="1200" dirty="0" smtClean="0"/>
              <a:t>Pomoću SQL Server Profiler proverili smo koji upit se izvršio prilikom ovog koda:</a:t>
            </a:r>
          </a:p>
          <a:p>
            <a:r>
              <a:rPr lang="en-US" sz="1200" dirty="0" smtClean="0"/>
              <a:t>SELECT </a:t>
            </a:r>
          </a:p>
          <a:p>
            <a:r>
              <a:rPr lang="en-US" sz="1200" dirty="0" smtClean="0"/>
              <a:t>    [Extent1].[Id] AS [Id], </a:t>
            </a:r>
          </a:p>
          <a:p>
            <a:r>
              <a:rPr lang="en-US" sz="1200" dirty="0" smtClean="0"/>
              <a:t>    [Extent1].[Name] AS [Name], </a:t>
            </a:r>
          </a:p>
          <a:p>
            <a:r>
              <a:rPr lang="en-US" sz="1200" dirty="0" smtClean="0"/>
              <a:t>    [Extent1].[Description] AS [Description], </a:t>
            </a:r>
          </a:p>
          <a:p>
            <a:r>
              <a:rPr lang="en-US" sz="1200" dirty="0" smtClean="0"/>
              <a:t>    [Extent1].[Level] AS [Level], </a:t>
            </a:r>
          </a:p>
          <a:p>
            <a:r>
              <a:rPr lang="en-US" sz="1200" dirty="0" smtClean="0"/>
              <a:t>    [Extent1].[</a:t>
            </a:r>
            <a:r>
              <a:rPr lang="en-US" sz="1200" dirty="0" err="1" smtClean="0"/>
              <a:t>FullPrice</a:t>
            </a:r>
            <a:r>
              <a:rPr lang="en-US" sz="1200" dirty="0" smtClean="0"/>
              <a:t>] AS [</a:t>
            </a:r>
            <a:r>
              <a:rPr lang="en-US" sz="1200" dirty="0" err="1" smtClean="0"/>
              <a:t>FullPrice</a:t>
            </a:r>
            <a:r>
              <a:rPr lang="en-US" sz="1200" dirty="0" smtClean="0"/>
              <a:t>], </a:t>
            </a:r>
          </a:p>
          <a:p>
            <a:r>
              <a:rPr lang="en-US" sz="1200" dirty="0" smtClean="0"/>
              <a:t>    [Extent1].[</a:t>
            </a:r>
            <a:r>
              <a:rPr lang="en-US" sz="1200" dirty="0" err="1" smtClean="0"/>
              <a:t>AuthorId</a:t>
            </a:r>
            <a:r>
              <a:rPr lang="en-US" sz="1200" dirty="0" smtClean="0"/>
              <a:t>] AS [</a:t>
            </a:r>
            <a:r>
              <a:rPr lang="en-US" sz="1200" dirty="0" err="1" smtClean="0"/>
              <a:t>AuthorId</a:t>
            </a:r>
            <a:r>
              <a:rPr lang="en-US" sz="1200" dirty="0" smtClean="0"/>
              <a:t>]</a:t>
            </a:r>
          </a:p>
          <a:p>
            <a:r>
              <a:rPr lang="en-US" sz="1200" dirty="0" smtClean="0"/>
              <a:t>    FROM [</a:t>
            </a:r>
            <a:r>
              <a:rPr lang="en-US" sz="1200" dirty="0" err="1" smtClean="0"/>
              <a:t>dbo</a:t>
            </a:r>
            <a:r>
              <a:rPr lang="en-US" sz="1200" dirty="0" smtClean="0"/>
              <a:t>].[Courses] AS [Extent1]</a:t>
            </a:r>
          </a:p>
          <a:p>
            <a:r>
              <a:rPr lang="en-US" sz="1200" dirty="0" smtClean="0"/>
              <a:t>    WHERE 1 = [Extent1].[Level]</a:t>
            </a:r>
            <a:endParaRPr lang="sr-Latn-RS" sz="1200" dirty="0" smtClean="0"/>
          </a:p>
          <a:p>
            <a:endParaRPr lang="en-US" sz="1200" dirty="0"/>
          </a:p>
        </p:txBody>
      </p:sp>
      <p:sp>
        <p:nvSpPr>
          <p:cNvPr id="4" name="Content Placeholder 2"/>
          <p:cNvSpPr txBox="1">
            <a:spLocks/>
          </p:cNvSpPr>
          <p:nvPr/>
        </p:nvSpPr>
        <p:spPr>
          <a:xfrm>
            <a:off x="4724400" y="1752600"/>
            <a:ext cx="3505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r-Latn-RS" sz="1200" b="0" i="0" u="none" strike="noStrike" kern="1200" cap="none" spc="0" normalizeH="0" baseline="0" noProof="0" dirty="0" smtClean="0">
                <a:ln>
                  <a:noFill/>
                </a:ln>
                <a:solidFill>
                  <a:schemeClr val="tx1"/>
                </a:solidFill>
                <a:effectLst/>
                <a:uLnTx/>
                <a:uFillTx/>
                <a:latin typeface="+mn-lt"/>
                <a:ea typeface="+mn-ea"/>
                <a:cs typeface="+mn-cs"/>
              </a:rPr>
              <a:t>Drugiput će izgledati ovako: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IEnumerable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&lt;Course&gt; courses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context.Courses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filtered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courses.Where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(c =&gt;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c.Level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1200" b="0" i="0" u="none" strike="noStrike" kern="1200" cap="none" spc="0" normalizeH="0" baseline="0" noProof="0" dirty="0" smtClean="0">
                <a:ln>
                  <a:noFill/>
                </a:ln>
                <a:solidFill>
                  <a:schemeClr val="tx1"/>
                </a:solidFill>
                <a:effectLst/>
                <a:uLnTx/>
                <a:uFillTx/>
                <a:latin typeface="+mn-lt"/>
                <a:ea typeface="+mn-ea"/>
                <a:cs typeface="+mn-cs"/>
              </a:rPr>
              <a:t>            foreach (var c in filtered)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Console.WriteLine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c.Name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endParaRPr kumimoji="0" lang="sr-Latn-RS" sz="1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sr-Latn-RS" sz="1200" dirty="0" smtClean="0"/>
              <a:t>Pomoću SQL Server Profiler proverili smo koji upit se izvršio prilikom ovog koda:</a:t>
            </a:r>
            <a:endParaRPr kumimoji="0" lang="sr-Latn-RS" sz="1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SELECT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[Extent1].[Id] AS [Id],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[Extent1].[Name] AS [Name],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[Extent1].[Description] AS [Description],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[Extent1].[Level] AS [Level],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[Extent1].[</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FullPrice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AS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FullPrice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[Extent1].[</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AuthorId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AS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AuthorId</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FROM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dbo</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].[Courses] AS [Extent1]</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228600" y="6019800"/>
            <a:ext cx="8534400" cy="639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r-Latn-RS" sz="1200" b="0" i="0" u="none" strike="noStrike" kern="1200" cap="none" spc="0" normalizeH="0" baseline="0" noProof="0" dirty="0" smtClean="0">
                <a:ln>
                  <a:noFill/>
                </a:ln>
                <a:solidFill>
                  <a:schemeClr val="tx1"/>
                </a:solidFill>
                <a:effectLst/>
                <a:uLnTx/>
                <a:uFillTx/>
                <a:latin typeface="+mn-lt"/>
                <a:ea typeface="+mn-ea"/>
                <a:cs typeface="+mn-cs"/>
              </a:rPr>
              <a:t>Zaključak je da IQueryable bolje upravlja sa upitima, jer na primer da smo imali milione rekorda IQueryable bi vratio samo one čiji je level jednak 1, dok bi primer sa IEnumerable</a:t>
            </a:r>
            <a:r>
              <a:rPr kumimoji="0" lang="sr-Latn-RS" sz="1200" b="0" i="0" u="none" strike="noStrike" kern="1200" cap="none" spc="0" normalizeH="0" noProof="0" dirty="0" smtClean="0">
                <a:ln>
                  <a:noFill/>
                </a:ln>
                <a:solidFill>
                  <a:schemeClr val="tx1"/>
                </a:solidFill>
                <a:effectLst/>
                <a:uLnTx/>
                <a:uFillTx/>
                <a:latin typeface="+mn-lt"/>
                <a:ea typeface="+mn-ea"/>
                <a:cs typeface="+mn-cs"/>
              </a:rPr>
              <a:t> vratio svih milion rekorda pa onda filtrirao. Gubi se u brzini izvršavanja upita.</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Učitavanje podataka</a:t>
            </a:r>
            <a:endParaRPr lang="en-US" dirty="0"/>
          </a:p>
        </p:txBody>
      </p:sp>
      <p:sp>
        <p:nvSpPr>
          <p:cNvPr id="3" name="Content Placeholder 2"/>
          <p:cNvSpPr>
            <a:spLocks noGrp="1"/>
          </p:cNvSpPr>
          <p:nvPr>
            <p:ph idx="1"/>
          </p:nvPr>
        </p:nvSpPr>
        <p:spPr/>
        <p:txBody>
          <a:bodyPr>
            <a:normAutofit/>
          </a:bodyPr>
          <a:lstStyle/>
          <a:p>
            <a:pPr marL="457200" indent="-457200"/>
            <a:r>
              <a:rPr lang="sr-Latn-RS" sz="2000" dirty="0" smtClean="0"/>
              <a:t>Postoje tri načina učitavanja related objekata:</a:t>
            </a:r>
          </a:p>
          <a:p>
            <a:pPr marL="857250" lvl="1" indent="-457200">
              <a:buFont typeface="+mj-lt"/>
              <a:buAutoNum type="arabicPeriod"/>
            </a:pPr>
            <a:r>
              <a:rPr lang="sr-Latn-RS" sz="1600" dirty="0" smtClean="0"/>
              <a:t>Lazy loading (izbegavati)</a:t>
            </a:r>
          </a:p>
          <a:p>
            <a:pPr marL="857250" lvl="1" indent="-457200">
              <a:buFont typeface="+mj-lt"/>
              <a:buAutoNum type="arabicPeriod"/>
            </a:pPr>
            <a:r>
              <a:rPr lang="sr-Latn-RS" sz="1600" dirty="0" smtClean="0"/>
              <a:t>Eager loading</a:t>
            </a:r>
          </a:p>
          <a:p>
            <a:pPr marL="857250" lvl="1" indent="-457200">
              <a:buFont typeface="+mj-lt"/>
              <a:buAutoNum type="arabicPeriod"/>
            </a:pPr>
            <a:r>
              <a:rPr lang="sr-Latn-RS" sz="1600" dirty="0" smtClean="0"/>
              <a:t>Explicit loading</a:t>
            </a:r>
          </a:p>
          <a:p>
            <a:pPr marL="457200" lvl="0" indent="-457200">
              <a:buFont typeface="+mj-lt"/>
              <a:buAutoNum type="arabicPeriod"/>
            </a:pPr>
            <a:endParaRPr lang="sr-Latn-RS" sz="1200" dirty="0" smtClean="0"/>
          </a:p>
          <a:p>
            <a:pPr marL="457200" lvl="0" indent="-457200">
              <a:buFont typeface="+mj-lt"/>
              <a:buAutoNum type="arabicPeriod"/>
            </a:pPr>
            <a:endParaRPr 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Lazy loading</a:t>
            </a:r>
            <a:endParaRPr lang="en-US" dirty="0"/>
          </a:p>
        </p:txBody>
      </p:sp>
      <p:sp>
        <p:nvSpPr>
          <p:cNvPr id="3" name="Content Placeholder 2"/>
          <p:cNvSpPr>
            <a:spLocks noGrp="1"/>
          </p:cNvSpPr>
          <p:nvPr>
            <p:ph idx="1"/>
          </p:nvPr>
        </p:nvSpPr>
        <p:spPr/>
        <p:txBody>
          <a:bodyPr>
            <a:noAutofit/>
          </a:bodyPr>
          <a:lstStyle/>
          <a:p>
            <a:r>
              <a:rPr lang="en-US" sz="1400" dirty="0" err="1" smtClean="0"/>
              <a:t>var</a:t>
            </a:r>
            <a:r>
              <a:rPr lang="en-US" sz="1400" dirty="0" smtClean="0"/>
              <a:t> course = </a:t>
            </a:r>
            <a:r>
              <a:rPr lang="en-US" sz="1400" dirty="0" err="1" smtClean="0"/>
              <a:t>context.Courses.Single</a:t>
            </a:r>
            <a:r>
              <a:rPr lang="en-US" sz="1400" dirty="0" smtClean="0"/>
              <a:t>(c =&gt; </a:t>
            </a:r>
            <a:r>
              <a:rPr lang="en-US" sz="1400" dirty="0" err="1" smtClean="0"/>
              <a:t>c.Id</a:t>
            </a:r>
            <a:r>
              <a:rPr lang="en-US" sz="1400" dirty="0" smtClean="0"/>
              <a:t> == 2);</a:t>
            </a:r>
          </a:p>
          <a:p>
            <a:r>
              <a:rPr lang="sv-SE" sz="1400" dirty="0" smtClean="0"/>
              <a:t>            foreach (var tag in course.Tags)</a:t>
            </a:r>
          </a:p>
          <a:p>
            <a:r>
              <a:rPr lang="en-US" sz="1400" dirty="0" smtClean="0"/>
              <a:t>            {</a:t>
            </a:r>
          </a:p>
          <a:p>
            <a:r>
              <a:rPr lang="en-US" sz="1400" dirty="0" smtClean="0"/>
              <a:t>                </a:t>
            </a:r>
            <a:r>
              <a:rPr lang="en-US" sz="1400" dirty="0" err="1" smtClean="0"/>
              <a:t>Console.WriteLine</a:t>
            </a:r>
            <a:r>
              <a:rPr lang="en-US" sz="1400" dirty="0" smtClean="0"/>
              <a:t>(</a:t>
            </a:r>
            <a:r>
              <a:rPr lang="en-US" sz="1400" dirty="0" err="1" smtClean="0"/>
              <a:t>tag.Name</a:t>
            </a:r>
            <a:r>
              <a:rPr lang="en-US" sz="1400" dirty="0" smtClean="0"/>
              <a:t>);</a:t>
            </a:r>
          </a:p>
          <a:p>
            <a:r>
              <a:rPr lang="en-US" sz="1400" dirty="0" smtClean="0"/>
              <a:t>            }</a:t>
            </a:r>
            <a:endParaRPr lang="sr-Latn-RS" sz="1400" dirty="0" smtClean="0"/>
          </a:p>
          <a:p>
            <a:r>
              <a:rPr lang="sr-Latn-RS" sz="1400" dirty="0" smtClean="0"/>
              <a:t>Na primer ako kreiramo LINQ izraz kao što je prikazano, upotrebili smo lazy loading, jer smo ranije videli da će Single automatski izvršiti ovaj LINQ i prebaciti ga u SQL, čime ćemo dobiti kurs čiji je id = 2. U tom trenutku nemamo Tagove za taj kurs i Tagovi su jednaki null vrednosti.</a:t>
            </a:r>
          </a:p>
          <a:p>
            <a:r>
              <a:rPr lang="en-US" sz="1400" dirty="0" smtClean="0"/>
              <a:t>K</a:t>
            </a:r>
            <a:r>
              <a:rPr lang="sr-Latn-RS" sz="1400" dirty="0" smtClean="0"/>
              <a:t>asnije kada se izvrši foreach petlja tek tada dobijamo Tagove za izabrani Kurs.</a:t>
            </a:r>
          </a:p>
          <a:p>
            <a:r>
              <a:rPr lang="sr-Latn-RS" sz="1400" dirty="0" smtClean="0"/>
              <a:t>Pogledajte kako je definisan objekat Tags u klasi Course:</a:t>
            </a:r>
          </a:p>
          <a:p>
            <a:r>
              <a:rPr lang="en-US" sz="1400" dirty="0" smtClean="0"/>
              <a:t>public </a:t>
            </a:r>
            <a:r>
              <a:rPr lang="en-US" sz="1400" dirty="0" smtClean="0">
                <a:solidFill>
                  <a:srgbClr val="FF0000"/>
                </a:solidFill>
              </a:rPr>
              <a:t>virtual</a:t>
            </a:r>
            <a:r>
              <a:rPr lang="en-US" sz="1400" dirty="0" smtClean="0"/>
              <a:t> </a:t>
            </a:r>
            <a:r>
              <a:rPr lang="en-US" sz="1400" dirty="0" err="1" smtClean="0"/>
              <a:t>ICollection</a:t>
            </a:r>
            <a:r>
              <a:rPr lang="en-US" sz="1400" dirty="0" smtClean="0"/>
              <a:t>&lt;Tag&gt; Tags { get; set; }</a:t>
            </a:r>
            <a:endParaRPr lang="sr-Latn-RS" sz="1400" dirty="0" smtClean="0"/>
          </a:p>
          <a:p>
            <a:r>
              <a:rPr lang="sr-Latn-RS" sz="1400" dirty="0" smtClean="0"/>
              <a:t>Zato što smo naveli da je virtual uključili smo lazy loading za ovaj objekat.</a:t>
            </a:r>
          </a:p>
          <a:p>
            <a:r>
              <a:rPr lang="sr-Latn-RS" sz="1400" dirty="0" smtClean="0"/>
              <a:t>Ako proverite SQL Server Profiler videćete da su pozvana tri odvojena upita, za kurs, za autora i za tagove.</a:t>
            </a:r>
          </a:p>
          <a:p>
            <a:r>
              <a:rPr lang="sr-Latn-RS" sz="1400" dirty="0" smtClean="0"/>
              <a:t>Kada koristiti lazy loading?</a:t>
            </a:r>
          </a:p>
          <a:p>
            <a:pPr lvl="1"/>
            <a:r>
              <a:rPr lang="sr-Latn-RS" sz="1000" dirty="0" smtClean="0"/>
              <a:t>Kada je učitavanje celokupnih podataka vezanih za objekat veoma skupo. Može doći do kašnjenja zbog velikog skupa podataka,</a:t>
            </a:r>
          </a:p>
          <a:p>
            <a:pPr lvl="1"/>
            <a:r>
              <a:rPr lang="sr-Latn-RS" sz="1000" dirty="0" smtClean="0"/>
              <a:t> Pogodno je koristiti kod desktop aplikacija,</a:t>
            </a:r>
          </a:p>
          <a:p>
            <a:pPr lvl="1"/>
            <a:r>
              <a:rPr lang="sr-Latn-RS" sz="1000" dirty="0" smtClean="0"/>
              <a:t>Kod web aplikacija treba izbegavati lazy loading, jer kada šaljemo response ka klijentu bolje je poslati sve podatke nego više puta slati requiest i response</a:t>
            </a:r>
          </a:p>
          <a:p>
            <a:r>
              <a:rPr lang="sr-Latn-RS" sz="1400" dirty="0" smtClean="0"/>
              <a:t>Kako možete isključiti lazy loading?</a:t>
            </a:r>
          </a:p>
          <a:p>
            <a:pPr lvl="1"/>
            <a:r>
              <a:rPr lang="sr-Latn-RS" sz="1000" dirty="0" smtClean="0"/>
              <a:t>Jednostavno ne koristiti virtual prilikom definisanja atributa,</a:t>
            </a:r>
          </a:p>
          <a:p>
            <a:pPr lvl="1"/>
            <a:r>
              <a:rPr lang="sr-Latn-RS" sz="1000" dirty="0" smtClean="0"/>
              <a:t>Drugi, bolji i sigurniji način, jeste da u DbContext-u ubacite sledeći kod u konstruktoru:</a:t>
            </a:r>
          </a:p>
          <a:p>
            <a:pPr lvl="1"/>
            <a:r>
              <a:rPr lang="en-US" sz="1000" dirty="0" err="1" smtClean="0"/>
              <a:t>this.Configuration.LazyLoadingEnabled</a:t>
            </a:r>
            <a:r>
              <a:rPr lang="en-US" sz="1000" dirty="0" smtClean="0"/>
              <a:t> = false;</a:t>
            </a:r>
            <a:r>
              <a:rPr lang="sr-Latn-RS" sz="1000" dirty="0" smtClean="0"/>
              <a:t> // ovako garantujemo da nećemo koristiti lazy loading</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Code First Workflow</a:t>
            </a:r>
            <a:endParaRPr lang="en-US" dirty="0"/>
          </a:p>
        </p:txBody>
      </p:sp>
      <p:sp>
        <p:nvSpPr>
          <p:cNvPr id="3" name="Content Placeholder 2"/>
          <p:cNvSpPr>
            <a:spLocks noGrp="1"/>
          </p:cNvSpPr>
          <p:nvPr>
            <p:ph idx="1"/>
          </p:nvPr>
        </p:nvSpPr>
        <p:spPr/>
        <p:txBody>
          <a:bodyPr>
            <a:normAutofit/>
          </a:bodyPr>
          <a:lstStyle/>
          <a:p>
            <a:r>
              <a:rPr lang="sr-Latn-RS" sz="2400" dirty="0" smtClean="0"/>
              <a:t>Videćemo primer kako možemo na osnovu koda generisati bazu podataka.</a:t>
            </a:r>
          </a:p>
          <a:p>
            <a:r>
              <a:rPr lang="sr-Latn-RS" sz="2400" dirty="0" smtClean="0"/>
              <a:t>Krećemo od C# konzolne aplikacije. (koristite Visual Studio 2019 Community verziju – besplatna je i SQL Server 2014 ili noviju verziju)</a:t>
            </a:r>
          </a:p>
          <a:p>
            <a:r>
              <a:rPr lang="sr-Latn-RS" sz="2400" dirty="0" smtClean="0"/>
              <a:t>Link za Visual studio 2019 je: </a:t>
            </a:r>
            <a:r>
              <a:rPr lang="en-US" sz="2400" dirty="0" smtClean="0">
                <a:hlinkClick r:id="rId2"/>
              </a:rPr>
              <a:t>https://visualstudio.microsoft.com/downloads/</a:t>
            </a:r>
            <a:endParaRPr lang="sr-Latn-RS" sz="2400" dirty="0" smtClean="0"/>
          </a:p>
          <a:p>
            <a:endParaRPr lang="vi-VN" sz="2400" dirty="0"/>
          </a:p>
        </p:txBody>
      </p:sp>
    </p:spTree>
    <p:extLst>
      <p:ext uri="{BB962C8B-B14F-4D97-AF65-F5344CB8AC3E}">
        <p14:creationId xmlns:p14="http://schemas.microsoft.com/office/powerpoint/2010/main" val="3682783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 + 1 problem</a:t>
            </a:r>
            <a:endParaRPr lang="en-US" dirty="0"/>
          </a:p>
        </p:txBody>
      </p:sp>
      <p:sp>
        <p:nvSpPr>
          <p:cNvPr id="3" name="Content Placeholder 2"/>
          <p:cNvSpPr>
            <a:spLocks noGrp="1"/>
          </p:cNvSpPr>
          <p:nvPr>
            <p:ph idx="1"/>
          </p:nvPr>
        </p:nvSpPr>
        <p:spPr/>
        <p:txBody>
          <a:bodyPr>
            <a:normAutofit/>
          </a:bodyPr>
          <a:lstStyle/>
          <a:p>
            <a:r>
              <a:rPr lang="en-US" sz="1400" dirty="0" err="1" smtClean="0"/>
              <a:t>var</a:t>
            </a:r>
            <a:r>
              <a:rPr lang="en-US" sz="1400" dirty="0" smtClean="0"/>
              <a:t> courses = </a:t>
            </a:r>
            <a:r>
              <a:rPr lang="en-US" sz="1400" dirty="0" err="1" smtClean="0"/>
              <a:t>context.Courses.ToList</a:t>
            </a:r>
            <a:r>
              <a:rPr lang="en-US" sz="1400" dirty="0" smtClean="0"/>
              <a:t>();</a:t>
            </a:r>
          </a:p>
          <a:p>
            <a:endParaRPr lang="en-US" sz="1400" dirty="0" smtClean="0"/>
          </a:p>
          <a:p>
            <a:r>
              <a:rPr lang="en-US" sz="1400" dirty="0" smtClean="0"/>
              <a:t>            </a:t>
            </a:r>
            <a:r>
              <a:rPr lang="en-US" sz="1400" dirty="0" err="1" smtClean="0"/>
              <a:t>foreach</a:t>
            </a:r>
            <a:r>
              <a:rPr lang="en-US" sz="1400" dirty="0" smtClean="0"/>
              <a:t> (</a:t>
            </a:r>
            <a:r>
              <a:rPr lang="en-US" sz="1400" dirty="0" err="1" smtClean="0"/>
              <a:t>var</a:t>
            </a:r>
            <a:r>
              <a:rPr lang="en-US" sz="1400" dirty="0" smtClean="0"/>
              <a:t> course in courses)</a:t>
            </a:r>
          </a:p>
          <a:p>
            <a:r>
              <a:rPr lang="en-US" sz="1400" dirty="0" smtClean="0"/>
              <a:t>            {</a:t>
            </a:r>
          </a:p>
          <a:p>
            <a:r>
              <a:rPr lang="en-US" sz="1400" dirty="0" smtClean="0"/>
              <a:t>                </a:t>
            </a:r>
            <a:r>
              <a:rPr lang="en-US" sz="1400" dirty="0" err="1" smtClean="0"/>
              <a:t>Console.WriteLine</a:t>
            </a:r>
            <a:r>
              <a:rPr lang="en-US" sz="1400" dirty="0" smtClean="0"/>
              <a:t>(</a:t>
            </a:r>
            <a:r>
              <a:rPr lang="en-US" sz="1400" dirty="0" err="1" smtClean="0"/>
              <a:t>course.Name</a:t>
            </a:r>
            <a:r>
              <a:rPr lang="en-US" sz="1400" dirty="0" smtClean="0"/>
              <a:t> + " " + </a:t>
            </a:r>
            <a:r>
              <a:rPr lang="en-US" sz="1400" dirty="0" err="1" smtClean="0"/>
              <a:t>course.Author.Name</a:t>
            </a:r>
            <a:r>
              <a:rPr lang="en-US" sz="1400" dirty="0" smtClean="0"/>
              <a:t>);</a:t>
            </a:r>
          </a:p>
          <a:p>
            <a:r>
              <a:rPr lang="en-US" sz="1400" dirty="0" smtClean="0"/>
              <a:t>            }</a:t>
            </a:r>
            <a:endParaRPr lang="sr-Latn-RS" sz="1400" dirty="0" smtClean="0"/>
          </a:p>
          <a:p>
            <a:r>
              <a:rPr lang="sr-Latn-RS" sz="1400" dirty="0" smtClean="0"/>
              <a:t>Imamo N upita koji će se izvršiti u foreach petlji jer smo rekli kod lazy loading da se Autori za svaki kurs ne učitavaju kada se učitaju kursevi, već tek kada prođemo kroz foreach petlju. Pored ovih N upita imamo još prvi upit context.Courses.ToList() jer smo rekli da se ToList() odmah izvršava kao upit nad bazom to je ukupno N + 1 upit ka bazi podataka. (možete proveriti pomoću SQL Server Profiler)</a:t>
            </a:r>
          </a:p>
          <a:p>
            <a:r>
              <a:rPr lang="sr-Latn-RS" sz="1400" dirty="0" smtClean="0"/>
              <a:t>Budite pažljivi sa lazy loading, jer vrlo lako možete upasti u situaciju da pokrećete mnogo upita koji su viška i koji vam samo usporavaju aplikaciju i nanose troškove.</a:t>
            </a:r>
            <a:endParaRPr lang="en-US" sz="1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Eager loading</a:t>
            </a:r>
            <a:endParaRPr lang="en-US" dirty="0"/>
          </a:p>
        </p:txBody>
      </p:sp>
      <p:sp>
        <p:nvSpPr>
          <p:cNvPr id="3" name="Content Placeholder 2"/>
          <p:cNvSpPr>
            <a:spLocks noGrp="1"/>
          </p:cNvSpPr>
          <p:nvPr>
            <p:ph idx="1"/>
          </p:nvPr>
        </p:nvSpPr>
        <p:spPr/>
        <p:txBody>
          <a:bodyPr>
            <a:normAutofit/>
          </a:bodyPr>
          <a:lstStyle/>
          <a:p>
            <a:r>
              <a:rPr lang="sr-Latn-RS" sz="1400" dirty="0" smtClean="0"/>
              <a:t>Suprotno Lazy loading.</a:t>
            </a:r>
          </a:p>
          <a:p>
            <a:r>
              <a:rPr lang="en-US" sz="1400" dirty="0" err="1" smtClean="0"/>
              <a:t>var</a:t>
            </a:r>
            <a:r>
              <a:rPr lang="en-US" sz="1400" dirty="0" smtClean="0"/>
              <a:t> courses = </a:t>
            </a:r>
            <a:r>
              <a:rPr lang="en-US" sz="1400" dirty="0" err="1" smtClean="0"/>
              <a:t>context.Courses.Include</a:t>
            </a:r>
            <a:r>
              <a:rPr lang="en-US" sz="1400" dirty="0" smtClean="0"/>
              <a:t>("Author").</a:t>
            </a:r>
            <a:r>
              <a:rPr lang="en-US" sz="1400" dirty="0" err="1" smtClean="0"/>
              <a:t>ToList</a:t>
            </a:r>
            <a:r>
              <a:rPr lang="en-US" sz="1400" dirty="0" smtClean="0"/>
              <a:t>();</a:t>
            </a:r>
            <a:endParaRPr lang="sr-Latn-RS" sz="1400" dirty="0" smtClean="0"/>
          </a:p>
          <a:p>
            <a:r>
              <a:rPr lang="en-US" sz="1400" dirty="0" smtClean="0"/>
              <a:t>L</a:t>
            </a:r>
            <a:r>
              <a:rPr lang="sr-Latn-RS" sz="1400" dirty="0" smtClean="0"/>
              <a:t>oš način, jer sutra promenimo Author sa Teacher ili Instructor. Neće imati Author i pucaće program.</a:t>
            </a:r>
          </a:p>
          <a:p>
            <a:r>
              <a:rPr lang="sr-Latn-RS" sz="1400" dirty="0" smtClean="0"/>
              <a:t>Korisitit sa lamda izrazom</a:t>
            </a:r>
          </a:p>
          <a:p>
            <a:r>
              <a:rPr lang="en-US" sz="1400" dirty="0" err="1" smtClean="0"/>
              <a:t>var</a:t>
            </a:r>
            <a:r>
              <a:rPr lang="en-US" sz="1400" dirty="0" smtClean="0"/>
              <a:t> courses = </a:t>
            </a:r>
            <a:r>
              <a:rPr lang="en-US" sz="1400" dirty="0" err="1" smtClean="0"/>
              <a:t>context.Courses.Include</a:t>
            </a:r>
            <a:r>
              <a:rPr lang="en-US" sz="1400" dirty="0" smtClean="0"/>
              <a:t>(c =&gt; </a:t>
            </a:r>
            <a:r>
              <a:rPr lang="en-US" sz="1400" dirty="0" err="1" smtClean="0"/>
              <a:t>c.Author</a:t>
            </a:r>
            <a:r>
              <a:rPr lang="en-US" sz="1400" dirty="0" smtClean="0"/>
              <a:t>).</a:t>
            </a:r>
            <a:r>
              <a:rPr lang="en-US" sz="1400" dirty="0" err="1" smtClean="0"/>
              <a:t>ToList</a:t>
            </a:r>
            <a:r>
              <a:rPr lang="en-US" sz="1400" dirty="0" smtClean="0"/>
              <a:t>();</a:t>
            </a:r>
            <a:endParaRPr lang="sr-Latn-RS" sz="1400" dirty="0" smtClean="0"/>
          </a:p>
          <a:p>
            <a:endParaRPr lang="sr-Latn-RS" sz="1400" dirty="0" smtClean="0"/>
          </a:p>
          <a:p>
            <a:r>
              <a:rPr lang="sr-Latn-RS" sz="1400" dirty="0" smtClean="0"/>
              <a:t>Proverite kako radi u SQL Server Profiler i videćemo da je u pitanju samo jedan upit preko INNER JOIN koji je pokupio sve podatke kroz jedan upit a ne kroz N+1 upit kao kod lazy loading.</a:t>
            </a:r>
          </a:p>
          <a:p>
            <a:endParaRPr lang="sr-Latn-RS" sz="1400" dirty="0" smtClean="0"/>
          </a:p>
          <a:p>
            <a:r>
              <a:rPr lang="sr-Latn-RS" sz="1400" dirty="0" smtClean="0"/>
              <a:t>Eager takođe ima svoju dobru i lošu stranu: kako se povećava broj related objekata tako će SQL upit koji generiše LINQ biti kompleksiniji i imaće više spajanja što usporava vašu aplikaciju.</a:t>
            </a:r>
          </a:p>
          <a:p>
            <a:endParaRPr lang="sr-Latn-RS" sz="1400" dirty="0" smtClean="0"/>
          </a:p>
          <a:p>
            <a:r>
              <a:rPr lang="sr-Latn-RS" sz="1400" dirty="0" smtClean="0"/>
              <a:t>Na kraju morate razmišljati kao inženjeri i voditi računa kada je dobro koristiti eager loading, a kada lazy loading.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Explicit loading</a:t>
            </a:r>
            <a:endParaRPr lang="en-US" dirty="0"/>
          </a:p>
        </p:txBody>
      </p:sp>
      <p:sp>
        <p:nvSpPr>
          <p:cNvPr id="3" name="Content Placeholder 2"/>
          <p:cNvSpPr>
            <a:spLocks noGrp="1"/>
          </p:cNvSpPr>
          <p:nvPr>
            <p:ph idx="1"/>
          </p:nvPr>
        </p:nvSpPr>
        <p:spPr/>
        <p:txBody>
          <a:bodyPr>
            <a:normAutofit fontScale="85000" lnSpcReduction="20000"/>
          </a:bodyPr>
          <a:lstStyle/>
          <a:p>
            <a:r>
              <a:rPr lang="sr-Latn-RS" sz="1400" dirty="0" smtClean="0"/>
              <a:t>Sa ovom strategijom, sličnom Eager loading, kažemo tačno koje podatke treba da uzmemo koji su povezani sa našim objektom.</a:t>
            </a:r>
          </a:p>
          <a:p>
            <a:r>
              <a:rPr lang="sr-Latn-RS" sz="1400" dirty="0" smtClean="0"/>
              <a:t>Eager loading koristi JOIN-e i sve podatke iz baze uzima kroz jedan upit</a:t>
            </a:r>
          </a:p>
          <a:p>
            <a:r>
              <a:rPr lang="sr-Latn-RS" sz="1400" dirty="0" smtClean="0"/>
              <a:t>Explicit loading deli upite na više podupita i u više iteracija pristupa bazi.</a:t>
            </a:r>
          </a:p>
          <a:p>
            <a:r>
              <a:rPr lang="sr-Latn-RS" sz="1400" dirty="0" smtClean="0"/>
              <a:t>Postoje 2 načina za explicit loading:</a:t>
            </a:r>
          </a:p>
          <a:p>
            <a:r>
              <a:rPr lang="sr-Latn-RS" sz="1400" dirty="0" smtClean="0"/>
              <a:t>Prvi način jeste onaj koji preporučuje MSDN ali koji, po većini developera, nije dobar:</a:t>
            </a:r>
          </a:p>
          <a:p>
            <a:r>
              <a:rPr lang="en-US" sz="1400" dirty="0" err="1" smtClean="0"/>
              <a:t>var</a:t>
            </a:r>
            <a:r>
              <a:rPr lang="en-US" sz="1400" dirty="0" smtClean="0"/>
              <a:t> author = </a:t>
            </a:r>
            <a:r>
              <a:rPr lang="en-US" sz="1400" dirty="0" err="1" smtClean="0"/>
              <a:t>context.Authors.Single</a:t>
            </a:r>
            <a:r>
              <a:rPr lang="en-US" sz="1400" dirty="0" smtClean="0"/>
              <a:t>(a =&gt; </a:t>
            </a:r>
            <a:r>
              <a:rPr lang="en-US" sz="1400" dirty="0" err="1" smtClean="0"/>
              <a:t>a.Id</a:t>
            </a:r>
            <a:r>
              <a:rPr lang="en-US" sz="1400" dirty="0" smtClean="0"/>
              <a:t> == 1);</a:t>
            </a:r>
          </a:p>
          <a:p>
            <a:r>
              <a:rPr lang="en-US" sz="1400" dirty="0" smtClean="0"/>
              <a:t>            </a:t>
            </a:r>
            <a:r>
              <a:rPr lang="en-US" sz="1400" dirty="0" err="1" smtClean="0"/>
              <a:t>context.Entry</a:t>
            </a:r>
            <a:r>
              <a:rPr lang="en-US" sz="1400" dirty="0" smtClean="0"/>
              <a:t>(author).Collection(a =&gt; </a:t>
            </a:r>
            <a:r>
              <a:rPr lang="en-US" sz="1400" dirty="0" err="1" smtClean="0"/>
              <a:t>a.Courses</a:t>
            </a:r>
            <a:r>
              <a:rPr lang="en-US" sz="1400" dirty="0" smtClean="0"/>
              <a:t>).Load();</a:t>
            </a:r>
          </a:p>
          <a:p>
            <a:r>
              <a:rPr lang="en-US" sz="1400" dirty="0" smtClean="0"/>
              <a:t>            </a:t>
            </a:r>
            <a:r>
              <a:rPr lang="en-US" sz="1400" dirty="0" err="1" smtClean="0"/>
              <a:t>foreach</a:t>
            </a:r>
            <a:r>
              <a:rPr lang="en-US" sz="1400" dirty="0" smtClean="0"/>
              <a:t> (</a:t>
            </a:r>
            <a:r>
              <a:rPr lang="en-US" sz="1400" dirty="0" err="1" smtClean="0"/>
              <a:t>var</a:t>
            </a:r>
            <a:r>
              <a:rPr lang="en-US" sz="1400" dirty="0" smtClean="0"/>
              <a:t> course in </a:t>
            </a:r>
            <a:r>
              <a:rPr lang="en-US" sz="1400" dirty="0" err="1" smtClean="0"/>
              <a:t>author.Courses</a:t>
            </a:r>
            <a:r>
              <a:rPr lang="en-US" sz="1400" dirty="0" smtClean="0"/>
              <a:t>)</a:t>
            </a:r>
          </a:p>
          <a:p>
            <a:r>
              <a:rPr lang="en-US" sz="1400" dirty="0" smtClean="0"/>
              <a:t>            {</a:t>
            </a:r>
          </a:p>
          <a:p>
            <a:r>
              <a:rPr lang="en-US" sz="1400" dirty="0" smtClean="0"/>
              <a:t>                </a:t>
            </a:r>
            <a:r>
              <a:rPr lang="en-US" sz="1400" dirty="0" err="1" smtClean="0"/>
              <a:t>Console.WriteLine</a:t>
            </a:r>
            <a:r>
              <a:rPr lang="en-US" sz="1400" dirty="0" smtClean="0"/>
              <a:t>(</a:t>
            </a:r>
            <a:r>
              <a:rPr lang="en-US" sz="1400" dirty="0" err="1" smtClean="0"/>
              <a:t>course.Name</a:t>
            </a:r>
            <a:r>
              <a:rPr lang="en-US" sz="1400" dirty="0" smtClean="0"/>
              <a:t>);</a:t>
            </a:r>
          </a:p>
          <a:p>
            <a:r>
              <a:rPr lang="en-US" sz="1400" dirty="0" smtClean="0"/>
              <a:t>            }</a:t>
            </a:r>
            <a:endParaRPr lang="sr-Latn-RS" sz="1400" dirty="0" smtClean="0"/>
          </a:p>
          <a:p>
            <a:r>
              <a:rPr lang="sr-Latn-RS" sz="1400" dirty="0" smtClean="0"/>
              <a:t>Nije dobar jer moramo pamtiti 3 nove funkcije i radi samo kada je u pitanju jedna vrednost (author) da smo uzeli više autora (npr sve one čije je ime John) ne bismo mogli koristiti ovaj način.</a:t>
            </a:r>
          </a:p>
          <a:p>
            <a:r>
              <a:rPr lang="sr-Latn-RS" sz="1400" dirty="0" smtClean="0"/>
              <a:t>Drugi način:</a:t>
            </a:r>
          </a:p>
          <a:p>
            <a:r>
              <a:rPr lang="en-US" sz="1400" dirty="0" err="1" smtClean="0"/>
              <a:t>context.Courses.Where</a:t>
            </a:r>
            <a:r>
              <a:rPr lang="en-US" sz="1400" dirty="0" smtClean="0"/>
              <a:t>(c =&gt; </a:t>
            </a:r>
            <a:r>
              <a:rPr lang="en-US" sz="1400" dirty="0" err="1" smtClean="0"/>
              <a:t>c.AuthorId</a:t>
            </a:r>
            <a:r>
              <a:rPr lang="en-US" sz="1400" dirty="0" smtClean="0"/>
              <a:t> == </a:t>
            </a:r>
            <a:r>
              <a:rPr lang="en-US" sz="1400" dirty="0" err="1" smtClean="0"/>
              <a:t>author.Id</a:t>
            </a:r>
            <a:r>
              <a:rPr lang="en-US" sz="1400" dirty="0" smtClean="0"/>
              <a:t>).Load();</a:t>
            </a:r>
            <a:endParaRPr lang="sr-Latn-RS" sz="1400" dirty="0" smtClean="0"/>
          </a:p>
          <a:p>
            <a:r>
              <a:rPr lang="en-US" sz="1400" dirty="0" smtClean="0"/>
              <a:t>S</a:t>
            </a:r>
            <a:r>
              <a:rPr lang="sr-Latn-RS" sz="1400" dirty="0" smtClean="0"/>
              <a:t>a Where smo se već upoznali tako da ovde moramo zapamtiti samo jednu novu funkciju Load().</a:t>
            </a:r>
          </a:p>
          <a:p>
            <a:r>
              <a:rPr lang="sr-Latn-RS" sz="1400" dirty="0" smtClean="0"/>
              <a:t>Naravno ovde ćemo završiti sa nešto više upita ali ipak je to nekada znatno bolji način nego da idemo kroz jedan ogroman upit put JOIN-a.</a:t>
            </a:r>
          </a:p>
          <a:p>
            <a:r>
              <a:rPr lang="sr-Latn-RS" sz="1400" dirty="0" smtClean="0"/>
              <a:t>Explicit loading ima još jednu dobru stranu a to je da možemo primeniti filere nad related objektima. Na primer iz prethodnog primera želimo sve kurseve za autora koji su besplatni:</a:t>
            </a:r>
          </a:p>
          <a:p>
            <a:r>
              <a:rPr lang="en-US" sz="1400" dirty="0" err="1" smtClean="0"/>
              <a:t>context.Courses.Where</a:t>
            </a:r>
            <a:r>
              <a:rPr lang="en-US" sz="1400" dirty="0" smtClean="0"/>
              <a:t>(c =&gt; </a:t>
            </a:r>
            <a:r>
              <a:rPr lang="en-US" sz="1400" dirty="0" err="1" smtClean="0"/>
              <a:t>c.AuthorId</a:t>
            </a:r>
            <a:r>
              <a:rPr lang="en-US" sz="1400" dirty="0" smtClean="0"/>
              <a:t> == </a:t>
            </a:r>
            <a:r>
              <a:rPr lang="en-US" sz="1400" dirty="0" err="1" smtClean="0"/>
              <a:t>author.Id</a:t>
            </a:r>
            <a:r>
              <a:rPr lang="en-US" sz="1400" dirty="0" smtClean="0"/>
              <a:t> </a:t>
            </a:r>
            <a:r>
              <a:rPr lang="en-US" sz="1400" b="1" dirty="0" smtClean="0"/>
              <a:t>&amp;&amp; </a:t>
            </a:r>
            <a:r>
              <a:rPr lang="en-US" sz="1400" b="1" dirty="0" err="1" smtClean="0"/>
              <a:t>c.FullPrice</a:t>
            </a:r>
            <a:r>
              <a:rPr lang="en-US" sz="1400" b="1" dirty="0" smtClean="0"/>
              <a:t> == 0</a:t>
            </a:r>
            <a:r>
              <a:rPr lang="en-US" sz="1400" dirty="0" smtClean="0"/>
              <a:t>).Load();</a:t>
            </a:r>
            <a:endParaRPr lang="sr-Latn-RS" sz="1400" dirty="0" smtClean="0"/>
          </a:p>
          <a:p>
            <a:r>
              <a:rPr lang="en-US" sz="1400" dirty="0" err="1" smtClean="0"/>
              <a:t>var</a:t>
            </a:r>
            <a:r>
              <a:rPr lang="en-US" sz="1400" dirty="0" smtClean="0"/>
              <a:t> authors = </a:t>
            </a:r>
            <a:r>
              <a:rPr lang="en-US" sz="1400" dirty="0" err="1" smtClean="0"/>
              <a:t>context.Authors.ToList</a:t>
            </a:r>
            <a:r>
              <a:rPr lang="en-US" sz="1400" dirty="0" smtClean="0"/>
              <a:t>();</a:t>
            </a:r>
          </a:p>
          <a:p>
            <a:r>
              <a:rPr lang="en-US" sz="1400" dirty="0" smtClean="0"/>
              <a:t> </a:t>
            </a:r>
            <a:r>
              <a:rPr lang="en-US" sz="1400" dirty="0" err="1" smtClean="0"/>
              <a:t>var</a:t>
            </a:r>
            <a:r>
              <a:rPr lang="en-US" sz="1400" dirty="0" smtClean="0"/>
              <a:t> </a:t>
            </a:r>
            <a:r>
              <a:rPr lang="en-US" sz="1400" dirty="0" err="1" smtClean="0"/>
              <a:t>authorIds</a:t>
            </a:r>
            <a:r>
              <a:rPr lang="en-US" sz="1400" dirty="0" smtClean="0"/>
              <a:t> = </a:t>
            </a:r>
            <a:r>
              <a:rPr lang="en-US" sz="1400" dirty="0" err="1" smtClean="0"/>
              <a:t>authors.Select</a:t>
            </a:r>
            <a:r>
              <a:rPr lang="en-US" sz="1400" dirty="0" smtClean="0"/>
              <a:t>(a =&gt; </a:t>
            </a:r>
            <a:r>
              <a:rPr lang="en-US" sz="1400" dirty="0" err="1" smtClean="0"/>
              <a:t>a.Id</a:t>
            </a:r>
            <a:r>
              <a:rPr lang="en-US" sz="1400" dirty="0" smtClean="0"/>
              <a:t>);</a:t>
            </a:r>
          </a:p>
          <a:p>
            <a:r>
              <a:rPr lang="en-US" sz="1400" dirty="0" smtClean="0"/>
              <a:t> </a:t>
            </a:r>
            <a:r>
              <a:rPr lang="en-US" sz="1400" dirty="0" err="1" smtClean="0"/>
              <a:t>context.Courses.Where</a:t>
            </a:r>
            <a:r>
              <a:rPr lang="en-US" sz="1400" dirty="0" smtClean="0"/>
              <a:t>(c =&gt; </a:t>
            </a:r>
            <a:r>
              <a:rPr lang="en-US" sz="1400" dirty="0" err="1" smtClean="0"/>
              <a:t>authorIds.Contains</a:t>
            </a:r>
            <a:r>
              <a:rPr lang="en-US" sz="1400" dirty="0" smtClean="0"/>
              <a:t>(</a:t>
            </a:r>
            <a:r>
              <a:rPr lang="en-US" sz="1400" dirty="0" err="1" smtClean="0"/>
              <a:t>c.AuthorId</a:t>
            </a:r>
            <a:r>
              <a:rPr lang="en-US" sz="1400" dirty="0" smtClean="0"/>
              <a:t>) &amp;&amp; </a:t>
            </a:r>
            <a:r>
              <a:rPr lang="en-US" sz="1400" dirty="0" err="1" smtClean="0"/>
              <a:t>c.FullPrice</a:t>
            </a:r>
            <a:r>
              <a:rPr lang="en-US" sz="1400" dirty="0" smtClean="0"/>
              <a:t> == 0).Load(); // </a:t>
            </a:r>
            <a:r>
              <a:rPr lang="en-US" sz="1400" dirty="0" err="1" smtClean="0"/>
              <a:t>menja</a:t>
            </a:r>
            <a:r>
              <a:rPr lang="en-US" sz="1400" dirty="0" smtClean="0"/>
              <a:t> IN u SQL</a:t>
            </a:r>
            <a:endParaRPr lang="sr-Latn-RS" sz="1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Korak 1</a:t>
            </a:r>
            <a:endParaRPr lang="en-US" dirty="0"/>
          </a:p>
        </p:txBody>
      </p:sp>
      <p:sp>
        <p:nvSpPr>
          <p:cNvPr id="3" name="Content Placeholder 2"/>
          <p:cNvSpPr>
            <a:spLocks noGrp="1"/>
          </p:cNvSpPr>
          <p:nvPr>
            <p:ph idx="1"/>
          </p:nvPr>
        </p:nvSpPr>
        <p:spPr/>
        <p:txBody>
          <a:bodyPr>
            <a:normAutofit/>
          </a:bodyPr>
          <a:lstStyle/>
          <a:p>
            <a:r>
              <a:rPr lang="sr-Latn-RS" sz="1800" dirty="0" smtClean="0"/>
              <a:t>Pokrenite Visual studio i kreirajte konzolnu aplikaciju (Console Application) koristite (Framework) a ne (Core). Kasnije će biti govora o razlici.</a:t>
            </a:r>
          </a:p>
          <a:p>
            <a:r>
              <a:rPr lang="sr-Latn-RS" sz="1800" dirty="0" smtClean="0"/>
              <a:t>Dajte joj ime CodeFirstDemo</a:t>
            </a:r>
          </a:p>
          <a:p>
            <a:r>
              <a:rPr lang="sr-Latn-RS" sz="1800" dirty="0" smtClean="0"/>
              <a:t>Zatim je potrebno da instaliramo Entity framework u našoj aplikaciji, jer po defaultu on nije instaliran.</a:t>
            </a:r>
          </a:p>
          <a:p>
            <a:r>
              <a:rPr lang="sr-Latn-RS" sz="1800" dirty="0" smtClean="0"/>
              <a:t>To radite na sledeći način: </a:t>
            </a:r>
          </a:p>
          <a:p>
            <a:r>
              <a:rPr lang="sr-Latn-RS" sz="1800" dirty="0" smtClean="0"/>
              <a:t>Idite na TOOLS-&gt;NuGet Package Manager -&gt;Package Manager Console</a:t>
            </a:r>
          </a:p>
          <a:p>
            <a:r>
              <a:rPr lang="sr-Latn-RS" sz="1800" dirty="0" smtClean="0"/>
              <a:t>Zatim će vam se otvoriti konzole u dnu ekrana kao što je prikazano na slici: Tu kucate sledeći kod:</a:t>
            </a:r>
          </a:p>
          <a:p>
            <a:r>
              <a:rPr lang="en-US" sz="1800" dirty="0" smtClean="0"/>
              <a:t>install-package </a:t>
            </a:r>
            <a:r>
              <a:rPr lang="en-US" sz="1800" dirty="0" err="1" smtClean="0"/>
              <a:t>EntityFramework</a:t>
            </a:r>
            <a:endParaRPr lang="en-US" sz="1800" dirty="0"/>
          </a:p>
        </p:txBody>
      </p:sp>
      <p:pic>
        <p:nvPicPr>
          <p:cNvPr id="5" name="Picture 3"/>
          <p:cNvPicPr>
            <a:picLocks noChangeAspect="1" noChangeArrowheads="1"/>
          </p:cNvPicPr>
          <p:nvPr/>
        </p:nvPicPr>
        <p:blipFill>
          <a:blip r:embed="rId2" cstate="print"/>
          <a:srcRect/>
          <a:stretch>
            <a:fillRect/>
          </a:stretch>
        </p:blipFill>
        <p:spPr bwMode="auto">
          <a:xfrm>
            <a:off x="1447800" y="5029200"/>
            <a:ext cx="6915150" cy="1314450"/>
          </a:xfrm>
          <a:prstGeom prst="rect">
            <a:avLst/>
          </a:prstGeom>
          <a:noFill/>
          <a:ln w="9525">
            <a:noFill/>
            <a:miter lim="800000"/>
            <a:headEnd/>
            <a:tailEnd/>
          </a:ln>
        </p:spPr>
      </p:pic>
    </p:spTree>
    <p:extLst>
      <p:ext uri="{BB962C8B-B14F-4D97-AF65-F5344CB8AC3E}">
        <p14:creationId xmlns:p14="http://schemas.microsoft.com/office/powerpoint/2010/main" val="199142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Korak </a:t>
            </a:r>
            <a:r>
              <a:rPr lang="en-US" dirty="0" smtClean="0"/>
              <a:t>2</a:t>
            </a:r>
            <a:endParaRPr lang="en-US" dirty="0"/>
          </a:p>
        </p:txBody>
      </p:sp>
      <p:sp>
        <p:nvSpPr>
          <p:cNvPr id="3" name="Content Placeholder 2"/>
          <p:cNvSpPr>
            <a:spLocks noGrp="1"/>
          </p:cNvSpPr>
          <p:nvPr>
            <p:ph idx="1"/>
          </p:nvPr>
        </p:nvSpPr>
        <p:spPr/>
        <p:txBody>
          <a:bodyPr>
            <a:normAutofit/>
          </a:bodyPr>
          <a:lstStyle/>
          <a:p>
            <a:r>
              <a:rPr lang="sr-Latn-RS" sz="1800" dirty="0" smtClean="0"/>
              <a:t>Dodajte novu klasu sa nazivom Post. (klasu dodajete tako što idete desni klik na vaš projekat zatim Add-&gt;Class i date ime vaše klase).</a:t>
            </a:r>
          </a:p>
          <a:p>
            <a:r>
              <a:rPr lang="sr-Latn-RS" sz="1800" dirty="0" smtClean="0"/>
              <a:t>Vaša klasa treba da izgleda ovako:</a:t>
            </a:r>
          </a:p>
          <a:p>
            <a:r>
              <a:rPr lang="en-US" sz="1800" dirty="0" smtClean="0"/>
              <a:t>class Post</a:t>
            </a:r>
          </a:p>
          <a:p>
            <a:r>
              <a:rPr lang="en-US" sz="1800" dirty="0" smtClean="0"/>
              <a:t>    {</a:t>
            </a:r>
          </a:p>
          <a:p>
            <a:r>
              <a:rPr lang="en-US" sz="1800" dirty="0" smtClean="0"/>
              <a:t>        public </a:t>
            </a:r>
            <a:r>
              <a:rPr lang="en-US" sz="1800" dirty="0" err="1" smtClean="0"/>
              <a:t>int</a:t>
            </a:r>
            <a:r>
              <a:rPr lang="en-US" sz="1800" dirty="0" smtClean="0"/>
              <a:t> Id { set; get; }</a:t>
            </a:r>
          </a:p>
          <a:p>
            <a:r>
              <a:rPr lang="en-US" sz="1800" dirty="0" smtClean="0"/>
              <a:t>        public </a:t>
            </a:r>
            <a:r>
              <a:rPr lang="en-US" sz="1800" dirty="0" err="1" smtClean="0"/>
              <a:t>DateTime</a:t>
            </a:r>
            <a:r>
              <a:rPr lang="en-US" sz="1800" dirty="0" smtClean="0"/>
              <a:t> </a:t>
            </a:r>
            <a:r>
              <a:rPr lang="en-US" sz="1800" dirty="0" err="1" smtClean="0"/>
              <a:t>DatumObjavljivanja</a:t>
            </a:r>
            <a:r>
              <a:rPr lang="en-US" sz="1800" dirty="0" smtClean="0"/>
              <a:t> { get; set; }</a:t>
            </a:r>
          </a:p>
          <a:p>
            <a:r>
              <a:rPr lang="en-US" sz="1800" dirty="0" smtClean="0"/>
              <a:t>        public string </a:t>
            </a:r>
            <a:r>
              <a:rPr lang="en-US" sz="1800" dirty="0" err="1" smtClean="0"/>
              <a:t>Naslov</a:t>
            </a:r>
            <a:r>
              <a:rPr lang="en-US" sz="1800" dirty="0" smtClean="0"/>
              <a:t> { get; set; }</a:t>
            </a:r>
          </a:p>
          <a:p>
            <a:r>
              <a:rPr lang="en-US" sz="1800" dirty="0" smtClean="0"/>
              <a:t>        public string </a:t>
            </a:r>
            <a:r>
              <a:rPr lang="en-US" sz="1800" dirty="0" err="1" smtClean="0"/>
              <a:t>Telo</a:t>
            </a:r>
            <a:r>
              <a:rPr lang="en-US" sz="1800" dirty="0" smtClean="0"/>
              <a:t> { get; set; }</a:t>
            </a:r>
          </a:p>
          <a:p>
            <a:r>
              <a:rPr lang="en-US" sz="1800" dirty="0" smtClean="0"/>
              <a:t>    }</a:t>
            </a:r>
            <a:endParaRPr lang="sr-Latn-RS" sz="1800" dirty="0" smtClean="0"/>
          </a:p>
          <a:p>
            <a:r>
              <a:rPr lang="sr-Latn-RS" sz="1800" dirty="0" smtClean="0"/>
              <a:t>/* Ako vam ne prepoznaje DateTime kao tip na vrhu dodajte </a:t>
            </a:r>
            <a:r>
              <a:rPr lang="en-US" sz="1800" dirty="0" smtClean="0"/>
              <a:t>using System;</a:t>
            </a:r>
            <a:r>
              <a:rPr lang="sr-Latn-RS" sz="1800" dirty="0" smtClean="0"/>
              <a:t> */</a:t>
            </a:r>
            <a:endParaRPr lang="en-US" sz="1800" dirty="0"/>
          </a:p>
        </p:txBody>
      </p:sp>
    </p:spTree>
    <p:extLst>
      <p:ext uri="{BB962C8B-B14F-4D97-AF65-F5344CB8AC3E}">
        <p14:creationId xmlns:p14="http://schemas.microsoft.com/office/powerpoint/2010/main" val="83250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Korak </a:t>
            </a:r>
            <a:r>
              <a:rPr lang="en-US" dirty="0" smtClean="0"/>
              <a:t>3</a:t>
            </a:r>
            <a:endParaRPr lang="en-US" dirty="0"/>
          </a:p>
        </p:txBody>
      </p:sp>
      <p:sp>
        <p:nvSpPr>
          <p:cNvPr id="3" name="Content Placeholder 2"/>
          <p:cNvSpPr>
            <a:spLocks noGrp="1"/>
          </p:cNvSpPr>
          <p:nvPr>
            <p:ph idx="1"/>
          </p:nvPr>
        </p:nvSpPr>
        <p:spPr/>
        <p:txBody>
          <a:bodyPr>
            <a:noAutofit/>
          </a:bodyPr>
          <a:lstStyle/>
          <a:p>
            <a:r>
              <a:rPr lang="sr-Latn-RS" sz="1800" b="1" dirty="0" smtClean="0"/>
              <a:t>DbContext</a:t>
            </a:r>
            <a:r>
              <a:rPr lang="sr-Latn-RS" sz="1800" dirty="0" smtClean="0"/>
              <a:t> je abstrakcija naše baze podataka koji koristimo da učitamo ili sačuvamo podatke.</a:t>
            </a:r>
          </a:p>
          <a:p>
            <a:r>
              <a:rPr lang="sr-Latn-RS" sz="1800" dirty="0" smtClean="0"/>
              <a:t>Potrebno je da kreiramo ovu klasu. Nazvaćemo je </a:t>
            </a:r>
            <a:r>
              <a:rPr lang="sr-Latn-RS" sz="1800" i="1" dirty="0" smtClean="0"/>
              <a:t>BlogDbContext</a:t>
            </a:r>
            <a:r>
              <a:rPr lang="sr-Latn-RS" sz="1800" dirty="0" smtClean="0"/>
              <a:t> i ona mora da nasledi klasu DbContext (nasleđivanje se ostvaruje pomoću :)</a:t>
            </a:r>
          </a:p>
          <a:p>
            <a:r>
              <a:rPr lang="sr-Latn-RS" sz="1800" dirty="0" smtClean="0"/>
              <a:t>Sve što treba da uradimo ovde jeste da navedemo klase koje će predstavljati naše tabele u bazi. </a:t>
            </a:r>
            <a:r>
              <a:rPr lang="en-US" sz="1800" dirty="0" smtClean="0"/>
              <a:t>K</a:t>
            </a:r>
            <a:r>
              <a:rPr lang="sr-Latn-RS" sz="1800" dirty="0" smtClean="0"/>
              <a:t>lase dodajemo u DbSet (u slučaju da ste zaboravili šta je DbSet prisetite se predavanja sa predmeta OOP 2).</a:t>
            </a:r>
          </a:p>
          <a:p>
            <a:r>
              <a:rPr lang="sr-Latn-RS" sz="1800" dirty="0" smtClean="0"/>
              <a:t>Klasa </a:t>
            </a:r>
            <a:r>
              <a:rPr lang="sr-Latn-RS" sz="1800" i="1" dirty="0" smtClean="0"/>
              <a:t>BlogDbContext</a:t>
            </a:r>
            <a:r>
              <a:rPr lang="sr-Latn-RS" sz="1800" dirty="0" smtClean="0"/>
              <a:t> treba da izgleda ovako:</a:t>
            </a:r>
          </a:p>
          <a:p>
            <a:r>
              <a:rPr lang="en-US" sz="1800" dirty="0" smtClean="0"/>
              <a:t>using </a:t>
            </a:r>
            <a:r>
              <a:rPr lang="en-US" sz="1800" dirty="0" err="1" smtClean="0"/>
              <a:t>System.Data.Entity</a:t>
            </a:r>
            <a:r>
              <a:rPr lang="en-US" sz="1800" dirty="0" smtClean="0"/>
              <a:t>;</a:t>
            </a:r>
          </a:p>
          <a:p>
            <a:r>
              <a:rPr lang="en-US" sz="1800" dirty="0" smtClean="0"/>
              <a:t>namespace </a:t>
            </a:r>
            <a:r>
              <a:rPr lang="en-US" sz="1800" dirty="0" err="1" smtClean="0"/>
              <a:t>CodeFirstDemo</a:t>
            </a:r>
            <a:endParaRPr lang="en-US" sz="1800" dirty="0" smtClean="0"/>
          </a:p>
          <a:p>
            <a:r>
              <a:rPr lang="en-US" sz="1800" dirty="0" smtClean="0"/>
              <a:t>{</a:t>
            </a:r>
          </a:p>
          <a:p>
            <a:r>
              <a:rPr lang="en-US" sz="1800" dirty="0" smtClean="0"/>
              <a:t>    class </a:t>
            </a:r>
            <a:r>
              <a:rPr lang="en-US" sz="1800" dirty="0" err="1" smtClean="0"/>
              <a:t>BlogDbContext</a:t>
            </a:r>
            <a:r>
              <a:rPr lang="en-US" sz="1800" dirty="0" smtClean="0"/>
              <a:t> :</a:t>
            </a:r>
            <a:r>
              <a:rPr lang="en-US" sz="1800" dirty="0" err="1" smtClean="0"/>
              <a:t>DbContext</a:t>
            </a:r>
            <a:endParaRPr lang="en-US" sz="1800" dirty="0" smtClean="0"/>
          </a:p>
          <a:p>
            <a:r>
              <a:rPr lang="en-US" sz="1800" dirty="0" smtClean="0"/>
              <a:t>    {</a:t>
            </a:r>
          </a:p>
          <a:p>
            <a:r>
              <a:rPr lang="en-US" sz="1800" dirty="0" smtClean="0"/>
              <a:t>        public </a:t>
            </a:r>
            <a:r>
              <a:rPr lang="en-US" sz="1800" dirty="0" err="1" smtClean="0"/>
              <a:t>DbSet</a:t>
            </a:r>
            <a:r>
              <a:rPr lang="en-US" sz="1800" dirty="0" smtClean="0"/>
              <a:t>&lt;Post&gt; Posts { get; set; }</a:t>
            </a:r>
          </a:p>
          <a:p>
            <a:r>
              <a:rPr lang="en-US" sz="1800" dirty="0" smtClean="0"/>
              <a:t>    }</a:t>
            </a:r>
          </a:p>
          <a:p>
            <a:r>
              <a:rPr lang="en-US" sz="1800" dirty="0" smtClean="0"/>
              <a:t>}</a:t>
            </a:r>
          </a:p>
          <a:p>
            <a:endParaRPr lang="en-US" sz="1800" dirty="0"/>
          </a:p>
        </p:txBody>
      </p:sp>
    </p:spTree>
    <p:extLst>
      <p:ext uri="{BB962C8B-B14F-4D97-AF65-F5344CB8AC3E}">
        <p14:creationId xmlns:p14="http://schemas.microsoft.com/office/powerpoint/2010/main" val="89252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Korak </a:t>
            </a:r>
            <a:r>
              <a:rPr lang="en-US" dirty="0" smtClean="0"/>
              <a:t>4</a:t>
            </a:r>
            <a:endParaRPr lang="en-US" dirty="0"/>
          </a:p>
        </p:txBody>
      </p:sp>
      <p:sp>
        <p:nvSpPr>
          <p:cNvPr id="3" name="Content Placeholder 2"/>
          <p:cNvSpPr>
            <a:spLocks noGrp="1"/>
          </p:cNvSpPr>
          <p:nvPr>
            <p:ph idx="1"/>
          </p:nvPr>
        </p:nvSpPr>
        <p:spPr>
          <a:xfrm>
            <a:off x="457200" y="1447800"/>
            <a:ext cx="8229600" cy="2819400"/>
          </a:xfrm>
        </p:spPr>
        <p:txBody>
          <a:bodyPr>
            <a:noAutofit/>
          </a:bodyPr>
          <a:lstStyle/>
          <a:p>
            <a:r>
              <a:rPr lang="sr-Latn-RS" sz="1800" dirty="0" smtClean="0"/>
              <a:t>Treba da naznačimo ConnectionString do naše baze da bi EF znao gde da kreira bazu za nas.</a:t>
            </a:r>
          </a:p>
          <a:p>
            <a:r>
              <a:rPr lang="sr-Latn-RS" sz="1800" dirty="0" smtClean="0"/>
              <a:t>Idemo u fajl </a:t>
            </a:r>
            <a:r>
              <a:rPr lang="sr-Latn-RS" sz="1800" i="1" dirty="0" smtClean="0"/>
              <a:t>App.cofing </a:t>
            </a:r>
            <a:r>
              <a:rPr lang="sr-Latn-RS" sz="1800" dirty="0" smtClean="0"/>
              <a:t>i dodajemo ConnectioString.</a:t>
            </a:r>
          </a:p>
          <a:p>
            <a:r>
              <a:rPr lang="en-US" sz="1800" dirty="0" smtClean="0"/>
              <a:t>D</a:t>
            </a:r>
            <a:r>
              <a:rPr lang="sr-Latn-RS" sz="1800" dirty="0" smtClean="0"/>
              <a:t>ata source je naziv vašeg SQL servera prema tome u tom polju upišite naziv vašeg usera prilikom logovanja u SQL Server,</a:t>
            </a:r>
          </a:p>
          <a:p>
            <a:r>
              <a:rPr lang="en-US" sz="1800" dirty="0" smtClean="0"/>
              <a:t>I</a:t>
            </a:r>
            <a:r>
              <a:rPr lang="sr-Latn-RS" sz="1800" dirty="0" smtClean="0"/>
              <a:t>nitial catalog je naziv vaše baze, možete koristiti naziv koji smo naveli ili dati svoj naziv bazi podataka.</a:t>
            </a:r>
          </a:p>
          <a:p>
            <a:r>
              <a:rPr lang="en-US" sz="1800" dirty="0" smtClean="0"/>
              <a:t>I</a:t>
            </a:r>
            <a:r>
              <a:rPr lang="sr-Latn-RS" sz="1800" dirty="0" smtClean="0"/>
              <a:t>ntegrate security označava da se radi o Windows autentifikaciji o čemu je bilo gotova na prethodnim vežbama</a:t>
            </a:r>
          </a:p>
          <a:p>
            <a:endParaRPr lang="en-US" sz="1800" dirty="0"/>
          </a:p>
        </p:txBody>
      </p:sp>
      <p:pic>
        <p:nvPicPr>
          <p:cNvPr id="4098" name="Picture 2"/>
          <p:cNvPicPr>
            <a:picLocks noChangeAspect="1" noChangeArrowheads="1"/>
          </p:cNvPicPr>
          <p:nvPr/>
        </p:nvPicPr>
        <p:blipFill>
          <a:blip r:embed="rId2" cstate="print"/>
          <a:srcRect/>
          <a:stretch>
            <a:fillRect/>
          </a:stretch>
        </p:blipFill>
        <p:spPr bwMode="auto">
          <a:xfrm>
            <a:off x="-1" y="4220906"/>
            <a:ext cx="8974597" cy="2560894"/>
          </a:xfrm>
          <a:prstGeom prst="rect">
            <a:avLst/>
          </a:prstGeom>
          <a:noFill/>
          <a:ln w="9525">
            <a:noFill/>
            <a:miter lim="800000"/>
            <a:headEnd/>
            <a:tailEnd/>
          </a:ln>
        </p:spPr>
      </p:pic>
    </p:spTree>
    <p:extLst>
      <p:ext uri="{BB962C8B-B14F-4D97-AF65-F5344CB8AC3E}">
        <p14:creationId xmlns:p14="http://schemas.microsoft.com/office/powerpoint/2010/main" val="246479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6171</Words>
  <Application>Microsoft Office PowerPoint</Application>
  <PresentationFormat>On-screen Show (4:3)</PresentationFormat>
  <Paragraphs>724</Paragraphs>
  <Slides>52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Objektni relacioni sistemi</vt:lpstr>
      <vt:lpstr>Objektni relacioni sistemi</vt:lpstr>
      <vt:lpstr>Šta je ORM?</vt:lpstr>
      <vt:lpstr>Koji ORM ćemo mi koristiti?</vt:lpstr>
      <vt:lpstr>Code First Workflow</vt:lpstr>
      <vt:lpstr>Korak 1</vt:lpstr>
      <vt:lpstr>Korak 2</vt:lpstr>
      <vt:lpstr>Korak 3</vt:lpstr>
      <vt:lpstr>Korak 4</vt:lpstr>
      <vt:lpstr>Korak 5</vt:lpstr>
      <vt:lpstr>Korak 6</vt:lpstr>
      <vt:lpstr>Korak 7</vt:lpstr>
      <vt:lpstr>Prednost Code First nad Database First</vt:lpstr>
      <vt:lpstr>LINQ</vt:lpstr>
      <vt:lpstr>Migracije</vt:lpstr>
      <vt:lpstr>Ograničenja atributa</vt:lpstr>
      <vt:lpstr>Data Annotations</vt:lpstr>
      <vt:lpstr>PowerPoint Presentation</vt:lpstr>
      <vt:lpstr>Fluent API</vt:lpstr>
      <vt:lpstr>Relacije</vt:lpstr>
      <vt:lpstr>Šta smo dobili sa LINQ?</vt:lpstr>
      <vt:lpstr>Course.cs</vt:lpstr>
      <vt:lpstr>Author.cs</vt:lpstr>
      <vt:lpstr>Cover.cs</vt:lpstr>
      <vt:lpstr>Tag.cs</vt:lpstr>
      <vt:lpstr>PlutoContext.cs</vt:lpstr>
      <vt:lpstr>Configuration.cs</vt:lpstr>
      <vt:lpstr>Configuration.cs</vt:lpstr>
      <vt:lpstr>Configuration.cs</vt:lpstr>
      <vt:lpstr>Configuration.cs</vt:lpstr>
      <vt:lpstr>LINQ sintaksa</vt:lpstr>
      <vt:lpstr>LINQ sintaksa – order by</vt:lpstr>
      <vt:lpstr>LINQ sintaksa - projekcija</vt:lpstr>
      <vt:lpstr>LINQ sintaksa grupisanje</vt:lpstr>
      <vt:lpstr>LINQ sintaksa grupisanje</vt:lpstr>
      <vt:lpstr>Spojevi (Joins)</vt:lpstr>
      <vt:lpstr>Inner join</vt:lpstr>
      <vt:lpstr>Group join</vt:lpstr>
      <vt:lpstr>Cross Join</vt:lpstr>
      <vt:lpstr>LINQ extension metoda</vt:lpstr>
      <vt:lpstr>LINQ extension metoda</vt:lpstr>
      <vt:lpstr>LINQ extension metoda</vt:lpstr>
      <vt:lpstr>LINQ extension NAPREDNE koje nemaju u LINQ sintaks</vt:lpstr>
      <vt:lpstr>LINQ extension NAPREDNE koje nemaju u LINQ sintaks</vt:lpstr>
      <vt:lpstr>Još o LINQ</vt:lpstr>
      <vt:lpstr>IQueryable</vt:lpstr>
      <vt:lpstr>IQueryable</vt:lpstr>
      <vt:lpstr>Učitavanje podataka</vt:lpstr>
      <vt:lpstr>Lazy loading</vt:lpstr>
      <vt:lpstr>N + 1 problem</vt:lpstr>
      <vt:lpstr>Eager loading</vt:lpstr>
      <vt:lpstr>Explicit loading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Distribuirane baze</dc:title>
  <dc:creator>ADMIN</dc:creator>
  <cp:lastModifiedBy>Cyber</cp:lastModifiedBy>
  <cp:revision>116</cp:revision>
  <dcterms:created xsi:type="dcterms:W3CDTF">2020-03-29T15:47:12Z</dcterms:created>
  <dcterms:modified xsi:type="dcterms:W3CDTF">2021-04-18T08:45:10Z</dcterms:modified>
</cp:coreProperties>
</file>