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39" r:id="rId20"/>
    <p:sldId id="340" r:id="rId21"/>
    <p:sldId id="31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4" autoAdjust="0"/>
    <p:restoredTop sz="94660"/>
  </p:normalViewPr>
  <p:slideViewPr>
    <p:cSldViewPr>
      <p:cViewPr varScale="1">
        <p:scale>
          <a:sx n="70" d="100"/>
          <a:sy n="70" d="100"/>
        </p:scale>
        <p:origin x="14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35EE-F243-4E9A-A767-B697288409AD}" type="datetimeFigureOut">
              <a:rPr lang="en-US" smtClean="0"/>
              <a:pPr/>
              <a:t>4/18/2021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AC35F-E669-4459-A28A-A4036393733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purkovic@np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inqpad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spurkovic@np.ac.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Safet</a:t>
            </a:r>
            <a:r>
              <a:rPr lang="en-US" dirty="0" smtClean="0"/>
              <a:t> </a:t>
            </a:r>
            <a:r>
              <a:rPr lang="en-US" dirty="0" err="1" smtClean="0"/>
              <a:t>Purkovi</a:t>
            </a:r>
            <a:r>
              <a:rPr lang="sr-Latn-RS" dirty="0" smtClean="0"/>
              <a:t>ć</a:t>
            </a:r>
            <a:endParaRPr lang="en-US" dirty="0" smtClean="0"/>
          </a:p>
          <a:p>
            <a:r>
              <a:rPr lang="sr-Latn-RS" dirty="0" smtClean="0">
                <a:hlinkClick r:id="rId2"/>
              </a:rPr>
              <a:t>spurkovic@np.ac.rs</a:t>
            </a:r>
            <a:r>
              <a:rPr lang="sr-Latn-R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LINQPad je aplikacija koju je razvio Joseph Albahari koju možete preuzeti sa linka: </a:t>
            </a:r>
            <a:r>
              <a:rPr lang="sr-Latn-RS" dirty="0" smtClean="0">
                <a:hlinkClick r:id="rId2"/>
              </a:rPr>
              <a:t>www.linqpad.net</a:t>
            </a:r>
            <a:r>
              <a:rPr lang="sr-Latn-RS" dirty="0" smtClean="0"/>
              <a:t>, zatim idite na Download, i Download LINQPad 5.</a:t>
            </a:r>
          </a:p>
          <a:p>
            <a:r>
              <a:rPr lang="sr-Latn-RS" dirty="0" smtClean="0"/>
              <a:t>Instalirajte LINQPad i pokrenite aplikaciju.</a:t>
            </a:r>
          </a:p>
          <a:p>
            <a:r>
              <a:rPr lang="sr-Latn-RS" dirty="0" smtClean="0"/>
              <a:t>Zatim idite na Add connection</a:t>
            </a:r>
          </a:p>
          <a:p>
            <a:r>
              <a:rPr lang="sr-Latn-RS" dirty="0" smtClean="0"/>
              <a:t>Ako želite da pokrente novu konekciju sa bazom idite na Default (LINQ to SQL), ali obzirom da mi već imamo kreiran DbContext (PlutoContext) iskoristićemo njega. Čekirajte Use a typed data context from your own assembly i selektujte Entity framework DbContext, zatim idite na Next.</a:t>
            </a:r>
          </a:p>
          <a:p>
            <a:r>
              <a:rPr lang="sr-Latn-RS" dirty="0" smtClean="0"/>
              <a:t>U stavci Path to Custom Assembly kreirajte putanju do vašeg bin/debug/Queries.exe fajla, evo primera: </a:t>
            </a:r>
            <a:r>
              <a:rPr lang="en-US" dirty="0" smtClean="0"/>
              <a:t>C:\Users\</a:t>
            </a:r>
            <a:r>
              <a:rPr lang="sr-Latn-RS" dirty="0" smtClean="0"/>
              <a:t>SAFET-PC</a:t>
            </a:r>
            <a:r>
              <a:rPr lang="en-US" dirty="0" smtClean="0"/>
              <a:t>\Desktop\Queries\Queries\bin\Debug\Queries.exe</a:t>
            </a:r>
            <a:endParaRPr lang="sr-Latn-RS" dirty="0" smtClean="0"/>
          </a:p>
          <a:p>
            <a:r>
              <a:rPr lang="sr-Latn-RS" dirty="0" smtClean="0"/>
              <a:t>Zatim u stavci Path do application config file postavite putanju do vašeg app.config fajla (jer se tamo nalazi naš ConnectionString kako bi program znao gde i kako da pristupi bazi). Na primer:</a:t>
            </a:r>
            <a:r>
              <a:rPr lang="en-US" dirty="0" smtClean="0"/>
              <a:t>C:\Users\</a:t>
            </a:r>
            <a:r>
              <a:rPr lang="sr-Latn-RS" dirty="0" smtClean="0"/>
              <a:t>SAFET-PC</a:t>
            </a:r>
            <a:r>
              <a:rPr lang="en-US" dirty="0" smtClean="0"/>
              <a:t>\Desktop\Queries\Queries\</a:t>
            </a:r>
            <a:r>
              <a:rPr lang="en-US" dirty="0" err="1" smtClean="0"/>
              <a:t>App.config</a:t>
            </a:r>
            <a:endParaRPr lang="sr-Latn-RS" dirty="0" smtClean="0"/>
          </a:p>
          <a:p>
            <a:r>
              <a:rPr lang="sr-Latn-RS" dirty="0" smtClean="0"/>
              <a:t>Nakon toga idite na Test da vidite da li radi konekcija, ako javi grešku pogledajte vaše putanje da li su ispravne. Ako je sve u redu idite na OK.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Prevucite Courses sa desne strane prozora i kliknite na Execute (ili F5 na tastaturi). Dobićete rezultat šta se nalazi u tabeli Courses (ovo je ekvivalentno da smo napisali u C# context.Courses). Pod tabom SQL vidimo koji je SQL upit EF kreirao na osnovu ovog LINQ.</a:t>
            </a:r>
            <a:endParaRPr lang="en-US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0875" y="2514600"/>
            <a:ext cx="68607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LINQPad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Prednost LINQPad u odnosu na pisanje LINQ izraza u C# jeste u tome što kada napišete izraz u LINQPad automatski ga pokrenete i vidite rezultat, takođe možete probati više načina i videti koji je optimalan, dok u C# biste morali za svaki upit da pokrećete apliakciju i proverite rezultat.</a:t>
            </a:r>
          </a:p>
          <a:p>
            <a:r>
              <a:rPr lang="sr-Latn-RS" sz="1800" dirty="0" smtClean="0"/>
              <a:t>Na primer imamo LINQ izraz za group by:</a:t>
            </a:r>
          </a:p>
          <a:p>
            <a:endParaRPr lang="en-US" sz="18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3146636"/>
            <a:ext cx="6477000" cy="342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SQL za izraz group by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119389"/>
            <a:ext cx="6823216" cy="4505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Primećujemo da prethodni SQL izraz koji je generisao EF za group by nije optimizovan. Umesto njega koristićemo sledeći izraz:</a:t>
            </a:r>
          </a:p>
          <a:p>
            <a:r>
              <a:rPr lang="sr-Latn-RS" sz="1800" dirty="0" smtClean="0"/>
              <a:t>Uočite razliku između prethodnog SQL upita i ovog, a rezultat je isti.</a:t>
            </a:r>
          </a:p>
          <a:p>
            <a:r>
              <a:rPr lang="sr-Latn-RS" sz="1800" dirty="0" smtClean="0"/>
              <a:t>Prilikom pokretanja uvek pokrenite</a:t>
            </a:r>
          </a:p>
          <a:p>
            <a:pPr>
              <a:buNone/>
            </a:pPr>
            <a:r>
              <a:rPr lang="sr-Latn-RS" sz="1800" dirty="0" smtClean="0"/>
              <a:t>dva puta LINQ izraz da biste dobili čist</a:t>
            </a:r>
          </a:p>
          <a:p>
            <a:pPr>
              <a:buNone/>
            </a:pPr>
            <a:r>
              <a:rPr lang="en-US" sz="1800" dirty="0" smtClean="0"/>
              <a:t>S</a:t>
            </a:r>
            <a:r>
              <a:rPr lang="sr-Latn-RS" sz="1800" dirty="0" smtClean="0"/>
              <a:t>QL upit.</a:t>
            </a:r>
          </a:p>
          <a:p>
            <a:r>
              <a:rPr lang="sr-Latn-RS" sz="1800" b="1" dirty="0" smtClean="0"/>
              <a:t>Zaključak:</a:t>
            </a:r>
            <a:r>
              <a:rPr lang="sr-Latn-RS" sz="1800" dirty="0" smtClean="0"/>
              <a:t> LINQPad vam može veoma</a:t>
            </a:r>
          </a:p>
          <a:p>
            <a:pPr>
              <a:buNone/>
            </a:pPr>
            <a:r>
              <a:rPr lang="sr-Latn-RS" sz="1800" dirty="0" smtClean="0"/>
              <a:t>pomoći prilikom kreiranja LINQ izraza</a:t>
            </a:r>
          </a:p>
          <a:p>
            <a:pPr>
              <a:buNone/>
            </a:pPr>
            <a:r>
              <a:rPr lang="sr-Latn-RS" sz="1800" dirty="0" smtClean="0"/>
              <a:t>i optimizacije upita.</a:t>
            </a:r>
          </a:p>
          <a:p>
            <a:r>
              <a:rPr lang="sr-Latn-RS" sz="1800" dirty="0" smtClean="0"/>
              <a:t>LINQPad ne morate koristiti samo za </a:t>
            </a:r>
          </a:p>
          <a:p>
            <a:pPr>
              <a:buNone/>
            </a:pPr>
            <a:r>
              <a:rPr lang="sr-Latn-RS" sz="1800" dirty="0" smtClean="0"/>
              <a:t>LINQ izraze već u njega možete testirati</a:t>
            </a:r>
          </a:p>
          <a:p>
            <a:pPr>
              <a:buNone/>
            </a:pPr>
            <a:r>
              <a:rPr lang="sr-Latn-RS" sz="1800" dirty="0" smtClean="0"/>
              <a:t>i čist C# kod, npr regularne izraze i sl.</a:t>
            </a:r>
          </a:p>
          <a:p>
            <a:pPr>
              <a:buNone/>
            </a:pPr>
            <a:r>
              <a:rPr lang="sr-Latn-RS" sz="1800" b="1" dirty="0" smtClean="0"/>
              <a:t>LINQPad nije zamena za debuger.</a:t>
            </a:r>
            <a:endParaRPr lang="en-US" sz="1800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590800"/>
            <a:ext cx="403591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Repository pattern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vi-VN" sz="1800" dirty="0" smtClean="0"/>
              <a:t>Repozitorij</a:t>
            </a:r>
            <a:r>
              <a:rPr lang="sr-Latn-RS" sz="1800" dirty="0" smtClean="0"/>
              <a:t>um (Repository)</a:t>
            </a:r>
            <a:r>
              <a:rPr lang="vi-VN" sz="1800" dirty="0" smtClean="0"/>
              <a:t> posreduje između slojeva mapiranja domen</a:t>
            </a:r>
            <a:r>
              <a:rPr lang="sr-Latn-RS" sz="1800" dirty="0" smtClean="0"/>
              <a:t>a</a:t>
            </a:r>
            <a:r>
              <a:rPr lang="vi-VN" sz="1800" dirty="0" smtClean="0"/>
              <a:t> i podataka, ponašajući se kao </a:t>
            </a:r>
            <a:r>
              <a:rPr lang="sr-Latn-RS" sz="1800" dirty="0" smtClean="0"/>
              <a:t>kolekcija</a:t>
            </a:r>
            <a:r>
              <a:rPr lang="vi-VN" sz="1800" dirty="0" smtClean="0"/>
              <a:t> objekata u memoriji.</a:t>
            </a:r>
            <a:r>
              <a:rPr lang="sr-Latn-RS" sz="1800" dirty="0" smtClean="0"/>
              <a:t> (Martin Fowler, PoEAA)</a:t>
            </a:r>
          </a:p>
          <a:p>
            <a:r>
              <a:rPr lang="sr-Latn-RS" sz="1800" dirty="0" smtClean="0"/>
              <a:t>Dobre strane Repository uzorka:</a:t>
            </a:r>
          </a:p>
          <a:p>
            <a:pPr>
              <a:buFont typeface="+mj-lt"/>
              <a:buAutoNum type="arabicPeriod"/>
            </a:pPr>
            <a:r>
              <a:rPr lang="en-US" sz="1800" dirty="0" smtClean="0"/>
              <a:t>U</a:t>
            </a:r>
            <a:r>
              <a:rPr lang="sr-Latn-RS" sz="1800" dirty="0" smtClean="0"/>
              <a:t>manjuje kopiranje logike upita (zamislite da moramo na nekoliko mesta u aplikaciji da uzimamo 5 najboljih kurseva u određenoj kategoriji: da ne koristimo repository pattern imali bismo na svakom mestu where, take i ostale LINQ izraze, dok jednostavno možemo napraviti metodu u repositorijumu koja će da uzima 2 argumenta: kategoriju i broj kurseva koje želimo da prikažemo)</a:t>
            </a:r>
          </a:p>
          <a:p>
            <a:pPr>
              <a:buFont typeface="+mj-lt"/>
              <a:buAutoNum type="arabicPeriod"/>
            </a:pPr>
            <a:r>
              <a:rPr lang="sr-Latn-RS" sz="1800" dirty="0" smtClean="0"/>
              <a:t>Odvaja aplikaciju od framework-a (u našem primeru od EF), tako da ako kasnije odlučite da promenite framework imaćete veoma malo promena u vašoj aplikaciji, jer je cela logika oko baze u repositorijumu (ne dešava se često ali može da se javi)</a:t>
            </a:r>
          </a:p>
          <a:p>
            <a:pPr>
              <a:buFont typeface="+mj-lt"/>
              <a:buAutoNum type="arabicPeriod"/>
            </a:pPr>
            <a:r>
              <a:rPr lang="sr-Latn-RS" sz="1800" dirty="0" smtClean="0"/>
              <a:t>Unapređuje testiranje (naročito unit testing)</a:t>
            </a:r>
          </a:p>
          <a:p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Šta bi trebao repositorijum da ima?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Add(obj) – dodavanje novog objekta</a:t>
            </a:r>
          </a:p>
          <a:p>
            <a:r>
              <a:rPr lang="sr-Latn-RS" sz="1800" dirty="0" smtClean="0"/>
              <a:t>Remove(obj) – brisanje postojećeg objekta</a:t>
            </a:r>
          </a:p>
          <a:p>
            <a:r>
              <a:rPr lang="sr-Latn-RS" sz="1800" dirty="0" smtClean="0"/>
              <a:t>Get(Id) – selektovanje objekta po Id</a:t>
            </a:r>
          </a:p>
          <a:p>
            <a:r>
              <a:rPr lang="sr-Latn-RS" sz="1800" dirty="0" smtClean="0"/>
              <a:t>GetAll() – selektovanje svih objekata</a:t>
            </a:r>
          </a:p>
          <a:p>
            <a:r>
              <a:rPr lang="sr-Latn-RS" sz="1800" dirty="0" smtClean="0"/>
              <a:t>Find(predicate) – nalaženje objekta po nekom kriterijumu</a:t>
            </a:r>
          </a:p>
          <a:p>
            <a:r>
              <a:rPr lang="sr-Latn-RS" sz="1800" dirty="0" smtClean="0"/>
              <a:t>Šta primećujete da nema: nema Update(obj)</a:t>
            </a:r>
          </a:p>
          <a:p>
            <a:r>
              <a:rPr lang="sr-Latn-RS" sz="1800" dirty="0" smtClean="0"/>
              <a:t>Kada želite da promenite neki objekat vi pozovete Get(id) uzmete taj objekat i snimite stanje CT, nema potrebe da pravite posebnu metodu za to u repozitoijumu i to je greška koju često prave developeri: u repozitorijumu ne smete da imate metode za promenu ili snimanje podataka u bazi.</a:t>
            </a:r>
          </a:p>
          <a:p>
            <a:r>
              <a:rPr lang="sr-Latn-RS" sz="1800" dirty="0" smtClean="0"/>
              <a:t>Ovde se postavlja novo pitanje: “Pa kako ćemo onda snimati objekte u bazi ako nam nije dozvoljeno da snimanje vršimo u repozitorijumu?”</a:t>
            </a:r>
          </a:p>
          <a:p>
            <a:r>
              <a:rPr lang="sr-Latn-RS" sz="1800" dirty="0" smtClean="0"/>
              <a:t>Odgovor je: </a:t>
            </a:r>
            <a:r>
              <a:rPr lang="sr-Latn-RS" sz="1800" b="1" dirty="0" smtClean="0"/>
              <a:t>Unit Of Work pattern</a:t>
            </a:r>
            <a:endParaRPr lang="en-US" sz="18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Unit Of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sr-Latn-RS" dirty="0" smtClean="0"/>
              <a:t>upravlja</a:t>
            </a:r>
            <a:r>
              <a:rPr lang="en-US" dirty="0" smtClean="0"/>
              <a:t> list</a:t>
            </a:r>
            <a:r>
              <a:rPr lang="sr-Latn-RS" dirty="0" smtClean="0"/>
              <a:t>om</a:t>
            </a:r>
            <a:r>
              <a:rPr lang="en-US" dirty="0" smtClean="0"/>
              <a:t> </a:t>
            </a:r>
            <a:r>
              <a:rPr lang="en-US" dirty="0" err="1" smtClean="0"/>
              <a:t>objekata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koje</a:t>
            </a:r>
            <a:r>
              <a:rPr lang="en-US" dirty="0" smtClean="0"/>
              <a:t> </a:t>
            </a:r>
            <a:r>
              <a:rPr lang="en-US" dirty="0" err="1" smtClean="0"/>
              <a:t>utiče</a:t>
            </a:r>
            <a:r>
              <a:rPr lang="en-US" dirty="0" smtClean="0"/>
              <a:t> </a:t>
            </a:r>
            <a:r>
              <a:rPr lang="en-US" dirty="0" err="1" smtClean="0"/>
              <a:t>poslovna</a:t>
            </a:r>
            <a:r>
              <a:rPr lang="en-US" dirty="0" smtClean="0"/>
              <a:t> </a:t>
            </a:r>
            <a:r>
              <a:rPr lang="en-US" dirty="0" err="1" smtClean="0"/>
              <a:t>transakcija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koordinira</a:t>
            </a:r>
            <a:r>
              <a:rPr lang="en-US" dirty="0" smtClean="0"/>
              <a:t> </a:t>
            </a:r>
            <a:r>
              <a:rPr lang="en-US" dirty="0" err="1" smtClean="0"/>
              <a:t>otpisivanje</a:t>
            </a:r>
            <a:r>
              <a:rPr lang="en-US" dirty="0" smtClean="0"/>
              <a:t> </a:t>
            </a:r>
            <a:r>
              <a:rPr lang="en-US" dirty="0" err="1" smtClean="0"/>
              <a:t>promena</a:t>
            </a:r>
            <a:r>
              <a:rPr lang="sr-Latn-RS" dirty="0" smtClean="0"/>
              <a:t> (Martin Fowler, PoEAA)</a:t>
            </a:r>
          </a:p>
          <a:p>
            <a:r>
              <a:rPr lang="sr-Latn-RS" dirty="0" smtClean="0"/>
              <a:t>Neki developeri se žale da nije potrebno koristiti ova dva patterna jer su oni već implementirani u EF. </a:t>
            </a:r>
          </a:p>
          <a:p>
            <a:r>
              <a:rPr lang="sr-Latn-RS" b="1" dirty="0" smtClean="0"/>
              <a:t>(Repository)</a:t>
            </a:r>
            <a:r>
              <a:rPr lang="sr-Latn-RS" dirty="0" smtClean="0"/>
              <a:t> DbSet ima Add(obj), Remove(obj), Find(id), Where(predicate)</a:t>
            </a:r>
          </a:p>
          <a:p>
            <a:r>
              <a:rPr lang="sr-Latn-RS" b="1" dirty="0" smtClean="0"/>
              <a:t>(Unit Of Work)</a:t>
            </a:r>
            <a:r>
              <a:rPr lang="sr-Latn-RS" dirty="0" smtClean="0"/>
              <a:t> DbContext ima DbSet,DbSet,DbSet,SaveChanges()</a:t>
            </a:r>
          </a:p>
          <a:p>
            <a:r>
              <a:rPr lang="sr-Latn-RS" dirty="0" smtClean="0"/>
              <a:t>Međutim vratite se na slajd gde je smo objasnili koje su pogodnosti Repository patterna i da li DbSet zadovoljava te prednosti?</a:t>
            </a:r>
          </a:p>
          <a:p>
            <a:r>
              <a:rPr lang="sr-Latn-RS" dirty="0" smtClean="0"/>
              <a:t>Ne zadovoljava jer DbSet vraća tip IQueryable i da možemo lako završiti sa dugim (fat) LINQ izrazima koji se ponavljaju iznova, a ranije smo videli da IQueryable dozvoljava naknadno pisanje queryja, prema tome, sutra se može pojaviti novi developer u vašem timu koji neće pratiti vaš način rada i iskoristiće vaš kod da pokrene upite nad njima.</a:t>
            </a:r>
          </a:p>
          <a:p>
            <a:r>
              <a:rPr lang="sr-Latn-RS" dirty="0" smtClean="0"/>
              <a:t>Rekli smo da repository pattern odvaja aplikaciju od frameworka, ako se desi da pređemo na noviju verziju frameworka ili jednostavno odlučimo da promenimo ORM, moraćemo da menjamo na svakom mesto u projektu gde smo pravili upite, dok korišćenjem repozitorijuma, promene vršimo samo u njima.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Par saveta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“Clean Architecture – The architecture should be independent of frameworks.”</a:t>
            </a:r>
          </a:p>
          <a:p>
            <a:r>
              <a:rPr lang="sr-Latn-RS" dirty="0" smtClean="0"/>
              <a:t>Veoma bitna stavka da sačuvate kod čitljivim, razumljivim i lakim za nadogradnju – odvojite arhitekturu od framework-a naročito zbog toga što se frameworci svakodnevno unapređuju, menjaju i pronalaze se bolji.</a:t>
            </a:r>
          </a:p>
          <a:p>
            <a:r>
              <a:rPr lang="sr-Latn-RS" dirty="0" smtClean="0"/>
              <a:t>Pratite se da vaš kod bude uvek jednostavan, jer će tako biti najefikasniji:</a:t>
            </a:r>
          </a:p>
          <a:p>
            <a:r>
              <a:rPr lang="sr-Latn-RS" dirty="0" smtClean="0"/>
              <a:t>“</a:t>
            </a:r>
            <a:r>
              <a:rPr lang="en-US" dirty="0" err="1" smtClean="0"/>
              <a:t>Jednostavnost</a:t>
            </a:r>
            <a:r>
              <a:rPr lang="en-US" dirty="0" smtClean="0"/>
              <a:t> je </a:t>
            </a:r>
            <a:r>
              <a:rPr lang="en-US" dirty="0" err="1" smtClean="0"/>
              <a:t>krajnja</a:t>
            </a:r>
            <a:r>
              <a:rPr lang="en-US" dirty="0" smtClean="0"/>
              <a:t> </a:t>
            </a:r>
            <a:r>
              <a:rPr lang="en-US" dirty="0" err="1" smtClean="0"/>
              <a:t>sofisticiranost</a:t>
            </a:r>
            <a:r>
              <a:rPr lang="sr-Latn-RS" dirty="0" smtClean="0"/>
              <a:t>” (Leonardo Da Vinči)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Kreiranje Repository patterna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Prvo kreiramo interfejs IRepository (praksa je da pored naziva interfejsa uvek koristite I ) koji će imati metode Add(), Remove(), Get(id), Find(predicate) </a:t>
            </a:r>
          </a:p>
          <a:p>
            <a:r>
              <a:rPr lang="sr-Latn-RS" dirty="0" smtClean="0"/>
              <a:t>Zatim implementiramo ovaj interefejs u klasi koja se naziva Repository (u ovom Repository imaćemo DbCotenxt)</a:t>
            </a:r>
          </a:p>
          <a:p>
            <a:r>
              <a:rPr lang="sr-Latn-RS" dirty="0" smtClean="0"/>
              <a:t>Za svaki entitet ćemo imati interfejs repository za taj entitet.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Izmena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Pratilac</a:t>
            </a:r>
            <a:r>
              <a:rPr lang="en-US" dirty="0" smtClean="0"/>
              <a:t> </a:t>
            </a:r>
            <a:r>
              <a:rPr lang="en-US" dirty="0" err="1" smtClean="0"/>
              <a:t>promena</a:t>
            </a:r>
            <a:r>
              <a:rPr lang="en-US" dirty="0" smtClean="0"/>
              <a:t> (Change Tracker) – </a:t>
            </a:r>
            <a:r>
              <a:rPr lang="en-US" dirty="0" err="1" smtClean="0"/>
              <a:t>zad</a:t>
            </a:r>
            <a:r>
              <a:rPr lang="sr-Latn-RS" dirty="0" smtClean="0"/>
              <a:t>užen za praćenje stanja objekata u DbContextu.</a:t>
            </a:r>
          </a:p>
          <a:p>
            <a:r>
              <a:rPr lang="sr-Latn-RS" dirty="0" smtClean="0"/>
              <a:t>Kada dodamo novi objekat u DbContext CT vidi te promene i postavi status Dodat (Added)</a:t>
            </a:r>
          </a:p>
          <a:p>
            <a:r>
              <a:rPr lang="sr-Latn-RS" dirty="0" smtClean="0"/>
              <a:t>Kada promenimo definiciju nekog postojećeg objekta iz DbContexta CT i to vidi i postavlja status Izmenjen (Modified)</a:t>
            </a:r>
          </a:p>
          <a:p>
            <a:r>
              <a:rPr lang="sr-Latn-RS" dirty="0" smtClean="0"/>
              <a:t>Na kraju kada izbrišemo neki objekat CT postavi status Obrisat (Deleted)</a:t>
            </a:r>
          </a:p>
          <a:p>
            <a:r>
              <a:rPr lang="sr-Latn-RS" dirty="0" smtClean="0"/>
              <a:t>Ali ni jedna od ovih promena u ovom trenutku nije se izvršila nad bazom. Sve su u memoriji. Kada pozovemo SaveChanges() metodu EF pogleda u stanje ovih objekata i u zavisnosti od stanja kreira različite upite da izmeni bazu. Kada dođe do ovog izvršavanja CT postavlja stanje svih objekata na Nepromenjeno (Unchanged).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</a:t>
            </a:r>
            <a:r>
              <a:rPr lang="sr-Latn-RS" dirty="0" smtClean="0"/>
              <a:t>reiranje Unit Of Work patterna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r-Latn-RS" dirty="0" smtClean="0"/>
              <a:t>Prvo kreiramo interfejs IUnitOfWork, ovaj interfejs je specifičan za celu aplikaciju, on ima ICourseRepository Courses, IAuthorRepository Authors,void Complete() – koja se poziva na kraju rada da sačuva promene (neko je naziva Save() ali ipak je bolje koristiti Complete() kako bismo razlikovali od EF SaveChanges())</a:t>
            </a:r>
          </a:p>
          <a:p>
            <a:r>
              <a:rPr lang="sr-Latn-RS" dirty="0" smtClean="0"/>
              <a:t>Zatim nam treba klasa UnitOfWork da implementira ovaj interfejs.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Šta je ORM?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Koji je nedostatak relacionih baza podataka pa smo morali uvesti objektno orijentisane baze podataka i objekne relacione sisteme?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Koji ORM framework koristi C#?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Na kom principu radi Database First WorkFlow?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Na kom principu radi Code First WorkFlow?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Na kom principu radi Model First WorkFlow?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Koja je naredba za dodavanje nove migracije u EF?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Kreirajte novu klasu Korisnici u vašem projektu.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Dodajte novu migraciju u vašem projektu koja će kreirati tabelu Korisnici.</a:t>
            </a:r>
          </a:p>
          <a:p>
            <a:pPr marL="457200" lvl="0" indent="-457200">
              <a:buFont typeface="+mj-lt"/>
              <a:buAutoNum type="arabicPeriod"/>
            </a:pPr>
            <a:r>
              <a:rPr lang="sr-Latn-RS" sz="2000" dirty="0" smtClean="0"/>
              <a:t>Pokrenite migraciju koju ste kreirali i proverite da li je izmenjena baza podataka CodeFirstDemo.</a:t>
            </a:r>
          </a:p>
          <a:p>
            <a:pPr marL="457200" lvl="0" indent="-457200">
              <a:buNone/>
            </a:pPr>
            <a:endParaRPr lang="en-US" sz="2000" dirty="0" smtClean="0"/>
          </a:p>
          <a:p>
            <a:r>
              <a:rPr lang="en-US" sz="2000" dirty="0" err="1" smtClean="0"/>
              <a:t>Rešenje</a:t>
            </a:r>
            <a:r>
              <a:rPr lang="en-US" sz="2000" dirty="0" smtClean="0"/>
              <a:t> </a:t>
            </a:r>
            <a:r>
              <a:rPr lang="en-US" sz="2000" dirty="0" err="1" smtClean="0"/>
              <a:t>poslati</a:t>
            </a:r>
            <a:r>
              <a:rPr lang="en-US" sz="2000" dirty="0" smtClean="0"/>
              <a:t> </a:t>
            </a:r>
            <a:r>
              <a:rPr lang="en-US" sz="2000" dirty="0" err="1" smtClean="0"/>
              <a:t>najkasnije</a:t>
            </a:r>
            <a:r>
              <a:rPr lang="en-US" sz="2000" dirty="0" smtClean="0"/>
              <a:t> do </a:t>
            </a:r>
            <a:r>
              <a:rPr lang="sr-Latn-RS" sz="2000" dirty="0" smtClean="0"/>
              <a:t>30</a:t>
            </a:r>
            <a:r>
              <a:rPr lang="en-US" sz="2000" dirty="0" smtClean="0"/>
              <a:t>.04.2020. </a:t>
            </a:r>
            <a:r>
              <a:rPr lang="en-US" sz="2000" dirty="0" err="1" smtClean="0"/>
              <a:t>godine</a:t>
            </a:r>
            <a:r>
              <a:rPr lang="sr-Latn-RS" sz="2000" smtClean="0"/>
              <a:t> na </a:t>
            </a:r>
            <a:r>
              <a:rPr lang="sr-Latn-RS" sz="2000" smtClean="0">
                <a:hlinkClick r:id="rId2"/>
              </a:rPr>
              <a:t>spurkovic@np.ac.rs</a:t>
            </a:r>
            <a:r>
              <a:rPr lang="sr-Latn-RS" sz="2000" smtClean="0"/>
              <a:t> </a:t>
            </a:r>
            <a:r>
              <a:rPr lang="en-US" sz="2000" smtClean="0"/>
              <a:t>.</a:t>
            </a:r>
            <a:endParaRPr lang="en-US" sz="2000" dirty="0" smtClean="0"/>
          </a:p>
          <a:p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Dodavanja objekata 1. način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err="1" smtClean="0"/>
              <a:t>PlutoContext</a:t>
            </a:r>
            <a:r>
              <a:rPr lang="en-US" sz="1800" dirty="0" smtClean="0"/>
              <a:t> context = new </a:t>
            </a:r>
            <a:r>
              <a:rPr lang="en-US" sz="1800" dirty="0" err="1" smtClean="0"/>
              <a:t>PlutoContext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course = new Course</a:t>
            </a:r>
          </a:p>
          <a:p>
            <a:r>
              <a:rPr lang="en-US" sz="1800" dirty="0" smtClean="0"/>
              <a:t>            {</a:t>
            </a:r>
          </a:p>
          <a:p>
            <a:r>
              <a:rPr lang="en-US" sz="1800" dirty="0" smtClean="0"/>
              <a:t>                Name = "New Course",</a:t>
            </a:r>
          </a:p>
          <a:p>
            <a:r>
              <a:rPr lang="en-US" sz="1800" dirty="0" smtClean="0"/>
              <a:t>                Description = "New Description",</a:t>
            </a:r>
          </a:p>
          <a:p>
            <a:r>
              <a:rPr lang="en-US" sz="1800" dirty="0" smtClean="0"/>
              <a:t>                </a:t>
            </a:r>
            <a:r>
              <a:rPr lang="en-US" sz="1800" dirty="0" err="1" smtClean="0"/>
              <a:t>FullPrice</a:t>
            </a:r>
            <a:r>
              <a:rPr lang="en-US" sz="1800" dirty="0" smtClean="0"/>
              <a:t> = 19.95f,</a:t>
            </a:r>
          </a:p>
          <a:p>
            <a:r>
              <a:rPr lang="en-US" sz="1800" dirty="0" smtClean="0"/>
              <a:t>                Level = 1,</a:t>
            </a:r>
          </a:p>
          <a:p>
            <a:r>
              <a:rPr lang="en-US" sz="1800" dirty="0" smtClean="0"/>
              <a:t>                </a:t>
            </a:r>
            <a:r>
              <a:rPr lang="en-US" sz="1800" dirty="0" err="1" smtClean="0"/>
              <a:t>AuthorId</a:t>
            </a:r>
            <a:r>
              <a:rPr lang="en-US" sz="1800" dirty="0" smtClean="0"/>
              <a:t> = 1 // </a:t>
            </a:r>
            <a:r>
              <a:rPr lang="en-US" sz="1800" dirty="0" err="1" smtClean="0"/>
              <a:t>spoljasanji</a:t>
            </a:r>
            <a:r>
              <a:rPr lang="en-US" sz="1800" dirty="0" smtClean="0"/>
              <a:t> </a:t>
            </a:r>
            <a:r>
              <a:rPr lang="en-US" sz="1800" dirty="0" err="1" smtClean="0"/>
              <a:t>kljuc</a:t>
            </a:r>
            <a:r>
              <a:rPr lang="en-US" sz="1800" dirty="0" smtClean="0"/>
              <a:t> ka </a:t>
            </a:r>
            <a:r>
              <a:rPr lang="en-US" sz="1800" dirty="0" err="1" smtClean="0"/>
              <a:t>tabeli</a:t>
            </a:r>
            <a:r>
              <a:rPr lang="en-US" sz="1800" dirty="0" smtClean="0"/>
              <a:t> Author</a:t>
            </a:r>
          </a:p>
          <a:p>
            <a:r>
              <a:rPr lang="en-US" sz="1800" dirty="0" smtClean="0"/>
              <a:t>            };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context.Courses.Add</a:t>
            </a:r>
            <a:r>
              <a:rPr lang="en-US" sz="1800" dirty="0" smtClean="0"/>
              <a:t>(course);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context.SaveChanges</a:t>
            </a:r>
            <a:r>
              <a:rPr lang="en-US" sz="1800" dirty="0" smtClean="0"/>
              <a:t>();</a:t>
            </a:r>
            <a:endParaRPr lang="sr-Latn-RS" sz="1800" dirty="0" smtClean="0"/>
          </a:p>
          <a:p>
            <a:r>
              <a:rPr lang="sr-Latn-RS" sz="1800" dirty="0" smtClean="0"/>
              <a:t>Kod ovog načina definišemo spoljašnji ključ AuthorId. Ovaj način je dobar kada znamo tačno vrednost našeg spoljašnjeg ključa i preporučuje se kod Web aplikacija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Dodavanja objekata 2. način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1800" dirty="0" smtClean="0"/>
              <a:t>      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authors = </a:t>
            </a:r>
            <a:r>
              <a:rPr lang="en-US" sz="1800" dirty="0" err="1" smtClean="0"/>
              <a:t>context.Authors.ToList</a:t>
            </a:r>
            <a:r>
              <a:rPr lang="en-US" sz="1800" dirty="0" smtClean="0"/>
              <a:t>();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author = </a:t>
            </a:r>
            <a:r>
              <a:rPr lang="en-US" sz="1800" dirty="0" err="1" smtClean="0"/>
              <a:t>context.Authors.Single</a:t>
            </a:r>
            <a:r>
              <a:rPr lang="en-US" sz="1800" dirty="0" smtClean="0"/>
              <a:t>(a =&gt; </a:t>
            </a:r>
            <a:r>
              <a:rPr lang="en-US" sz="1800" dirty="0" err="1" smtClean="0"/>
              <a:t>a.Id</a:t>
            </a:r>
            <a:r>
              <a:rPr lang="en-US" sz="1800" dirty="0" smtClean="0"/>
              <a:t> == 1);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var</a:t>
            </a:r>
            <a:r>
              <a:rPr lang="en-US" sz="1800" dirty="0" smtClean="0"/>
              <a:t> course = new Course</a:t>
            </a:r>
          </a:p>
          <a:p>
            <a:r>
              <a:rPr lang="en-US" sz="1800" dirty="0" smtClean="0"/>
              <a:t>            {</a:t>
            </a:r>
          </a:p>
          <a:p>
            <a:r>
              <a:rPr lang="en-US" sz="1800" dirty="0" smtClean="0"/>
              <a:t>                Name = "New Course",</a:t>
            </a:r>
          </a:p>
          <a:p>
            <a:r>
              <a:rPr lang="en-US" sz="1800" dirty="0" smtClean="0"/>
              <a:t>                Description = "New Description",</a:t>
            </a:r>
          </a:p>
          <a:p>
            <a:r>
              <a:rPr lang="en-US" sz="1800" dirty="0" smtClean="0"/>
              <a:t>                </a:t>
            </a:r>
            <a:r>
              <a:rPr lang="en-US" sz="1800" dirty="0" err="1" smtClean="0"/>
              <a:t>FullPrice</a:t>
            </a:r>
            <a:r>
              <a:rPr lang="en-US" sz="1800" dirty="0" smtClean="0"/>
              <a:t> = 19.95f,</a:t>
            </a:r>
          </a:p>
          <a:p>
            <a:r>
              <a:rPr lang="en-US" sz="1800" dirty="0" smtClean="0"/>
              <a:t>                Level = 1,</a:t>
            </a:r>
          </a:p>
          <a:p>
            <a:r>
              <a:rPr lang="en-US" sz="1800" dirty="0" smtClean="0"/>
              <a:t>                Author =  author</a:t>
            </a:r>
          </a:p>
          <a:p>
            <a:r>
              <a:rPr lang="en-US" sz="1800" dirty="0" smtClean="0"/>
              <a:t>            };</a:t>
            </a:r>
            <a:endParaRPr lang="sr-Latn-RS" sz="1800" dirty="0" smtClean="0"/>
          </a:p>
          <a:p>
            <a:r>
              <a:rPr lang="sr-Latn-RS" sz="1800" dirty="0" smtClean="0"/>
              <a:t>Kod ovog načina prvo nadjemo autora iz baze po njegovom Id, a onda dodelimo novom kursu tog autora (objektu dodelimo objekat – ovo nismo mogli kod standardnih relacionih baza i SQL upita). Ovaj način se preporučuje kod desktop aplikacija jer su one tkz LONG LIFE aplikacije (WPF ili Windows Forms).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Izmena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err="1" smtClean="0"/>
              <a:t>var</a:t>
            </a:r>
            <a:r>
              <a:rPr lang="en-US" sz="1800" dirty="0" smtClean="0"/>
              <a:t> course = </a:t>
            </a:r>
            <a:r>
              <a:rPr lang="en-US" sz="1800" dirty="0" err="1" smtClean="0"/>
              <a:t>context.Courses.Find</a:t>
            </a:r>
            <a:r>
              <a:rPr lang="en-US" sz="1800" dirty="0" smtClean="0"/>
              <a:t>(4); // Single(c =&gt; </a:t>
            </a:r>
            <a:r>
              <a:rPr lang="en-US" sz="1800" dirty="0" err="1" smtClean="0"/>
              <a:t>c.Id</a:t>
            </a:r>
            <a:r>
              <a:rPr lang="en-US" sz="1800" dirty="0" smtClean="0"/>
              <a:t> == 4)</a:t>
            </a:r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course.Name</a:t>
            </a:r>
            <a:r>
              <a:rPr lang="en-US" sz="1800" dirty="0" smtClean="0"/>
              <a:t> = "New Name";</a:t>
            </a:r>
            <a:endParaRPr lang="sr-Latn-RS" sz="1800" dirty="0" smtClean="0"/>
          </a:p>
          <a:p>
            <a:r>
              <a:rPr lang="sr-Latn-RS" sz="1800" dirty="0" smtClean="0"/>
              <a:t>// ovo ce promeniti stanje u Modified</a:t>
            </a:r>
            <a:endParaRPr lang="en-US" sz="1800" dirty="0" smtClean="0"/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course.AuthorId</a:t>
            </a:r>
            <a:r>
              <a:rPr lang="en-US" sz="1800" dirty="0" smtClean="0"/>
              <a:t> = 2;</a:t>
            </a:r>
          </a:p>
          <a:p>
            <a:endParaRPr lang="en-US" sz="1800" dirty="0" smtClean="0"/>
          </a:p>
          <a:p>
            <a:r>
              <a:rPr lang="en-US" sz="1800" dirty="0" smtClean="0"/>
              <a:t>            </a:t>
            </a:r>
            <a:r>
              <a:rPr lang="en-US" sz="1800" dirty="0" err="1" smtClean="0"/>
              <a:t>context.SaveChanges</a:t>
            </a:r>
            <a:r>
              <a:rPr lang="en-US" sz="1800" dirty="0" smtClean="0"/>
              <a:t>();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Sa kaskadnim brisanjem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course = </a:t>
            </a:r>
            <a:r>
              <a:rPr lang="en-US" sz="2000" dirty="0" err="1" smtClean="0"/>
              <a:t>context.Courses.Find</a:t>
            </a:r>
            <a:r>
              <a:rPr lang="en-US" sz="2000" dirty="0" smtClean="0"/>
              <a:t>(4); // Single(c =&gt; </a:t>
            </a:r>
            <a:r>
              <a:rPr lang="en-US" sz="2000" dirty="0" err="1" smtClean="0"/>
              <a:t>c.Id</a:t>
            </a:r>
            <a:r>
              <a:rPr lang="en-US" sz="2000" dirty="0" smtClean="0"/>
              <a:t> == 4)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context.Courses.Remove</a:t>
            </a:r>
            <a:r>
              <a:rPr lang="en-US" sz="2000" dirty="0" smtClean="0"/>
              <a:t>(course);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context.SaveChanges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Brisanje objekata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r-Latn-RS" sz="2000" dirty="0" smtClean="0"/>
              <a:t>Bez kaskadnog brisanja</a:t>
            </a:r>
          </a:p>
          <a:p>
            <a:r>
              <a:rPr lang="en-US" sz="2000" dirty="0" err="1" smtClean="0"/>
              <a:t>var</a:t>
            </a:r>
            <a:r>
              <a:rPr lang="en-US" sz="2000" dirty="0" smtClean="0"/>
              <a:t> author = </a:t>
            </a:r>
            <a:r>
              <a:rPr lang="en-US" sz="2000" dirty="0" err="1" smtClean="0"/>
              <a:t>context.Authors.Include</a:t>
            </a:r>
            <a:r>
              <a:rPr lang="en-US" sz="2000" dirty="0" smtClean="0"/>
              <a:t>(a =&gt; </a:t>
            </a:r>
            <a:r>
              <a:rPr lang="en-US" sz="2000" dirty="0" err="1" smtClean="0"/>
              <a:t>a.Courses</a:t>
            </a:r>
            <a:r>
              <a:rPr lang="en-US" sz="2000" dirty="0" smtClean="0"/>
              <a:t>).Single(a =&gt; </a:t>
            </a:r>
            <a:r>
              <a:rPr lang="en-US" sz="2000" dirty="0" err="1" smtClean="0"/>
              <a:t>a.Id</a:t>
            </a:r>
            <a:r>
              <a:rPr lang="en-US" sz="2000" dirty="0" smtClean="0"/>
              <a:t> == 2);</a:t>
            </a:r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context.Courses.RemoveRange</a:t>
            </a:r>
            <a:r>
              <a:rPr lang="en-US" sz="2000" dirty="0" smtClean="0"/>
              <a:t>(</a:t>
            </a:r>
            <a:r>
              <a:rPr lang="en-US" sz="2000" dirty="0" err="1" smtClean="0"/>
              <a:t>author.Courses</a:t>
            </a:r>
            <a:r>
              <a:rPr lang="en-US" sz="2000" dirty="0" smtClean="0"/>
              <a:t>); // </a:t>
            </a:r>
            <a:r>
              <a:rPr lang="en-US" sz="2000" dirty="0" err="1" smtClean="0"/>
              <a:t>za</a:t>
            </a:r>
            <a:r>
              <a:rPr lang="en-US" sz="2000" dirty="0" smtClean="0"/>
              <a:t> </a:t>
            </a:r>
            <a:r>
              <a:rPr lang="en-US" sz="2000" dirty="0" err="1" smtClean="0"/>
              <a:t>brisanje</a:t>
            </a:r>
            <a:r>
              <a:rPr lang="en-US" sz="2000" dirty="0" smtClean="0"/>
              <a:t> vise </a:t>
            </a:r>
            <a:r>
              <a:rPr lang="en-US" sz="2000" dirty="0" err="1" smtClean="0"/>
              <a:t>objekata</a:t>
            </a:r>
            <a:r>
              <a:rPr lang="en-US" sz="2000" dirty="0" smtClean="0"/>
              <a:t> </a:t>
            </a:r>
            <a:r>
              <a:rPr lang="en-US" sz="2000" dirty="0" err="1" smtClean="0"/>
              <a:t>od</a:t>
            </a:r>
            <a:r>
              <a:rPr lang="en-US" sz="2000" dirty="0" smtClean="0"/>
              <a:t> </a:t>
            </a:r>
            <a:r>
              <a:rPr lang="en-US" sz="2000" dirty="0" err="1" smtClean="0"/>
              <a:t>jednom</a:t>
            </a:r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context.Authors.Remove</a:t>
            </a:r>
            <a:r>
              <a:rPr lang="en-US" sz="2000" dirty="0" smtClean="0"/>
              <a:t>(author); </a:t>
            </a:r>
          </a:p>
          <a:p>
            <a:endParaRPr lang="en-US" sz="2000" dirty="0" smtClean="0"/>
          </a:p>
          <a:p>
            <a:r>
              <a:rPr lang="en-US" sz="2000" dirty="0" smtClean="0"/>
              <a:t>            </a:t>
            </a:r>
            <a:r>
              <a:rPr lang="en-US" sz="2000" dirty="0" err="1" smtClean="0"/>
              <a:t>context.SaveChanges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Najbolja praksa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r-Latn-RS" dirty="0" smtClean="0"/>
              <a:t>Nekada vam je potrebno da imate uvid koji su objekti postoja, radi istorijskog značaja ili nekog drugog. Posle izvršenog brisanja više nije moguće uraditi </a:t>
            </a:r>
            <a:r>
              <a:rPr lang="sr-Latn-RS" i="1" dirty="0" smtClean="0"/>
              <a:t>undo</a:t>
            </a:r>
            <a:r>
              <a:rPr lang="sr-Latn-RS" dirty="0" smtClean="0"/>
              <a:t> i povratit podatke.</a:t>
            </a:r>
          </a:p>
          <a:p>
            <a:r>
              <a:rPr lang="sr-Latn-RS" dirty="0" smtClean="0"/>
              <a:t>Zato ne treba uvek brisati objekte, osim ako niste 100% sigurni da vam oni neće više nikada trebati.</a:t>
            </a:r>
          </a:p>
          <a:p>
            <a:r>
              <a:rPr lang="sr-Latn-RS" dirty="0" smtClean="0"/>
              <a:t>Najbolje je koristiti bit flag sa true ili false</a:t>
            </a:r>
          </a:p>
          <a:p>
            <a:r>
              <a:rPr lang="en-US" dirty="0" smtClean="0"/>
              <a:t>N</a:t>
            </a:r>
            <a:r>
              <a:rPr lang="sr-Latn-RS" dirty="0" smtClean="0"/>
              <a:t>pr author.IsDeleted = true;</a:t>
            </a:r>
          </a:p>
          <a:p>
            <a:r>
              <a:rPr lang="sr-Latn-RS" dirty="0" smtClean="0"/>
              <a:t>I dalje će biti dostupan ako je slučano došlo do greške ili ako nam zatreba kasnije.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Rad sa Change Tracker-om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err="1" smtClean="0"/>
              <a:t>PlutoContext</a:t>
            </a:r>
            <a:r>
              <a:rPr lang="en-US" dirty="0" smtClean="0"/>
              <a:t> context = new </a:t>
            </a:r>
            <a:r>
              <a:rPr lang="en-US" dirty="0" err="1" smtClean="0"/>
              <a:t>PlutoContext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// </a:t>
            </a:r>
            <a:r>
              <a:rPr lang="en-US" dirty="0" err="1" smtClean="0"/>
              <a:t>dodavanje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context.Authors.Add</a:t>
            </a:r>
            <a:r>
              <a:rPr lang="en-US" dirty="0" smtClean="0"/>
              <a:t>(new Author { Name = "New Author" });</a:t>
            </a:r>
          </a:p>
          <a:p>
            <a:endParaRPr lang="en-US" dirty="0" smtClean="0"/>
          </a:p>
          <a:p>
            <a:r>
              <a:rPr lang="en-US" dirty="0" smtClean="0"/>
              <a:t>            //</a:t>
            </a:r>
            <a:r>
              <a:rPr lang="en-US" dirty="0" err="1" smtClean="0"/>
              <a:t>Izmena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author = </a:t>
            </a:r>
            <a:r>
              <a:rPr lang="en-US" dirty="0" err="1" smtClean="0"/>
              <a:t>context.Authors.Find</a:t>
            </a:r>
            <a:r>
              <a:rPr lang="en-US" dirty="0" smtClean="0"/>
              <a:t>(3);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author.Name</a:t>
            </a:r>
            <a:r>
              <a:rPr lang="en-US" dirty="0" smtClean="0"/>
              <a:t> = "Updated";</a:t>
            </a:r>
          </a:p>
          <a:p>
            <a:endParaRPr lang="en-US" dirty="0" smtClean="0"/>
          </a:p>
          <a:p>
            <a:r>
              <a:rPr lang="en-US" dirty="0" smtClean="0"/>
              <a:t>            //</a:t>
            </a:r>
            <a:r>
              <a:rPr lang="en-US" dirty="0" err="1" smtClean="0"/>
              <a:t>Brisanje</a:t>
            </a:r>
            <a:r>
              <a:rPr lang="en-US" dirty="0" smtClean="0"/>
              <a:t> </a:t>
            </a:r>
            <a:r>
              <a:rPr lang="en-US" dirty="0" err="1" smtClean="0"/>
              <a:t>objekta</a:t>
            </a:r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anothor</a:t>
            </a:r>
            <a:r>
              <a:rPr lang="en-US" dirty="0" smtClean="0"/>
              <a:t> = </a:t>
            </a:r>
            <a:r>
              <a:rPr lang="en-US" dirty="0" err="1" smtClean="0"/>
              <a:t>context.Authors.Find</a:t>
            </a:r>
            <a:r>
              <a:rPr lang="en-US" dirty="0" smtClean="0"/>
              <a:t>(4);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context.Authors.Remove</a:t>
            </a:r>
            <a:r>
              <a:rPr lang="en-US" dirty="0" smtClean="0"/>
              <a:t>(</a:t>
            </a:r>
            <a:r>
              <a:rPr lang="en-US" dirty="0" err="1" smtClean="0"/>
              <a:t>anothor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var</a:t>
            </a:r>
            <a:r>
              <a:rPr lang="en-US" dirty="0" smtClean="0"/>
              <a:t> entries = </a:t>
            </a:r>
            <a:r>
              <a:rPr lang="en-US" dirty="0" err="1" smtClean="0"/>
              <a:t>context.ChangeTracker.Entries</a:t>
            </a:r>
            <a:r>
              <a:rPr lang="en-US" dirty="0" smtClean="0"/>
              <a:t>();</a:t>
            </a:r>
          </a:p>
          <a:p>
            <a:endParaRPr lang="en-US" dirty="0" smtClean="0"/>
          </a:p>
          <a:p>
            <a:r>
              <a:rPr lang="en-US" dirty="0" smtClean="0"/>
              <a:t>            </a:t>
            </a:r>
            <a:r>
              <a:rPr lang="en-US" dirty="0" err="1" smtClean="0"/>
              <a:t>foreach</a:t>
            </a:r>
            <a:r>
              <a:rPr lang="en-US" dirty="0" smtClean="0"/>
              <a:t>(</a:t>
            </a:r>
            <a:r>
              <a:rPr lang="en-US" dirty="0" err="1" smtClean="0"/>
              <a:t>var</a:t>
            </a:r>
            <a:r>
              <a:rPr lang="en-US" dirty="0" smtClean="0"/>
              <a:t> entry in entries)</a:t>
            </a:r>
          </a:p>
          <a:p>
            <a:r>
              <a:rPr lang="en-US" dirty="0" smtClean="0"/>
              <a:t>            {</a:t>
            </a:r>
          </a:p>
          <a:p>
            <a:r>
              <a:rPr lang="en-US" dirty="0" smtClean="0"/>
              <a:t>                </a:t>
            </a:r>
            <a:r>
              <a:rPr lang="en-US" dirty="0" err="1" smtClean="0"/>
              <a:t>Console.WriteLine</a:t>
            </a:r>
            <a:r>
              <a:rPr lang="en-US" dirty="0" smtClean="0"/>
              <a:t>(</a:t>
            </a:r>
            <a:r>
              <a:rPr lang="en-US" dirty="0" err="1" smtClean="0"/>
              <a:t>entry.State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        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1305</TotalTime>
  <Words>1771</Words>
  <Application>Microsoft Office PowerPoint</Application>
  <PresentationFormat>On-screen Show (4:3)</PresentationFormat>
  <Paragraphs>155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EF</vt:lpstr>
      <vt:lpstr>Izmena podataka</vt:lpstr>
      <vt:lpstr>Dodavanja objekata 1. način</vt:lpstr>
      <vt:lpstr>Dodavanja objekata 2. način</vt:lpstr>
      <vt:lpstr>Izmena objekata</vt:lpstr>
      <vt:lpstr>Brisanje objekata</vt:lpstr>
      <vt:lpstr>Brisanje objekata</vt:lpstr>
      <vt:lpstr>Najbolja praksa</vt:lpstr>
      <vt:lpstr>Rad sa Change Tracker-om</vt:lpstr>
      <vt:lpstr>LINQPad</vt:lpstr>
      <vt:lpstr>LINQPad</vt:lpstr>
      <vt:lpstr>LINQPad</vt:lpstr>
      <vt:lpstr>SQL za izraz group by</vt:lpstr>
      <vt:lpstr>PowerPoint Presentation</vt:lpstr>
      <vt:lpstr>Repository pattern</vt:lpstr>
      <vt:lpstr>Šta bi trebao repositorijum da ima?</vt:lpstr>
      <vt:lpstr>Unit Of Work</vt:lpstr>
      <vt:lpstr>Par saveta</vt:lpstr>
      <vt:lpstr>Kreiranje Repository patterna</vt:lpstr>
      <vt:lpstr>Kreiranje Unit Of Work patterna</vt:lpstr>
      <vt:lpstr>Test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Distribuirane baze</dc:title>
  <dc:creator>ADMIN</dc:creator>
  <cp:lastModifiedBy>Cyber</cp:lastModifiedBy>
  <cp:revision>116</cp:revision>
  <dcterms:created xsi:type="dcterms:W3CDTF">2020-03-29T15:47:12Z</dcterms:created>
  <dcterms:modified xsi:type="dcterms:W3CDTF">2021-04-18T08:46:00Z</dcterms:modified>
</cp:coreProperties>
</file>