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pur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gdhot-MoM&amp;t=1681s" TargetMode="External"/><Relationship Id="rId2" Type="http://schemas.openxmlformats.org/officeDocument/2006/relationships/hyperlink" Target="https://www.youtube.com/watch?v=-zhtT6rl0z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Distribuirane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Safet</a:t>
            </a:r>
            <a:r>
              <a:rPr lang="en-US" dirty="0" smtClean="0"/>
              <a:t> </a:t>
            </a:r>
            <a:r>
              <a:rPr lang="en-US" dirty="0" err="1" smtClean="0"/>
              <a:t>Purkovi</a:t>
            </a:r>
            <a:r>
              <a:rPr lang="sr-Latn-RS" dirty="0" smtClean="0"/>
              <a:t>ć</a:t>
            </a:r>
          </a:p>
          <a:p>
            <a:r>
              <a:rPr lang="sr-Latn-RS" dirty="0" smtClean="0">
                <a:hlinkClick r:id="rId2"/>
              </a:rPr>
              <a:t>spurkovic@np.ac.rs</a:t>
            </a:r>
            <a:r>
              <a:rPr lang="sr-Latn-R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5.2 korak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Password je</a:t>
            </a:r>
          </a:p>
          <a:p>
            <a:pPr>
              <a:buNone/>
            </a:pPr>
            <a:r>
              <a:rPr lang="sr-Latn-RS" dirty="0" smtClean="0"/>
              <a:t>isti kao malopre</a:t>
            </a:r>
          </a:p>
          <a:p>
            <a:pPr>
              <a:buNone/>
            </a:pPr>
            <a:r>
              <a:rPr lang="sr-Latn-RS" b="1" dirty="0" smtClean="0"/>
              <a:t>SoftInz1</a:t>
            </a:r>
          </a:p>
          <a:p>
            <a:pPr>
              <a:buNone/>
            </a:pPr>
            <a:r>
              <a:rPr lang="sr-Latn-RS" dirty="0" smtClean="0"/>
              <a:t>Nakon toga </a:t>
            </a:r>
          </a:p>
          <a:p>
            <a:pPr>
              <a:buNone/>
            </a:pPr>
            <a:r>
              <a:rPr lang="sr-Latn-RS" dirty="0" smtClean="0"/>
              <a:t>kliknite na </a:t>
            </a:r>
            <a:r>
              <a:rPr lang="sr-Latn-RS" b="1" dirty="0" smtClean="0"/>
              <a:t>OK.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2940" y="1700212"/>
            <a:ext cx="5741060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Ako dobijete ovako onda ste uspeli, ako ne pokušajte opet.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05200"/>
            <a:ext cx="5233988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6. korak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Vaše baze su povezane možete da radite upite nad njima:</a:t>
            </a:r>
          </a:p>
          <a:p>
            <a:r>
              <a:rPr lang="en-US" dirty="0" smtClean="0"/>
              <a:t>N</a:t>
            </a:r>
            <a:r>
              <a:rPr lang="sr-Latn-RS" dirty="0" smtClean="0"/>
              <a:t>a narednom slajdu je primer transakcije koju ćete svi </a:t>
            </a:r>
            <a:r>
              <a:rPr lang="sr-Latn-RS" b="1" dirty="0" smtClean="0"/>
              <a:t>samostalno</a:t>
            </a:r>
            <a:r>
              <a:rPr lang="sr-Latn-RS" dirty="0" smtClean="0"/>
              <a:t> uraditi.</a:t>
            </a:r>
          </a:p>
          <a:p>
            <a:r>
              <a:rPr lang="sr-Latn-RS" dirty="0" smtClean="0"/>
              <a:t>Dakle prvo je potrebno da proverite da li se vaše mesto već nalazi u bazi na serveru.</a:t>
            </a:r>
          </a:p>
          <a:p>
            <a:r>
              <a:rPr lang="en-US" dirty="0"/>
              <a:t>use [DB_A5716D_fakultet]</a:t>
            </a:r>
          </a:p>
          <a:p>
            <a:r>
              <a:rPr lang="en-US" dirty="0"/>
              <a:t>go</a:t>
            </a:r>
          </a:p>
          <a:p>
            <a:r>
              <a:rPr lang="sr-Latn-RS" dirty="0" smtClean="0"/>
              <a:t>SELECT * FROM</a:t>
            </a:r>
            <a:r>
              <a:rPr lang="en-US" dirty="0" smtClean="0"/>
              <a:t> </a:t>
            </a:r>
            <a:r>
              <a:rPr lang="en-US" dirty="0" err="1" smtClean="0"/>
              <a:t>mesto</a:t>
            </a:r>
            <a:r>
              <a:rPr lang="sr-Latn-R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7. korak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Ako utvrdite da se vaše mesto ne nalazi u bazi kreirajte transkaciju koja će uneti mesto a zatim vaše podatke (brindeksa,ime,prezime...)</a:t>
            </a:r>
          </a:p>
          <a:p>
            <a:r>
              <a:rPr lang="sr-Latn-RS" dirty="0" smtClean="0"/>
              <a:t>Ako se vaše mesto nalazi u bazi onda kreirajte transakciju samo za unos vaših podataka (brindeksa,ime,prezime...)</a:t>
            </a:r>
          </a:p>
          <a:p>
            <a:r>
              <a:rPr lang="sr-Latn-RS" dirty="0" smtClean="0"/>
              <a:t>Upite ne morate da mi šaljete (ako budete uneti u bazi znači da ste ispravno pokrenuli upit)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8. korak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Primer kako možete raditi sa distribuiranom bazom podataka:</a:t>
            </a:r>
          </a:p>
          <a:p>
            <a:r>
              <a:rPr lang="en-US" sz="2400" dirty="0"/>
              <a:t>SELECT </a:t>
            </a:r>
            <a:r>
              <a:rPr lang="en-US" sz="2400" dirty="0" smtClean="0"/>
              <a:t>* FROM </a:t>
            </a:r>
            <a:r>
              <a:rPr lang="en-US" sz="2400" dirty="0"/>
              <a:t>[</a:t>
            </a:r>
            <a:r>
              <a:rPr lang="en-US" sz="2400" dirty="0" smtClean="0"/>
              <a:t>Fakultet20</a:t>
            </a:r>
            <a:r>
              <a:rPr lang="sr-Latn-RS" sz="2400" dirty="0" smtClean="0"/>
              <a:t>20</a:t>
            </a:r>
            <a:r>
              <a:rPr lang="en-US" sz="2400" dirty="0" smtClean="0"/>
              <a:t>].[</a:t>
            </a:r>
            <a:r>
              <a:rPr lang="en-US" sz="2400" dirty="0" err="1"/>
              <a:t>dbo</a:t>
            </a:r>
            <a:r>
              <a:rPr lang="en-US" sz="2400" dirty="0"/>
              <a:t>].[student]</a:t>
            </a:r>
          </a:p>
          <a:p>
            <a:r>
              <a:rPr lang="en-US" sz="2400" dirty="0"/>
              <a:t>  union</a:t>
            </a:r>
          </a:p>
          <a:p>
            <a:r>
              <a:rPr lang="en-US" sz="2400" dirty="0"/>
              <a:t>  </a:t>
            </a:r>
            <a:r>
              <a:rPr lang="sr-Latn-RS" sz="2400" dirty="0" smtClean="0"/>
              <a:t>SELECT </a:t>
            </a:r>
            <a:r>
              <a:rPr lang="en-US" sz="2400" dirty="0" smtClean="0"/>
              <a:t>* </a:t>
            </a:r>
            <a:r>
              <a:rPr lang="sr-Latn-RS" sz="2400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[SQL5031.site4now.net,1433].[DB_A5716D_fakultet].[</a:t>
            </a:r>
            <a:r>
              <a:rPr lang="en-US" sz="2400" dirty="0" err="1"/>
              <a:t>dbo</a:t>
            </a:r>
            <a:r>
              <a:rPr lang="en-US" sz="2400" dirty="0"/>
              <a:t>].[student</a:t>
            </a:r>
            <a:r>
              <a:rPr lang="en-US" sz="2400" dirty="0" smtClean="0"/>
              <a:t>];</a:t>
            </a:r>
            <a:endParaRPr lang="sr-Latn-RS" sz="2400" dirty="0" smtClean="0"/>
          </a:p>
          <a:p>
            <a:r>
              <a:rPr lang="sr-Latn-RS" sz="2400" dirty="0" smtClean="0"/>
              <a:t>Kao rezultat dobićete sve podatke koji se nalaze na vašem računaru i na serveru.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9. korak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Ako imate problema sa povezivanjem baza kontaktirajte me putem maila.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Dodajte sve profesore i asistente sa kojima ste radili i trenutno radite, sve predmete koje ste slušali i koje trenutno slušate</a:t>
            </a:r>
            <a:r>
              <a:rPr lang="sr-Latn-RS" dirty="0"/>
              <a:t> </a:t>
            </a:r>
            <a:r>
              <a:rPr lang="sr-Latn-RS" dirty="0" smtClean="0"/>
              <a:t>i povežite ih preko tabele </a:t>
            </a:r>
            <a:r>
              <a:rPr lang="sr-Latn-RS" i="1" dirty="0" smtClean="0"/>
              <a:t>predaje</a:t>
            </a:r>
            <a:r>
              <a:rPr lang="sr-Latn-RS" dirty="0" smtClean="0"/>
              <a:t>. </a:t>
            </a:r>
            <a:r>
              <a:rPr lang="sr-Latn-RS" b="1" dirty="0" smtClean="0"/>
              <a:t>Podatke dodajete na server koji se nalazi na internetu(</a:t>
            </a:r>
            <a:r>
              <a:rPr lang="en-US" dirty="0" smtClean="0"/>
              <a:t>SQL5031.site4now.net,1433</a:t>
            </a:r>
            <a:r>
              <a:rPr lang="sr-Latn-RS" dirty="0" smtClean="0"/>
              <a:t>)</a:t>
            </a:r>
            <a:r>
              <a:rPr lang="sr-Latn-RS" b="1" dirty="0" smtClean="0"/>
              <a:t>.</a:t>
            </a:r>
            <a:endParaRPr lang="en-US" b="1" dirty="0" smtClean="0"/>
          </a:p>
          <a:p>
            <a:r>
              <a:rPr lang="sr-Latn-RS" dirty="0" smtClean="0"/>
              <a:t>Da se ne bi ponavljali podaci i kako bi se smanjio rad mole se studenti da podele posao.</a:t>
            </a:r>
          </a:p>
          <a:p>
            <a:r>
              <a:rPr lang="sr-Latn-RS" b="1" dirty="0" smtClean="0"/>
              <a:t>Obavezno koristiti procedure i transakcije.</a:t>
            </a:r>
          </a:p>
          <a:p>
            <a:r>
              <a:rPr lang="sr-Latn-RS" b="1" dirty="0" smtClean="0"/>
              <a:t>Nakon uspešnog izvršavanja poslati procedure na mail.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Ako niste kreirali bazu Fakultet2020 obavezno ući na moodle kurs i kopirati DDL upite za kreiranje ova baze.</a:t>
            </a:r>
          </a:p>
          <a:p>
            <a:r>
              <a:rPr lang="sr-Latn-RS" dirty="0" smtClean="0"/>
              <a:t>Pomoću tabele slusa i ispit unesite podatke o predmetima koje slušate i koje ste položili. </a:t>
            </a:r>
          </a:p>
          <a:p>
            <a:r>
              <a:rPr lang="sr-Latn-RS" dirty="0" smtClean="0"/>
              <a:t>Dakle na lokalnoj mašini imate podatke samo u tabelama slusa i ispit, svi ostali podaci se nalaze na serveru koji se nalazi na internetu. </a:t>
            </a:r>
          </a:p>
          <a:p>
            <a:r>
              <a:rPr lang="sr-Latn-RS" dirty="0" smtClean="0"/>
              <a:t>Detaljnije na narednom slajdu.</a:t>
            </a:r>
          </a:p>
          <a:p>
            <a:r>
              <a:rPr lang="sr-Latn-RS" b="1" dirty="0" smtClean="0"/>
              <a:t>Kada završite poslati procedure na mail.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Obrazloženje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Recimo da se predmet OOP1 nalazi na internetu pod IdPredmeta=1. Vi treba da kreirate proceduru koja će naći na serveru koji je IdPredmeta za naziv predmeta OOP1 i taj IdPredmeta upisati u slusa i u ispit.</a:t>
            </a:r>
          </a:p>
          <a:p>
            <a:r>
              <a:rPr lang="sr-Latn-RS" dirty="0" smtClean="0"/>
              <a:t>Ako ima nedoumica javiti se na mail za detaljnije objašnjene.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Osnove zaštite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 smtClean="0"/>
              <a:t>Zaštita neovlašćenim korisnicima zabranjuje rad sa podacima, ovlaščeni korisnici mogu da rade takođe samo ono što im se dopusti.</a:t>
            </a:r>
          </a:p>
          <a:p>
            <a:r>
              <a:rPr lang="vi-VN" dirty="0" smtClean="0"/>
              <a:t>SQL Server 20</a:t>
            </a:r>
            <a:r>
              <a:rPr lang="sr-Latn-RS" dirty="0" smtClean="0"/>
              <a:t>14</a:t>
            </a:r>
            <a:r>
              <a:rPr lang="vi-VN" dirty="0" smtClean="0"/>
              <a:t> sadrži </a:t>
            </a:r>
            <a:r>
              <a:rPr lang="vi-VN" b="1" i="1" dirty="0" smtClean="0"/>
              <a:t>robustan i fleksibilan model</a:t>
            </a:r>
            <a:r>
              <a:rPr lang="vi-VN" dirty="0" smtClean="0"/>
              <a:t> zaštite ko</a:t>
            </a:r>
            <a:r>
              <a:rPr lang="sr-Latn-RS" dirty="0" smtClean="0"/>
              <a:t>ji</a:t>
            </a:r>
            <a:r>
              <a:rPr lang="vi-VN" dirty="0" smtClean="0"/>
              <a:t> je tesno povezan sa zaštitom u operativnom sistemu Windows. To znači da SQL Server koristi korisničke naloge koji su napravljeni u operativnom sistemu. U SQL Server-u se dodeljuju prava koje korisnički nalozi i uloge imaju za različite objekte SQL Server-a.</a:t>
            </a:r>
          </a:p>
          <a:p>
            <a:r>
              <a:rPr lang="vi-VN" dirty="0" smtClean="0"/>
              <a:t>Znači SQL Server omogućava upotrebu opcija operativnog sistema (trajanje lozinki i zapisivanje pokušaja prijavljivanja i aktivnosti nad bazom podataka.</a:t>
            </a:r>
          </a:p>
          <a:p>
            <a:r>
              <a:rPr lang="vi-VN" dirty="0" smtClean="0"/>
              <a:t>Postupak provere korisnika se naziva proveravanje identiteta (Authentication) a postupak utvrđivanja šta korisnik može da radi naziva se provera dozvola (Permissions Validation).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1706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Obavezan korak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Ulogujte se na moodle kurs Napredne baze podataka i preuzmite upite za kreiranje baze Fakultet2020 (Novo).</a:t>
            </a:r>
          </a:p>
          <a:p>
            <a:r>
              <a:rPr lang="sr-Latn-RS" dirty="0" smtClean="0"/>
              <a:t>Staru bazu ne morate da brišete ali novu Fakultet2020 morate da kreirate da biste odradili vežbu.</a:t>
            </a:r>
          </a:p>
          <a:p>
            <a:r>
              <a:rPr lang="sr-Latn-RS" b="1" dirty="0" smtClean="0"/>
              <a:t>Obavezno odraditi ovaj korak pre nego što krenete sa vežbom.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Proveravanje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r>
              <a:rPr lang="en-US" dirty="0" smtClean="0"/>
              <a:t> </a:t>
            </a:r>
            <a:r>
              <a:rPr lang="en-US" dirty="0" err="1" smtClean="0"/>
              <a:t>obuhvata</a:t>
            </a:r>
            <a:r>
              <a:rPr lang="en-US" dirty="0" smtClean="0"/>
              <a:t> </a:t>
            </a:r>
            <a:r>
              <a:rPr lang="en-US" dirty="0" err="1" smtClean="0"/>
              <a:t>proveravanje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je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upravo</a:t>
            </a:r>
            <a:r>
              <a:rPr lang="en-US" dirty="0" smtClean="0"/>
              <a:t> </a:t>
            </a:r>
            <a:r>
              <a:rPr lang="en-US" dirty="0" err="1" smtClean="0"/>
              <a:t>onaj</a:t>
            </a:r>
            <a:r>
              <a:rPr lang="en-US" dirty="0" smtClean="0"/>
              <a:t>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kojim</a:t>
            </a:r>
            <a:r>
              <a:rPr lang="en-US" dirty="0" smtClean="0"/>
              <a:t> se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jeste</a:t>
            </a:r>
            <a:r>
              <a:rPr lang="en-US" dirty="0" smtClean="0"/>
              <a:t>, </a:t>
            </a:r>
            <a:r>
              <a:rPr lang="en-US" dirty="0" err="1" smtClean="0"/>
              <a:t>nakon</a:t>
            </a:r>
            <a:r>
              <a:rPr lang="en-US" dirty="0" smtClean="0"/>
              <a:t> toga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obavlja</a:t>
            </a:r>
            <a:r>
              <a:rPr lang="en-US" dirty="0" smtClean="0"/>
              <a:t> </a:t>
            </a:r>
            <a:r>
              <a:rPr lang="en-US" dirty="0" err="1" smtClean="0"/>
              <a:t>akcije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mu </a:t>
            </a:r>
            <a:r>
              <a:rPr lang="en-US" dirty="0" err="1" smtClean="0"/>
              <a:t>dodeljene</a:t>
            </a:r>
            <a:r>
              <a:rPr lang="en-US" dirty="0" smtClean="0"/>
              <a:t> </a:t>
            </a:r>
            <a:r>
              <a:rPr lang="en-US" dirty="0" err="1" smtClean="0"/>
              <a:t>ulogama</a:t>
            </a:r>
            <a:r>
              <a:rPr lang="en-US" dirty="0" smtClean="0"/>
              <a:t> </a:t>
            </a:r>
            <a:r>
              <a:rPr lang="en-US" dirty="0" err="1" smtClean="0"/>
              <a:t>čiji</a:t>
            </a:r>
            <a:r>
              <a:rPr lang="en-US" dirty="0" smtClean="0"/>
              <a:t> je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član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načina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proveravanje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r>
              <a:rPr lang="en-US" dirty="0" smtClean="0"/>
              <a:t>:</a:t>
            </a:r>
            <a:endParaRPr lang="sr-Latn-R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SQL Server Windows (</a:t>
            </a:r>
            <a:r>
              <a:rPr lang="en-US" dirty="0" err="1" smtClean="0"/>
              <a:t>mešovito</a:t>
            </a:r>
            <a:r>
              <a:rPr lang="en-US" dirty="0" smtClean="0"/>
              <a:t> </a:t>
            </a:r>
            <a:r>
              <a:rPr lang="en-US" dirty="0" err="1" smtClean="0"/>
              <a:t>proveravanje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Windows Only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Prilikom</a:t>
            </a:r>
            <a:r>
              <a:rPr lang="en-US" dirty="0" smtClean="0"/>
              <a:t>  </a:t>
            </a:r>
            <a:r>
              <a:rPr lang="en-US" dirty="0" err="1" smtClean="0"/>
              <a:t>mešovitog</a:t>
            </a:r>
            <a:r>
              <a:rPr lang="en-US" dirty="0" smtClean="0"/>
              <a:t> </a:t>
            </a:r>
            <a:r>
              <a:rPr lang="en-US" dirty="0" err="1" smtClean="0"/>
              <a:t>proveravanja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r>
              <a:rPr lang="en-US" dirty="0" smtClean="0"/>
              <a:t> (SQL Server Windows), SQL Server </a:t>
            </a:r>
            <a:r>
              <a:rPr lang="en-US" dirty="0" err="1" smtClean="0"/>
              <a:t>podržava</a:t>
            </a:r>
            <a:r>
              <a:rPr lang="en-US" dirty="0" smtClean="0"/>
              <a:t> SQL Server </a:t>
            </a:r>
            <a:r>
              <a:rPr lang="en-US" dirty="0" err="1" smtClean="0"/>
              <a:t>i</a:t>
            </a:r>
            <a:r>
              <a:rPr lang="en-US" dirty="0" smtClean="0"/>
              <a:t> Windows </a:t>
            </a:r>
            <a:r>
              <a:rPr lang="en-US" dirty="0" err="1" smtClean="0"/>
              <a:t>korisničke</a:t>
            </a:r>
            <a:r>
              <a:rPr lang="en-US" dirty="0" smtClean="0"/>
              <a:t> </a:t>
            </a:r>
            <a:r>
              <a:rPr lang="en-US" dirty="0" err="1" smtClean="0"/>
              <a:t>naloge</a:t>
            </a:r>
            <a:r>
              <a:rPr lang="en-US" dirty="0" smtClean="0"/>
              <a:t>. </a:t>
            </a:r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instalira</a:t>
            </a:r>
            <a:r>
              <a:rPr lang="en-US" dirty="0" smtClean="0"/>
              <a:t> SQL Server, </a:t>
            </a:r>
            <a:r>
              <a:rPr lang="en-US" dirty="0" err="1" smtClean="0"/>
              <a:t>može</a:t>
            </a:r>
            <a:r>
              <a:rPr lang="en-US" dirty="0" smtClean="0"/>
              <a:t> se </a:t>
            </a:r>
            <a:r>
              <a:rPr lang="en-US" dirty="0" err="1" smtClean="0"/>
              <a:t>konfigurisati</a:t>
            </a:r>
            <a:r>
              <a:rPr lang="en-US" dirty="0" smtClean="0"/>
              <a:t> </a:t>
            </a:r>
            <a:r>
              <a:rPr lang="en-US" dirty="0" err="1" smtClean="0"/>
              <a:t>proveravanje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se </a:t>
            </a:r>
            <a:r>
              <a:rPr lang="en-US" dirty="0" err="1" smtClean="0"/>
              <a:t>koristiti</a:t>
            </a:r>
            <a:r>
              <a:rPr lang="en-US" dirty="0" smtClean="0"/>
              <a:t> u SQL Server-u.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biste</a:t>
            </a:r>
            <a:r>
              <a:rPr lang="en-US" dirty="0" smtClean="0"/>
              <a:t> </a:t>
            </a:r>
            <a:r>
              <a:rPr lang="en-US" dirty="0" err="1" smtClean="0"/>
              <a:t>izmenili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proveravanja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želite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koristite</a:t>
            </a:r>
            <a:r>
              <a:rPr lang="en-US" dirty="0" smtClean="0"/>
              <a:t>, </a:t>
            </a:r>
            <a:r>
              <a:rPr lang="en-US" dirty="0" err="1" smtClean="0"/>
              <a:t>neophodno</a:t>
            </a:r>
            <a:r>
              <a:rPr lang="en-US" dirty="0" smtClean="0"/>
              <a:t> je </a:t>
            </a:r>
            <a:r>
              <a:rPr lang="en-US" dirty="0" err="1" smtClean="0"/>
              <a:t>uraditi</a:t>
            </a:r>
            <a:r>
              <a:rPr lang="en-US" dirty="0" smtClean="0"/>
              <a:t> </a:t>
            </a:r>
            <a:r>
              <a:rPr lang="en-US" dirty="0" err="1" smtClean="0"/>
              <a:t>sledeće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11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Koraci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Pokrenite</a:t>
            </a:r>
            <a:r>
              <a:rPr lang="en-US" dirty="0" smtClean="0"/>
              <a:t> SQL Server Management Studio.</a:t>
            </a:r>
          </a:p>
          <a:p>
            <a:r>
              <a:rPr lang="en-US" dirty="0" err="1" smtClean="0"/>
              <a:t>Desnim</a:t>
            </a:r>
            <a:r>
              <a:rPr lang="en-US" dirty="0" smtClean="0"/>
              <a:t> </a:t>
            </a:r>
            <a:r>
              <a:rPr lang="en-US" dirty="0" err="1" smtClean="0"/>
              <a:t>tasterom</a:t>
            </a:r>
            <a:r>
              <a:rPr lang="en-US" dirty="0" smtClean="0"/>
              <a:t> </a:t>
            </a:r>
            <a:r>
              <a:rPr lang="en-US" dirty="0" err="1" smtClean="0"/>
              <a:t>miša</a:t>
            </a:r>
            <a:r>
              <a:rPr lang="en-US" dirty="0" smtClean="0"/>
              <a:t> </a:t>
            </a:r>
            <a:r>
              <a:rPr lang="en-US" dirty="0" err="1" smtClean="0"/>
              <a:t>kliknite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server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želite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promenite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proveravanja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odaberite</a:t>
            </a:r>
            <a:r>
              <a:rPr lang="en-US" dirty="0" smtClean="0"/>
              <a:t> Properties. </a:t>
            </a:r>
            <a:r>
              <a:rPr lang="en-US" dirty="0" err="1" smtClean="0"/>
              <a:t>Prikazaće</a:t>
            </a:r>
            <a:r>
              <a:rPr lang="en-US" dirty="0" smtClean="0"/>
              <a:t> se </a:t>
            </a:r>
            <a:r>
              <a:rPr lang="en-US" dirty="0" err="1" smtClean="0"/>
              <a:t>okvir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dijalog</a:t>
            </a:r>
            <a:r>
              <a:rPr lang="en-US" dirty="0" smtClean="0"/>
              <a:t> Server Properties.</a:t>
            </a:r>
          </a:p>
          <a:p>
            <a:r>
              <a:rPr lang="en-US" dirty="0" err="1" smtClean="0"/>
              <a:t>Kliknite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čvor</a:t>
            </a:r>
            <a:r>
              <a:rPr lang="en-US" dirty="0" smtClean="0"/>
              <a:t> Security.</a:t>
            </a:r>
          </a:p>
          <a:p>
            <a:r>
              <a:rPr lang="en-US" dirty="0" err="1" smtClean="0"/>
              <a:t>Izmenite</a:t>
            </a:r>
            <a:r>
              <a:rPr lang="en-US" dirty="0" smtClean="0"/>
              <a:t> </a:t>
            </a:r>
            <a:r>
              <a:rPr lang="en-US" dirty="0" err="1" smtClean="0"/>
              <a:t>proveravanje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r>
              <a:rPr lang="en-US" dirty="0" smtClean="0"/>
              <a:t> (</a:t>
            </a:r>
            <a:r>
              <a:rPr lang="sr-Latn-RS" dirty="0" smtClean="0"/>
              <a:t>videti sliku na narednom slajdu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0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414338"/>
            <a:ext cx="669607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377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</a:t>
            </a:r>
            <a:r>
              <a:rPr lang="en-US" dirty="0" err="1" smtClean="0"/>
              <a:t>zmena</a:t>
            </a:r>
            <a:r>
              <a:rPr lang="en-US" dirty="0" smtClean="0"/>
              <a:t> </a:t>
            </a:r>
            <a:r>
              <a:rPr lang="en-US" dirty="0" err="1" smtClean="0"/>
              <a:t>proveravanja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Prednosti</a:t>
            </a:r>
            <a:r>
              <a:rPr lang="en-US" dirty="0" smtClean="0"/>
              <a:t> </a:t>
            </a:r>
            <a:r>
              <a:rPr lang="en-US" dirty="0" err="1" smtClean="0"/>
              <a:t>proveravanja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Windows Only:</a:t>
            </a:r>
          </a:p>
          <a:p>
            <a:pPr lvl="1"/>
            <a:r>
              <a:rPr lang="en-US" dirty="0" err="1" smtClean="0"/>
              <a:t>Korisnik</a:t>
            </a:r>
            <a:r>
              <a:rPr lang="en-US" dirty="0" smtClean="0"/>
              <a:t> se </a:t>
            </a:r>
            <a:r>
              <a:rPr lang="en-US" dirty="0" err="1" smtClean="0"/>
              <a:t>prijavljuje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jednom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korisničkim</a:t>
            </a:r>
            <a:r>
              <a:rPr lang="en-US" dirty="0" smtClean="0"/>
              <a:t> </a:t>
            </a:r>
            <a:r>
              <a:rPr lang="en-US" dirty="0" err="1" smtClean="0"/>
              <a:t>nalozima</a:t>
            </a:r>
            <a:r>
              <a:rPr lang="en-US" dirty="0" smtClean="0"/>
              <a:t> se </a:t>
            </a:r>
            <a:r>
              <a:rPr lang="en-US" dirty="0" err="1" smtClean="0"/>
              <a:t>obavlja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mestu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Može</a:t>
            </a:r>
            <a:r>
              <a:rPr lang="en-US" dirty="0" smtClean="0"/>
              <a:t> se </a:t>
            </a:r>
            <a:r>
              <a:rPr lang="en-US" dirty="0" err="1" smtClean="0"/>
              <a:t>primeniti</a:t>
            </a:r>
            <a:r>
              <a:rPr lang="en-US" dirty="0" smtClean="0"/>
              <a:t> </a:t>
            </a:r>
            <a:r>
              <a:rPr lang="en-US" dirty="0" err="1" smtClean="0"/>
              <a:t>minimalna</a:t>
            </a:r>
            <a:r>
              <a:rPr lang="en-US" dirty="0" smtClean="0"/>
              <a:t> </a:t>
            </a:r>
            <a:r>
              <a:rPr lang="en-US" dirty="0" err="1" smtClean="0"/>
              <a:t>dužina</a:t>
            </a:r>
            <a:r>
              <a:rPr lang="en-US" dirty="0" smtClean="0"/>
              <a:t> </a:t>
            </a:r>
            <a:r>
              <a:rPr lang="en-US" dirty="0" err="1" smtClean="0"/>
              <a:t>lozinke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Korisnički</a:t>
            </a:r>
            <a:r>
              <a:rPr lang="en-US" dirty="0" smtClean="0"/>
              <a:t> </a:t>
            </a:r>
            <a:r>
              <a:rPr lang="en-US" dirty="0" err="1" smtClean="0"/>
              <a:t>nalog</a:t>
            </a:r>
            <a:r>
              <a:rPr lang="en-US" dirty="0" smtClean="0"/>
              <a:t> se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zaklučati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zadatog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neuspešnih</a:t>
            </a:r>
            <a:r>
              <a:rPr lang="en-US" dirty="0" smtClean="0"/>
              <a:t> </a:t>
            </a:r>
            <a:r>
              <a:rPr lang="en-US" dirty="0" err="1" smtClean="0"/>
              <a:t>prijavljivanja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Proveravanje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r>
              <a:rPr lang="en-US" dirty="0" smtClean="0"/>
              <a:t> je </a:t>
            </a:r>
            <a:r>
              <a:rPr lang="en-US" dirty="0" err="1" smtClean="0"/>
              <a:t>bezbednije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Lozinke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šifrovane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Mogu</a:t>
            </a:r>
            <a:r>
              <a:rPr lang="en-US" dirty="0" smtClean="0"/>
              <a:t> se </a:t>
            </a:r>
            <a:r>
              <a:rPr lang="en-US" dirty="0" err="1" smtClean="0"/>
              <a:t>upotrebiti</a:t>
            </a:r>
            <a:r>
              <a:rPr lang="en-US" dirty="0" smtClean="0"/>
              <a:t> </a:t>
            </a:r>
            <a:r>
              <a:rPr lang="en-US" dirty="0" err="1" smtClean="0"/>
              <a:t>opcije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proveravanje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26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Prednosti</a:t>
            </a:r>
            <a:r>
              <a:rPr lang="en-US" dirty="0" smtClean="0"/>
              <a:t> </a:t>
            </a:r>
            <a:r>
              <a:rPr lang="en-US" dirty="0" err="1" smtClean="0"/>
              <a:t>proveravanja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SQL Server </a:t>
            </a:r>
            <a:r>
              <a:rPr lang="en-US" dirty="0" err="1" smtClean="0"/>
              <a:t>i</a:t>
            </a:r>
            <a:r>
              <a:rPr lang="en-US" dirty="0" smtClean="0"/>
              <a:t> Windows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proveravanje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Windows Only </a:t>
            </a:r>
            <a:r>
              <a:rPr lang="en-US" dirty="0" err="1" smtClean="0"/>
              <a:t>su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Mešovito</a:t>
            </a:r>
            <a:r>
              <a:rPr lang="en-US" dirty="0" smtClean="0"/>
              <a:t> </a:t>
            </a:r>
            <a:r>
              <a:rPr lang="en-US" dirty="0" err="1" smtClean="0"/>
              <a:t>proveravanje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r>
              <a:rPr lang="en-US" dirty="0" smtClean="0"/>
              <a:t> </a:t>
            </a:r>
            <a:r>
              <a:rPr lang="en-US" dirty="0" err="1" smtClean="0"/>
              <a:t>vam</a:t>
            </a:r>
            <a:r>
              <a:rPr lang="en-US" dirty="0" smtClean="0"/>
              <a:t> </a:t>
            </a:r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dozvolite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korisnicima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ne </a:t>
            </a:r>
            <a:r>
              <a:rPr lang="en-US" dirty="0" err="1" smtClean="0"/>
              <a:t>upotrebljavaju</a:t>
            </a:r>
            <a:r>
              <a:rPr lang="en-US" dirty="0" smtClean="0"/>
              <a:t> </a:t>
            </a:r>
            <a:r>
              <a:rPr lang="en-US" dirty="0" err="1" smtClean="0"/>
              <a:t>operativni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Windows.</a:t>
            </a:r>
          </a:p>
          <a:p>
            <a:pPr lvl="1"/>
            <a:r>
              <a:rPr lang="en-US" dirty="0" smtClean="0"/>
              <a:t>SQL Server </a:t>
            </a:r>
            <a:r>
              <a:rPr lang="en-US" dirty="0" err="1" smtClean="0"/>
              <a:t>naloge</a:t>
            </a:r>
            <a:r>
              <a:rPr lang="en-US" dirty="0" smtClean="0"/>
              <a:t> </a:t>
            </a:r>
            <a:r>
              <a:rPr lang="en-US" dirty="0" err="1" smtClean="0"/>
              <a:t>možete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koristite</a:t>
            </a:r>
            <a:r>
              <a:rPr lang="en-US" dirty="0" smtClean="0"/>
              <a:t> u </a:t>
            </a:r>
            <a:r>
              <a:rPr lang="en-US" dirty="0" err="1" smtClean="0"/>
              <a:t>operativnom</a:t>
            </a:r>
            <a:r>
              <a:rPr lang="en-US" dirty="0" smtClean="0"/>
              <a:t> </a:t>
            </a:r>
            <a:r>
              <a:rPr lang="en-US" dirty="0" err="1" smtClean="0"/>
              <a:t>sistemu</a:t>
            </a:r>
            <a:r>
              <a:rPr lang="en-US" dirty="0" smtClean="0"/>
              <a:t> Windows 9x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20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Pravljenje</a:t>
            </a:r>
            <a:r>
              <a:rPr lang="en-US" b="1" dirty="0" smtClean="0"/>
              <a:t> Windows </a:t>
            </a:r>
            <a:r>
              <a:rPr lang="en-US" b="1" dirty="0" err="1" smtClean="0"/>
              <a:t>korisničkih</a:t>
            </a:r>
            <a:r>
              <a:rPr lang="en-US" b="1" dirty="0" smtClean="0"/>
              <a:t> </a:t>
            </a:r>
            <a:r>
              <a:rPr lang="en-US" b="1" dirty="0" err="1" smtClean="0"/>
              <a:t>naloga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1. </a:t>
            </a:r>
            <a:r>
              <a:rPr lang="en-US" sz="2800" dirty="0" err="1" smtClean="0"/>
              <a:t>Otvorite</a:t>
            </a:r>
            <a:r>
              <a:rPr lang="en-US" sz="2800" dirty="0" smtClean="0"/>
              <a:t> </a:t>
            </a:r>
            <a:r>
              <a:rPr lang="en-US" sz="2800" dirty="0" err="1" smtClean="0"/>
              <a:t>čvor</a:t>
            </a:r>
            <a:r>
              <a:rPr lang="en-US" sz="2800" dirty="0" smtClean="0"/>
              <a:t> Security </a:t>
            </a:r>
            <a:r>
              <a:rPr lang="en-US" sz="2800" dirty="0" err="1" smtClean="0"/>
              <a:t>servera</a:t>
            </a:r>
            <a:r>
              <a:rPr lang="sr-Latn-RS" sz="2800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2. </a:t>
            </a:r>
            <a:r>
              <a:rPr lang="en-US" sz="2800" dirty="0" err="1" smtClean="0"/>
              <a:t>Desnim</a:t>
            </a:r>
            <a:r>
              <a:rPr lang="en-US" sz="2800" dirty="0" smtClean="0"/>
              <a:t> </a:t>
            </a:r>
            <a:r>
              <a:rPr lang="en-US" sz="2800" dirty="0" err="1" smtClean="0"/>
              <a:t>tasterom</a:t>
            </a:r>
            <a:r>
              <a:rPr lang="en-US" sz="2800" dirty="0" smtClean="0"/>
              <a:t> </a:t>
            </a:r>
            <a:r>
              <a:rPr lang="en-US" sz="2800" dirty="0" err="1" smtClean="0"/>
              <a:t>miša</a:t>
            </a:r>
            <a:r>
              <a:rPr lang="en-US" sz="2800" dirty="0" smtClean="0"/>
              <a:t> </a:t>
            </a:r>
            <a:r>
              <a:rPr lang="en-US" sz="2800" dirty="0" err="1" smtClean="0"/>
              <a:t>kliknite</a:t>
            </a:r>
            <a:r>
              <a:rPr lang="en-US" sz="2800" dirty="0" smtClean="0"/>
              <a:t> Logins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odaberite</a:t>
            </a:r>
            <a:r>
              <a:rPr lang="en-US" sz="2800" dirty="0" smtClean="0"/>
              <a:t> New Login. </a:t>
            </a:r>
            <a:r>
              <a:rPr lang="en-US" sz="2800" dirty="0" err="1" smtClean="0"/>
              <a:t>Prikazaće</a:t>
            </a:r>
            <a:r>
              <a:rPr lang="en-US" sz="2800" dirty="0" smtClean="0"/>
              <a:t> se </a:t>
            </a:r>
            <a:r>
              <a:rPr lang="en-US" sz="2800" dirty="0" err="1" smtClean="0"/>
              <a:t>okvir</a:t>
            </a:r>
            <a:r>
              <a:rPr lang="en-US" sz="2800" dirty="0" smtClean="0"/>
              <a:t> Login Properties.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76600"/>
            <a:ext cx="24288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4191000"/>
            <a:ext cx="1143000" cy="228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124200"/>
            <a:ext cx="3906800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954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3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3. </a:t>
            </a:r>
            <a:r>
              <a:rPr lang="en-US" dirty="0" err="1" smtClean="0"/>
              <a:t>Unesite</a:t>
            </a:r>
            <a:r>
              <a:rPr lang="en-US" dirty="0" smtClean="0"/>
              <a:t> </a:t>
            </a:r>
            <a:r>
              <a:rPr lang="en-US" dirty="0" err="1" smtClean="0"/>
              <a:t>korisničko</a:t>
            </a:r>
            <a:r>
              <a:rPr lang="en-US" dirty="0" smtClean="0"/>
              <a:t> </a:t>
            </a:r>
            <a:r>
              <a:rPr lang="en-US" dirty="0" err="1" smtClean="0"/>
              <a:t>ime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4. </a:t>
            </a:r>
            <a:r>
              <a:rPr lang="en-US" dirty="0" err="1" smtClean="0"/>
              <a:t>Odaberite</a:t>
            </a:r>
            <a:r>
              <a:rPr lang="en-US" dirty="0" smtClean="0"/>
              <a:t> </a:t>
            </a:r>
            <a:r>
              <a:rPr lang="en-US" dirty="0" err="1" smtClean="0"/>
              <a:t>proveravanje</a:t>
            </a:r>
            <a:r>
              <a:rPr lang="en-US" dirty="0" smtClean="0"/>
              <a:t> </a:t>
            </a:r>
            <a:r>
              <a:rPr lang="en-US" dirty="0" err="1" smtClean="0"/>
              <a:t>identiteta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SQL Server.</a:t>
            </a:r>
          </a:p>
          <a:p>
            <a:pPr>
              <a:buNone/>
            </a:pPr>
            <a:r>
              <a:rPr lang="en-US" dirty="0" smtClean="0"/>
              <a:t>5. </a:t>
            </a:r>
            <a:r>
              <a:rPr lang="en-US" dirty="0" err="1" smtClean="0"/>
              <a:t>Unesite</a:t>
            </a:r>
            <a:r>
              <a:rPr lang="en-US" dirty="0" smtClean="0"/>
              <a:t> </a:t>
            </a:r>
            <a:r>
              <a:rPr lang="en-US" dirty="0" err="1" smtClean="0"/>
              <a:t>lozinku</a:t>
            </a:r>
            <a:r>
              <a:rPr lang="en-US" dirty="0" smtClean="0"/>
              <a:t> (</a:t>
            </a:r>
            <a:r>
              <a:rPr lang="en-US" dirty="0" err="1" smtClean="0"/>
              <a:t>slika</a:t>
            </a:r>
            <a:r>
              <a:rPr lang="en-US" dirty="0" smtClean="0"/>
              <a:t> 10.18.5). U </a:t>
            </a:r>
            <a:r>
              <a:rPr lang="en-US" dirty="0" err="1" smtClean="0"/>
              <a:t>lozinci</a:t>
            </a:r>
            <a:r>
              <a:rPr lang="en-US" dirty="0" smtClean="0"/>
              <a:t> se </a:t>
            </a:r>
            <a:r>
              <a:rPr lang="en-US" dirty="0" err="1" smtClean="0"/>
              <a:t>razlikuju</a:t>
            </a:r>
            <a:r>
              <a:rPr lang="en-US" dirty="0" smtClean="0"/>
              <a:t> mala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velika</a:t>
            </a:r>
            <a:r>
              <a:rPr lang="en-US" dirty="0" smtClean="0"/>
              <a:t> </a:t>
            </a:r>
            <a:r>
              <a:rPr lang="en-US" dirty="0" err="1" smtClean="0"/>
              <a:t>slova</a:t>
            </a:r>
            <a:r>
              <a:rPr lang="en-US" dirty="0" smtClean="0"/>
              <a:t>. </a:t>
            </a:r>
            <a:r>
              <a:rPr lang="en-US" dirty="0" err="1" smtClean="0"/>
              <a:t>Lozinka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sadrži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1 do 128 </a:t>
            </a:r>
            <a:r>
              <a:rPr lang="en-US" dirty="0" err="1" smtClean="0"/>
              <a:t>znakova</a:t>
            </a:r>
            <a:r>
              <a:rPr lang="en-US" dirty="0" smtClean="0"/>
              <a:t>, </a:t>
            </a:r>
            <a:r>
              <a:rPr lang="en-US" dirty="0" err="1" smtClean="0"/>
              <a:t>uključujući</a:t>
            </a:r>
            <a:r>
              <a:rPr lang="en-US" dirty="0" smtClean="0"/>
              <a:t> </a:t>
            </a:r>
            <a:r>
              <a:rPr lang="en-US" dirty="0" err="1" smtClean="0"/>
              <a:t>slova</a:t>
            </a:r>
            <a:r>
              <a:rPr lang="en-US" dirty="0" smtClean="0"/>
              <a:t>, </a:t>
            </a:r>
            <a:r>
              <a:rPr lang="en-US" dirty="0" err="1" smtClean="0"/>
              <a:t>sinbole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cifre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6. </a:t>
            </a:r>
            <a:r>
              <a:rPr lang="en-US" dirty="0" err="1" smtClean="0"/>
              <a:t>Potvrdite</a:t>
            </a:r>
            <a:r>
              <a:rPr lang="en-US" dirty="0" smtClean="0"/>
              <a:t> </a:t>
            </a:r>
            <a:r>
              <a:rPr lang="en-US" dirty="0" err="1" smtClean="0"/>
              <a:t>lozinku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7. 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korisnika</a:t>
            </a:r>
            <a:r>
              <a:rPr lang="en-US" dirty="0" smtClean="0"/>
              <a:t> </a:t>
            </a:r>
            <a:r>
              <a:rPr lang="en-US" dirty="0" err="1" smtClean="0"/>
              <a:t>zadajte</a:t>
            </a:r>
            <a:r>
              <a:rPr lang="en-US" dirty="0" smtClean="0"/>
              <a:t> </a:t>
            </a:r>
            <a:r>
              <a:rPr lang="en-US" dirty="0" err="1" smtClean="0"/>
              <a:t>bazu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8. </a:t>
            </a:r>
            <a:r>
              <a:rPr lang="en-US" dirty="0" err="1" smtClean="0"/>
              <a:t>Kliknite</a:t>
            </a:r>
            <a:r>
              <a:rPr lang="en-US" dirty="0" smtClean="0"/>
              <a:t> </a:t>
            </a:r>
            <a:r>
              <a:rPr lang="en-US" dirty="0" err="1" smtClean="0"/>
              <a:t>čvor</a:t>
            </a:r>
            <a:r>
              <a:rPr lang="en-US" dirty="0" smtClean="0"/>
              <a:t> Server Roles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biste</a:t>
            </a:r>
            <a:r>
              <a:rPr lang="en-US" dirty="0" smtClean="0"/>
              <a:t> </a:t>
            </a:r>
            <a:r>
              <a:rPr lang="en-US" dirty="0" err="1" smtClean="0"/>
              <a:t>korisnički</a:t>
            </a:r>
            <a:r>
              <a:rPr lang="en-US" dirty="0" smtClean="0"/>
              <a:t> </a:t>
            </a:r>
            <a:r>
              <a:rPr lang="en-US" dirty="0" err="1" smtClean="0"/>
              <a:t>nalog</a:t>
            </a:r>
            <a:r>
              <a:rPr lang="en-US" dirty="0" smtClean="0"/>
              <a:t> </a:t>
            </a:r>
            <a:r>
              <a:rPr lang="en-US" dirty="0" err="1" smtClean="0"/>
              <a:t>pridružili</a:t>
            </a:r>
            <a:r>
              <a:rPr lang="en-US" dirty="0" smtClean="0"/>
              <a:t> </a:t>
            </a:r>
            <a:r>
              <a:rPr lang="en-US" dirty="0" err="1" smtClean="0"/>
              <a:t>serverskim</a:t>
            </a:r>
            <a:r>
              <a:rPr lang="en-US" dirty="0" smtClean="0"/>
              <a:t> </a:t>
            </a:r>
            <a:r>
              <a:rPr lang="en-US" dirty="0" err="1" smtClean="0"/>
              <a:t>ulogama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9. </a:t>
            </a:r>
            <a:r>
              <a:rPr lang="en-US" dirty="0" err="1" smtClean="0"/>
              <a:t>Kliknite</a:t>
            </a:r>
            <a:r>
              <a:rPr lang="en-US" dirty="0" smtClean="0"/>
              <a:t> </a:t>
            </a:r>
            <a:r>
              <a:rPr lang="en-US" dirty="0" err="1" smtClean="0"/>
              <a:t>čvor</a:t>
            </a:r>
            <a:r>
              <a:rPr lang="en-US" dirty="0" smtClean="0"/>
              <a:t> User Mapping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biste</a:t>
            </a:r>
            <a:r>
              <a:rPr lang="en-US" dirty="0" smtClean="0"/>
              <a:t> </a:t>
            </a:r>
            <a:r>
              <a:rPr lang="en-US" dirty="0" err="1" smtClean="0"/>
              <a:t>zadali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upotrebljava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10. </a:t>
            </a:r>
            <a:r>
              <a:rPr lang="en-US" dirty="0" err="1" smtClean="0"/>
              <a:t>Kliknite</a:t>
            </a:r>
            <a:r>
              <a:rPr lang="en-US" dirty="0" smtClean="0"/>
              <a:t> OK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biste</a:t>
            </a:r>
            <a:r>
              <a:rPr lang="en-US" dirty="0" smtClean="0"/>
              <a:t> </a:t>
            </a:r>
            <a:r>
              <a:rPr lang="en-US" dirty="0" err="1" smtClean="0"/>
              <a:t>zatvorili</a:t>
            </a:r>
            <a:r>
              <a:rPr lang="en-US" dirty="0" smtClean="0"/>
              <a:t> </a:t>
            </a:r>
            <a:r>
              <a:rPr lang="en-US" dirty="0" err="1" smtClean="0"/>
              <a:t>okvir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dijalog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3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Kako</a:t>
            </a:r>
            <a:r>
              <a:rPr lang="en-US" dirty="0" smtClean="0"/>
              <a:t> se </a:t>
            </a:r>
            <a:r>
              <a:rPr lang="en-US" dirty="0" err="1" smtClean="0"/>
              <a:t>prave</a:t>
            </a:r>
            <a:r>
              <a:rPr lang="en-US" dirty="0" smtClean="0"/>
              <a:t> </a:t>
            </a:r>
            <a:r>
              <a:rPr lang="en-US" dirty="0" err="1" smtClean="0"/>
              <a:t>uloge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 smtClean="0"/>
              <a:t>Uloge su ekvivalent Windows grupama. Vi pravite uloge i potom korisnicima pridružujete te uloge. Korisnici, kojima je dodeljena uloga, nasleđuju dozvole koje su dodeljene ulozi. Postupak pravljenja uloga i dodeljivanja dozvola tim ulogama umnogome olakšava upravljanje zaštitom. Umesto da pojedinačnim korisnicima budu dodeljne dozvole, dozvole se mogu da dodeliti grupama korisnika.</a:t>
            </a:r>
            <a:endParaRPr lang="sr-Latn-RS" dirty="0" smtClean="0"/>
          </a:p>
          <a:p>
            <a:endParaRPr lang="sr-Latn-RS" dirty="0" smtClean="0"/>
          </a:p>
          <a:p>
            <a:r>
              <a:rPr lang="en-US" b="1" dirty="0" err="1" smtClean="0"/>
              <a:t>Tipovi</a:t>
            </a:r>
            <a:r>
              <a:rPr lang="en-US" b="1" dirty="0" smtClean="0"/>
              <a:t> </a:t>
            </a:r>
            <a:r>
              <a:rPr lang="en-US" b="1" dirty="0" err="1" smtClean="0"/>
              <a:t>uloga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U SQL Server-u </a:t>
            </a:r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četiri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</a:t>
            </a:r>
            <a:r>
              <a:rPr lang="en-US" dirty="0" err="1" smtClean="0"/>
              <a:t>uloga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fiksne</a:t>
            </a:r>
            <a:r>
              <a:rPr lang="en-US" dirty="0" smtClean="0"/>
              <a:t> </a:t>
            </a:r>
            <a:r>
              <a:rPr lang="en-US" dirty="0" err="1" smtClean="0"/>
              <a:t>serverske</a:t>
            </a:r>
            <a:r>
              <a:rPr lang="en-US" dirty="0" smtClean="0"/>
              <a:t> </a:t>
            </a:r>
            <a:r>
              <a:rPr lang="en-US" dirty="0" err="1" smtClean="0"/>
              <a:t>uloge</a:t>
            </a:r>
            <a:endParaRPr lang="en-US" dirty="0" smtClean="0"/>
          </a:p>
          <a:p>
            <a:pPr lvl="1"/>
            <a:r>
              <a:rPr lang="en-US" dirty="0" err="1" smtClean="0"/>
              <a:t>fiksne</a:t>
            </a:r>
            <a:r>
              <a:rPr lang="en-US" dirty="0" smtClean="0"/>
              <a:t> </a:t>
            </a:r>
            <a:r>
              <a:rPr lang="en-US" dirty="0" err="1" smtClean="0"/>
              <a:t>uloge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lvl="1"/>
            <a:r>
              <a:rPr lang="en-US" dirty="0" err="1" smtClean="0"/>
              <a:t>uloge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vi </a:t>
            </a:r>
            <a:r>
              <a:rPr lang="en-US" dirty="0" err="1" smtClean="0"/>
              <a:t>definišete</a:t>
            </a:r>
            <a:endParaRPr lang="en-US" dirty="0" smtClean="0"/>
          </a:p>
          <a:p>
            <a:pPr lvl="1"/>
            <a:r>
              <a:rPr lang="en-US" dirty="0" err="1" smtClean="0"/>
              <a:t>uloge</a:t>
            </a:r>
            <a:r>
              <a:rPr lang="en-US" dirty="0" smtClean="0"/>
              <a:t> </a:t>
            </a:r>
            <a:r>
              <a:rPr lang="en-US" dirty="0" err="1" smtClean="0"/>
              <a:t>aplikacija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314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Koraci za dodeljivanje sistemskih uloga korisniku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 smtClean="0"/>
              <a:t>Otvorite čvor Security i pronađite podčvor Server Roles.</a:t>
            </a:r>
          </a:p>
          <a:p>
            <a:r>
              <a:rPr lang="vi-VN" dirty="0" smtClean="0"/>
              <a:t>Desnim tasterom miša kliknite na ulogu koju želite da dodelite korisnicima i potom odaberite Properties. Prikazaće se okvir za dijalog Server Role Properties. Kliknite Add kako biste korisniku dodelili ulogu. Prikazaće se okvir za dijalog Select Logins.</a:t>
            </a:r>
          </a:p>
          <a:p>
            <a:r>
              <a:rPr lang="vi-VN" dirty="0" smtClean="0"/>
              <a:t>Kliknite Browse da biste odabrali korisničke naloge koje želite da dodate. Prikazaće se okvir za dijalog Browse for Objects.</a:t>
            </a:r>
          </a:p>
          <a:p>
            <a:r>
              <a:rPr lang="vi-VN" dirty="0" smtClean="0"/>
              <a:t>Potvrdite polja pored objekta koje želite da dodate ulozi.</a:t>
            </a:r>
          </a:p>
          <a:p>
            <a:r>
              <a:rPr lang="vi-VN" dirty="0" smtClean="0"/>
              <a:t>Zatvorite okvir za dijalog Browse for Objects.</a:t>
            </a:r>
          </a:p>
          <a:p>
            <a:r>
              <a:rPr lang="vi-VN" dirty="0" smtClean="0"/>
              <a:t>Kliknite na OK. SQL Server će odabranim korisnicima dodeliti uloge.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23465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Tipovi iskaza za rad uloga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GRANT</a:t>
            </a:r>
            <a:r>
              <a:rPr lang="en-US" dirty="0" smtClean="0"/>
              <a:t> –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ovog</a:t>
            </a:r>
            <a:r>
              <a:rPr lang="en-US" dirty="0" smtClean="0"/>
              <a:t> </a:t>
            </a:r>
            <a:r>
              <a:rPr lang="en-US" dirty="0" err="1" smtClean="0"/>
              <a:t>iskaza</a:t>
            </a:r>
            <a:r>
              <a:rPr lang="en-US" dirty="0" smtClean="0"/>
              <a:t> se </a:t>
            </a:r>
            <a:r>
              <a:rPr lang="en-US" dirty="0" err="1" smtClean="0"/>
              <a:t>dodeljuje</a:t>
            </a:r>
            <a:r>
              <a:rPr lang="en-US" dirty="0" smtClean="0"/>
              <a:t> </a:t>
            </a:r>
            <a:r>
              <a:rPr lang="en-US" dirty="0" err="1" smtClean="0"/>
              <a:t>dozvola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WITH GRANT</a:t>
            </a:r>
            <a:r>
              <a:rPr lang="en-US" dirty="0" smtClean="0"/>
              <a:t> –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ovog</a:t>
            </a:r>
            <a:r>
              <a:rPr lang="en-US" dirty="0" smtClean="0"/>
              <a:t> </a:t>
            </a:r>
            <a:r>
              <a:rPr lang="en-US" dirty="0" err="1" smtClean="0"/>
              <a:t>iskaza</a:t>
            </a:r>
            <a:r>
              <a:rPr lang="en-US" dirty="0" smtClean="0"/>
              <a:t> </a:t>
            </a:r>
            <a:r>
              <a:rPr lang="en-US" dirty="0" err="1" smtClean="0"/>
              <a:t>omogućavate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uloga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. </a:t>
            </a:r>
            <a:r>
              <a:rPr lang="en-US" dirty="0" err="1" smtClean="0"/>
              <a:t>pravo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dodele</a:t>
            </a:r>
            <a:r>
              <a:rPr lang="en-US" dirty="0" smtClean="0"/>
              <a:t> </a:t>
            </a:r>
            <a:r>
              <a:rPr lang="en-US" dirty="0" err="1" smtClean="0"/>
              <a:t>dozvole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r>
              <a:rPr lang="en-US" dirty="0" smtClean="0"/>
              <a:t> </a:t>
            </a:r>
            <a:r>
              <a:rPr lang="en-US" dirty="0" err="1" smtClean="0"/>
              <a:t>drugim</a:t>
            </a:r>
            <a:r>
              <a:rPr lang="en-US" dirty="0" smtClean="0"/>
              <a:t> </a:t>
            </a:r>
            <a:r>
              <a:rPr lang="en-US" dirty="0" err="1" smtClean="0"/>
              <a:t>korisnicima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ulogama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DENY</a:t>
            </a:r>
            <a:r>
              <a:rPr lang="en-US" dirty="0" smtClean="0"/>
              <a:t>-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ovog</a:t>
            </a:r>
            <a:r>
              <a:rPr lang="en-US" dirty="0" smtClean="0"/>
              <a:t> </a:t>
            </a:r>
            <a:r>
              <a:rPr lang="en-US" dirty="0" err="1" smtClean="0"/>
              <a:t>iskaza</a:t>
            </a:r>
            <a:r>
              <a:rPr lang="en-US" dirty="0" smtClean="0"/>
              <a:t> se </a:t>
            </a:r>
            <a:r>
              <a:rPr lang="en-US" dirty="0" err="1" smtClean="0"/>
              <a:t>oduzima</a:t>
            </a:r>
            <a:r>
              <a:rPr lang="en-US" dirty="0" smtClean="0"/>
              <a:t> </a:t>
            </a:r>
            <a:r>
              <a:rPr lang="en-US" dirty="0" err="1" smtClean="0"/>
              <a:t>dozvola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dozvola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r>
              <a:rPr lang="en-US" dirty="0" smtClean="0"/>
              <a:t> ne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naslediti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7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Distribuirane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Distribuirana</a:t>
            </a:r>
            <a:r>
              <a:rPr lang="en-US" dirty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/>
              <a:t>podataka</a:t>
            </a:r>
            <a:r>
              <a:rPr lang="en-US" dirty="0"/>
              <a:t>: </a:t>
            </a:r>
            <a:r>
              <a:rPr lang="en-US" dirty="0" err="1"/>
              <a:t>razdeljena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lokacija</a:t>
            </a:r>
            <a:r>
              <a:rPr lang="en-US" dirty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/>
              <a:t>povezane</a:t>
            </a:r>
            <a:r>
              <a:rPr lang="en-US" dirty="0"/>
              <a:t> </a:t>
            </a:r>
            <a:r>
              <a:rPr lang="en-US" dirty="0" err="1"/>
              <a:t>komunikacionom</a:t>
            </a:r>
            <a:r>
              <a:rPr lang="en-US" dirty="0"/>
              <a:t> </a:t>
            </a:r>
            <a:r>
              <a:rPr lang="en-US" dirty="0" err="1" smtClean="0"/>
              <a:t>mrežom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 </a:t>
            </a:r>
            <a:r>
              <a:rPr lang="sr-Latn-RS" dirty="0" smtClean="0"/>
              <a:t>ćemo iskoristiti bazu podataka koju već koristimo prilikom vežbanja (fakultet2020) i napravićemo da ona bude distribuirana.</a:t>
            </a:r>
          </a:p>
          <a:p>
            <a:r>
              <a:rPr lang="sr-Latn-RS" dirty="0" smtClean="0"/>
              <a:t>Kako???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Dozvole za rad sa tabelama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b="1" i="1" dirty="0" err="1" smtClean="0"/>
              <a:t>Dozvole</a:t>
            </a:r>
            <a:r>
              <a:rPr lang="en-US" sz="1700" b="1" i="1" dirty="0" smtClean="0"/>
              <a:t> ALTER</a:t>
            </a:r>
            <a:r>
              <a:rPr lang="en-US" sz="1700" dirty="0" smtClean="0"/>
              <a:t> - </a:t>
            </a:r>
            <a:r>
              <a:rPr lang="en-US" sz="1700" dirty="0" err="1" smtClean="0"/>
              <a:t>Dozvole</a:t>
            </a:r>
            <a:r>
              <a:rPr lang="en-US" sz="1700" dirty="0" smtClean="0"/>
              <a:t> ALTER </a:t>
            </a:r>
            <a:r>
              <a:rPr lang="en-US" sz="1700" dirty="0" err="1" smtClean="0"/>
              <a:t>omogućavaju</a:t>
            </a:r>
            <a:r>
              <a:rPr lang="en-US" sz="1700" dirty="0" smtClean="0"/>
              <a:t> </a:t>
            </a:r>
            <a:r>
              <a:rPr lang="en-US" sz="1700" dirty="0" err="1" smtClean="0"/>
              <a:t>korisniku</a:t>
            </a:r>
            <a:r>
              <a:rPr lang="en-US" sz="1700" dirty="0" smtClean="0"/>
              <a:t> </a:t>
            </a:r>
            <a:r>
              <a:rPr lang="en-US" sz="1700" dirty="0" err="1" smtClean="0"/>
              <a:t>da</a:t>
            </a:r>
            <a:r>
              <a:rPr lang="en-US" sz="1700" dirty="0" smtClean="0"/>
              <a:t> </a:t>
            </a:r>
            <a:r>
              <a:rPr lang="en-US" sz="1700" dirty="0" err="1" smtClean="0"/>
              <a:t>izmeni</a:t>
            </a:r>
            <a:r>
              <a:rPr lang="en-US" sz="1700" dirty="0" smtClean="0"/>
              <a:t> </a:t>
            </a:r>
            <a:r>
              <a:rPr lang="en-US" sz="1700" dirty="0" err="1" smtClean="0"/>
              <a:t>sva</a:t>
            </a:r>
            <a:r>
              <a:rPr lang="en-US" sz="1700" dirty="0" smtClean="0"/>
              <a:t> </a:t>
            </a:r>
            <a:r>
              <a:rPr lang="en-US" sz="1700" dirty="0" err="1" smtClean="0"/>
              <a:t>svojstva</a:t>
            </a:r>
            <a:r>
              <a:rPr lang="en-US" sz="1700" dirty="0" smtClean="0"/>
              <a:t> </a:t>
            </a:r>
            <a:r>
              <a:rPr lang="en-US" sz="1700" dirty="0" err="1" smtClean="0"/>
              <a:t>tabele</a:t>
            </a:r>
            <a:r>
              <a:rPr lang="en-US" sz="1700" dirty="0" smtClean="0"/>
              <a:t>, </a:t>
            </a:r>
            <a:r>
              <a:rPr lang="en-US" sz="1700" dirty="0" err="1" smtClean="0"/>
              <a:t>osim</a:t>
            </a:r>
            <a:r>
              <a:rPr lang="en-US" sz="1700" dirty="0" smtClean="0"/>
              <a:t> </a:t>
            </a:r>
            <a:r>
              <a:rPr lang="en-US" sz="1700" dirty="0" err="1" smtClean="0"/>
              <a:t>vlasništva</a:t>
            </a:r>
            <a:r>
              <a:rPr lang="en-US" sz="1700" dirty="0" smtClean="0"/>
              <a:t>. </a:t>
            </a:r>
            <a:r>
              <a:rPr lang="en-US" sz="1700" dirty="0" err="1" smtClean="0"/>
              <a:t>Ove</a:t>
            </a:r>
            <a:r>
              <a:rPr lang="en-US" sz="1700" dirty="0" smtClean="0"/>
              <a:t> </a:t>
            </a:r>
            <a:r>
              <a:rPr lang="en-US" sz="1700" dirty="0" err="1" smtClean="0"/>
              <a:t>dozvole</a:t>
            </a:r>
            <a:r>
              <a:rPr lang="en-US" sz="1700" dirty="0" smtClean="0"/>
              <a:t> </a:t>
            </a:r>
            <a:r>
              <a:rPr lang="en-US" sz="1700" dirty="0" err="1" smtClean="0"/>
              <a:t>omogućavaju</a:t>
            </a:r>
            <a:r>
              <a:rPr lang="en-US" sz="1700" dirty="0" smtClean="0"/>
              <a:t> </a:t>
            </a:r>
            <a:r>
              <a:rPr lang="en-US" sz="1700" dirty="0" err="1" smtClean="0"/>
              <a:t>pravljenje</a:t>
            </a:r>
            <a:r>
              <a:rPr lang="en-US" sz="1700" dirty="0" smtClean="0"/>
              <a:t>, </a:t>
            </a:r>
            <a:r>
              <a:rPr lang="en-US" sz="1700" dirty="0" err="1" smtClean="0"/>
              <a:t>menjanje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 </a:t>
            </a:r>
            <a:r>
              <a:rPr lang="en-US" sz="1700" dirty="0" err="1" smtClean="0"/>
              <a:t>uklanjanje</a:t>
            </a:r>
            <a:r>
              <a:rPr lang="en-US" sz="1700" dirty="0" smtClean="0"/>
              <a:t> </a:t>
            </a:r>
            <a:r>
              <a:rPr lang="en-US" sz="1700" dirty="0" err="1" smtClean="0"/>
              <a:t>tabela</a:t>
            </a:r>
            <a:r>
              <a:rPr lang="en-US" sz="1700" dirty="0" smtClean="0"/>
              <a:t>.</a:t>
            </a:r>
          </a:p>
          <a:p>
            <a:r>
              <a:rPr lang="en-US" sz="1700" b="1" i="1" dirty="0" err="1" smtClean="0"/>
              <a:t>Dozvole</a:t>
            </a:r>
            <a:r>
              <a:rPr lang="en-US" sz="1700" b="1" i="1" dirty="0" smtClean="0"/>
              <a:t> CONTROL</a:t>
            </a:r>
            <a:r>
              <a:rPr lang="en-US" sz="1700" dirty="0" smtClean="0"/>
              <a:t> – </a:t>
            </a:r>
            <a:r>
              <a:rPr lang="en-US" sz="1700" dirty="0" err="1" smtClean="0"/>
              <a:t>Dozvole</a:t>
            </a:r>
            <a:r>
              <a:rPr lang="en-US" sz="1700" dirty="0" smtClean="0"/>
              <a:t> CONTROLE </a:t>
            </a:r>
            <a:r>
              <a:rPr lang="en-US" sz="1700" dirty="0" err="1" smtClean="0"/>
              <a:t>dodeljuju</a:t>
            </a:r>
            <a:r>
              <a:rPr lang="en-US" sz="1700" dirty="0" smtClean="0"/>
              <a:t> </a:t>
            </a:r>
            <a:r>
              <a:rPr lang="en-US" sz="1700" dirty="0" err="1" smtClean="0"/>
              <a:t>osobine</a:t>
            </a:r>
            <a:r>
              <a:rPr lang="en-US" sz="1700" dirty="0" smtClean="0"/>
              <a:t> </a:t>
            </a:r>
            <a:r>
              <a:rPr lang="en-US" sz="1700" dirty="0" err="1" smtClean="0"/>
              <a:t>vlasništva</a:t>
            </a:r>
            <a:r>
              <a:rPr lang="en-US" sz="1700" dirty="0" smtClean="0"/>
              <a:t> </a:t>
            </a:r>
            <a:r>
              <a:rPr lang="en-US" sz="1700" dirty="0" err="1" smtClean="0"/>
              <a:t>za</a:t>
            </a:r>
            <a:r>
              <a:rPr lang="en-US" sz="1700" dirty="0" smtClean="0"/>
              <a:t> </a:t>
            </a:r>
            <a:r>
              <a:rPr lang="en-US" sz="1700" dirty="0" err="1" smtClean="0"/>
              <a:t>objekat</a:t>
            </a:r>
            <a:r>
              <a:rPr lang="en-US" sz="1700" dirty="0" smtClean="0"/>
              <a:t>. </a:t>
            </a:r>
            <a:r>
              <a:rPr lang="en-US" sz="1700" dirty="0" err="1" smtClean="0"/>
              <a:t>Korisnik</a:t>
            </a:r>
            <a:r>
              <a:rPr lang="en-US" sz="1700" dirty="0" smtClean="0"/>
              <a:t> </a:t>
            </a:r>
            <a:r>
              <a:rPr lang="en-US" sz="1700" dirty="0" err="1" smtClean="0"/>
              <a:t>može</a:t>
            </a:r>
            <a:r>
              <a:rPr lang="en-US" sz="1700" dirty="0" smtClean="0"/>
              <a:t> </a:t>
            </a:r>
            <a:r>
              <a:rPr lang="en-US" sz="1700" dirty="0" err="1" smtClean="0"/>
              <a:t>da</a:t>
            </a:r>
            <a:r>
              <a:rPr lang="en-US" sz="1700" dirty="0" smtClean="0"/>
              <a:t> </a:t>
            </a:r>
            <a:r>
              <a:rPr lang="en-US" sz="1700" dirty="0" err="1" smtClean="0"/>
              <a:t>upravlja</a:t>
            </a:r>
            <a:r>
              <a:rPr lang="en-US" sz="1700" dirty="0" smtClean="0"/>
              <a:t> </a:t>
            </a:r>
            <a:r>
              <a:rPr lang="en-US" sz="1700" dirty="0" err="1" smtClean="0"/>
              <a:t>objektom</a:t>
            </a:r>
            <a:r>
              <a:rPr lang="en-US" sz="1700" dirty="0" smtClean="0"/>
              <a:t> (</a:t>
            </a:r>
            <a:r>
              <a:rPr lang="en-US" sz="1700" dirty="0" err="1" smtClean="0"/>
              <a:t>da</a:t>
            </a:r>
            <a:r>
              <a:rPr lang="en-US" sz="1700" dirty="0" smtClean="0"/>
              <a:t> </a:t>
            </a:r>
            <a:r>
              <a:rPr lang="en-US" sz="1700" dirty="0" err="1" smtClean="0"/>
              <a:t>dodeljuje</a:t>
            </a:r>
            <a:r>
              <a:rPr lang="en-US" sz="1700" dirty="0" smtClean="0"/>
              <a:t> </a:t>
            </a:r>
            <a:r>
              <a:rPr lang="en-US" sz="1700" dirty="0" err="1" smtClean="0"/>
              <a:t>dozvole</a:t>
            </a:r>
            <a:r>
              <a:rPr lang="en-US" sz="1700" dirty="0" smtClean="0"/>
              <a:t> </a:t>
            </a:r>
            <a:r>
              <a:rPr lang="en-US" sz="1700" dirty="0" err="1" smtClean="0"/>
              <a:t>i</a:t>
            </a:r>
            <a:r>
              <a:rPr lang="en-US" sz="1700" dirty="0" smtClean="0"/>
              <a:t> </a:t>
            </a:r>
            <a:r>
              <a:rPr lang="en-US" sz="1700" dirty="0" err="1" smtClean="0"/>
              <a:t>tako</a:t>
            </a:r>
            <a:r>
              <a:rPr lang="en-US" sz="1700" dirty="0" smtClean="0"/>
              <a:t> </a:t>
            </a:r>
            <a:r>
              <a:rPr lang="en-US" sz="1700" dirty="0" err="1" smtClean="0"/>
              <a:t>dalje</a:t>
            </a:r>
            <a:r>
              <a:rPr lang="en-US" sz="1700" dirty="0" smtClean="0"/>
              <a:t>) </a:t>
            </a:r>
            <a:r>
              <a:rPr lang="en-US" sz="1700" dirty="0" err="1" smtClean="0"/>
              <a:t>ima</a:t>
            </a:r>
            <a:r>
              <a:rPr lang="en-US" sz="1700" dirty="0" smtClean="0"/>
              <a:t> </a:t>
            </a:r>
            <a:r>
              <a:rPr lang="en-US" sz="1700" dirty="0" err="1" smtClean="0"/>
              <a:t>dozvolu</a:t>
            </a:r>
            <a:r>
              <a:rPr lang="en-US" sz="1700" dirty="0" smtClean="0"/>
              <a:t> </a:t>
            </a:r>
            <a:r>
              <a:rPr lang="en-US" sz="1700" dirty="0" err="1" smtClean="0"/>
              <a:t>za</a:t>
            </a:r>
            <a:r>
              <a:rPr lang="en-US" sz="1700" dirty="0" smtClean="0"/>
              <a:t> </a:t>
            </a:r>
            <a:r>
              <a:rPr lang="en-US" sz="1700" dirty="0" err="1" smtClean="0"/>
              <a:t>sve</a:t>
            </a:r>
            <a:r>
              <a:rPr lang="en-US" sz="1700" dirty="0" smtClean="0"/>
              <a:t> </a:t>
            </a:r>
            <a:r>
              <a:rPr lang="en-US" sz="1700" dirty="0" err="1" smtClean="0"/>
              <a:t>objekte</a:t>
            </a:r>
            <a:r>
              <a:rPr lang="en-US" sz="1700" dirty="0" smtClean="0"/>
              <a:t> </a:t>
            </a:r>
            <a:r>
              <a:rPr lang="en-US" sz="1700" dirty="0" err="1" smtClean="0"/>
              <a:t>unutar</a:t>
            </a:r>
            <a:r>
              <a:rPr lang="en-US" sz="1700" dirty="0" smtClean="0"/>
              <a:t> tog </a:t>
            </a:r>
            <a:r>
              <a:rPr lang="en-US" sz="1700" dirty="0" err="1" smtClean="0"/>
              <a:t>objekta</a:t>
            </a:r>
            <a:r>
              <a:rPr lang="en-US" sz="1700" dirty="0" smtClean="0"/>
              <a:t>). </a:t>
            </a:r>
            <a:r>
              <a:rPr lang="en-US" sz="1700" dirty="0" err="1" smtClean="0"/>
              <a:t>Korisnik</a:t>
            </a:r>
            <a:r>
              <a:rPr lang="en-US" sz="1700" dirty="0" smtClean="0"/>
              <a:t> </a:t>
            </a:r>
            <a:r>
              <a:rPr lang="en-US" sz="1700" dirty="0" err="1" smtClean="0"/>
              <a:t>koji</a:t>
            </a:r>
            <a:r>
              <a:rPr lang="en-US" sz="1700" dirty="0" smtClean="0"/>
              <a:t> </a:t>
            </a:r>
            <a:r>
              <a:rPr lang="en-US" sz="1700" dirty="0" err="1" smtClean="0"/>
              <a:t>ima</a:t>
            </a:r>
            <a:r>
              <a:rPr lang="en-US" sz="1700" dirty="0" smtClean="0"/>
              <a:t> </a:t>
            </a:r>
            <a:r>
              <a:rPr lang="en-US" sz="1700" dirty="0" err="1" smtClean="0"/>
              <a:t>dozvolu</a:t>
            </a:r>
            <a:r>
              <a:rPr lang="en-US" sz="1700" dirty="0" smtClean="0"/>
              <a:t> CONTROL </a:t>
            </a:r>
            <a:r>
              <a:rPr lang="en-US" sz="1700" dirty="0" err="1" smtClean="0"/>
              <a:t>za</a:t>
            </a:r>
            <a:r>
              <a:rPr lang="en-US" sz="1700" dirty="0" smtClean="0"/>
              <a:t> </a:t>
            </a:r>
            <a:r>
              <a:rPr lang="en-US" sz="1700" dirty="0" err="1" smtClean="0"/>
              <a:t>bazu</a:t>
            </a:r>
            <a:r>
              <a:rPr lang="en-US" sz="1700" dirty="0" smtClean="0"/>
              <a:t> </a:t>
            </a:r>
            <a:r>
              <a:rPr lang="en-US" sz="1700" dirty="0" err="1" smtClean="0"/>
              <a:t>podataka</a:t>
            </a:r>
            <a:r>
              <a:rPr lang="en-US" sz="1700" dirty="0" smtClean="0"/>
              <a:t>, </a:t>
            </a:r>
            <a:r>
              <a:rPr lang="en-US" sz="1700" dirty="0" err="1" smtClean="0"/>
              <a:t>može</a:t>
            </a:r>
            <a:r>
              <a:rPr lang="en-US" sz="1700" dirty="0" smtClean="0"/>
              <a:t> </a:t>
            </a:r>
            <a:r>
              <a:rPr lang="en-US" sz="1700" dirty="0" err="1" smtClean="0"/>
              <a:t>da</a:t>
            </a:r>
            <a:r>
              <a:rPr lang="en-US" sz="1700" dirty="0" smtClean="0"/>
              <a:t> </a:t>
            </a:r>
            <a:r>
              <a:rPr lang="en-US" sz="1700" dirty="0" err="1" smtClean="0"/>
              <a:t>upravlja</a:t>
            </a:r>
            <a:r>
              <a:rPr lang="en-US" sz="1700" dirty="0" smtClean="0"/>
              <a:t> </a:t>
            </a:r>
            <a:r>
              <a:rPr lang="en-US" sz="1700" dirty="0" err="1" smtClean="0"/>
              <a:t>bazom</a:t>
            </a:r>
            <a:r>
              <a:rPr lang="en-US" sz="1700" dirty="0" smtClean="0"/>
              <a:t> </a:t>
            </a:r>
            <a:r>
              <a:rPr lang="en-US" sz="1700" dirty="0" err="1" smtClean="0"/>
              <a:t>podataka</a:t>
            </a:r>
            <a:r>
              <a:rPr lang="en-US" sz="1700" dirty="0" smtClean="0"/>
              <a:t>.</a:t>
            </a:r>
          </a:p>
          <a:p>
            <a:r>
              <a:rPr lang="en-US" sz="1700" b="1" i="1" dirty="0" err="1" smtClean="0"/>
              <a:t>Dozvole</a:t>
            </a:r>
            <a:r>
              <a:rPr lang="en-US" sz="1700" b="1" i="1" dirty="0" smtClean="0"/>
              <a:t> DELETE</a:t>
            </a:r>
            <a:r>
              <a:rPr lang="en-US" sz="1700" dirty="0" smtClean="0"/>
              <a:t> – </a:t>
            </a:r>
            <a:r>
              <a:rPr lang="en-US" sz="1700" dirty="0" err="1" smtClean="0"/>
              <a:t>Dozvole</a:t>
            </a:r>
            <a:r>
              <a:rPr lang="en-US" sz="1700" dirty="0" smtClean="0"/>
              <a:t> DELETE </a:t>
            </a:r>
            <a:r>
              <a:rPr lang="en-US" sz="1700" dirty="0" err="1" smtClean="0"/>
              <a:t>omogućavaju</a:t>
            </a:r>
            <a:r>
              <a:rPr lang="en-US" sz="1700" dirty="0" smtClean="0"/>
              <a:t> </a:t>
            </a:r>
            <a:r>
              <a:rPr lang="en-US" sz="1700" dirty="0" err="1" smtClean="0"/>
              <a:t>korisniku</a:t>
            </a:r>
            <a:r>
              <a:rPr lang="en-US" sz="1700" dirty="0" smtClean="0"/>
              <a:t> </a:t>
            </a:r>
            <a:r>
              <a:rPr lang="en-US" sz="1700" dirty="0" err="1" smtClean="0"/>
              <a:t>da</a:t>
            </a:r>
            <a:r>
              <a:rPr lang="en-US" sz="1700" dirty="0" smtClean="0"/>
              <a:t> </a:t>
            </a:r>
            <a:r>
              <a:rPr lang="en-US" sz="1700" dirty="0" err="1" smtClean="0"/>
              <a:t>uklanja</a:t>
            </a:r>
            <a:r>
              <a:rPr lang="en-US" sz="1700" dirty="0" smtClean="0"/>
              <a:t> </a:t>
            </a:r>
            <a:r>
              <a:rPr lang="en-US" sz="1700" dirty="0" err="1" smtClean="0"/>
              <a:t>podatke</a:t>
            </a:r>
            <a:r>
              <a:rPr lang="en-US" sz="1700" dirty="0" smtClean="0"/>
              <a:t> </a:t>
            </a:r>
            <a:r>
              <a:rPr lang="en-US" sz="1700" dirty="0" err="1" smtClean="0"/>
              <a:t>iz</a:t>
            </a:r>
            <a:r>
              <a:rPr lang="en-US" sz="1700" dirty="0" smtClean="0"/>
              <a:t> </a:t>
            </a:r>
            <a:r>
              <a:rPr lang="en-US" sz="1700" dirty="0" err="1" smtClean="0"/>
              <a:t>tabele</a:t>
            </a:r>
            <a:r>
              <a:rPr lang="en-US" sz="1700" dirty="0" smtClean="0"/>
              <a:t>.</a:t>
            </a:r>
          </a:p>
          <a:p>
            <a:r>
              <a:rPr lang="en-US" sz="1700" b="1" i="1" dirty="0" err="1" smtClean="0"/>
              <a:t>Dozvole</a:t>
            </a:r>
            <a:r>
              <a:rPr lang="en-US" sz="1700" b="1" i="1" dirty="0" smtClean="0"/>
              <a:t> INSERT</a:t>
            </a:r>
            <a:r>
              <a:rPr lang="en-US" sz="1700" dirty="0" smtClean="0"/>
              <a:t> – </a:t>
            </a:r>
            <a:r>
              <a:rPr lang="en-US" sz="1700" dirty="0" err="1" smtClean="0"/>
              <a:t>Dozvole</a:t>
            </a:r>
            <a:r>
              <a:rPr lang="en-US" sz="1700" dirty="0" smtClean="0"/>
              <a:t> INSERT </a:t>
            </a:r>
            <a:r>
              <a:rPr lang="en-US" sz="1700" dirty="0" err="1" smtClean="0"/>
              <a:t>omogućavaju</a:t>
            </a:r>
            <a:r>
              <a:rPr lang="en-US" sz="1700" dirty="0" smtClean="0"/>
              <a:t> </a:t>
            </a:r>
            <a:r>
              <a:rPr lang="en-US" sz="1700" dirty="0" err="1" smtClean="0"/>
              <a:t>korisniku</a:t>
            </a:r>
            <a:r>
              <a:rPr lang="en-US" sz="1700" dirty="0" smtClean="0"/>
              <a:t> </a:t>
            </a:r>
            <a:r>
              <a:rPr lang="en-US" sz="1700" dirty="0" err="1" smtClean="0"/>
              <a:t>da</a:t>
            </a:r>
            <a:r>
              <a:rPr lang="en-US" sz="1700" dirty="0" smtClean="0"/>
              <a:t> </a:t>
            </a:r>
            <a:r>
              <a:rPr lang="en-US" sz="1700" dirty="0" err="1" smtClean="0"/>
              <a:t>upisuje</a:t>
            </a:r>
            <a:r>
              <a:rPr lang="en-US" sz="1700" dirty="0" smtClean="0"/>
              <a:t> </a:t>
            </a:r>
            <a:r>
              <a:rPr lang="en-US" sz="1700" dirty="0" err="1" smtClean="0"/>
              <a:t>podatke</a:t>
            </a:r>
            <a:r>
              <a:rPr lang="en-US" sz="1700" dirty="0" smtClean="0"/>
              <a:t> u </a:t>
            </a:r>
            <a:r>
              <a:rPr lang="en-US" sz="1700" dirty="0" err="1" smtClean="0"/>
              <a:t>tabelu</a:t>
            </a:r>
            <a:r>
              <a:rPr lang="en-US" sz="1700" dirty="0" smtClean="0"/>
              <a:t>.</a:t>
            </a:r>
          </a:p>
          <a:p>
            <a:r>
              <a:rPr lang="en-US" sz="1700" b="1" i="1" dirty="0" err="1" smtClean="0"/>
              <a:t>Dozvole</a:t>
            </a:r>
            <a:r>
              <a:rPr lang="en-US" sz="1700" b="1" i="1" dirty="0" smtClean="0"/>
              <a:t> SELECT</a:t>
            </a:r>
            <a:r>
              <a:rPr lang="en-US" sz="1700" dirty="0" smtClean="0"/>
              <a:t> – </a:t>
            </a:r>
            <a:r>
              <a:rPr lang="en-US" sz="1700" dirty="0" err="1" smtClean="0"/>
              <a:t>Dozvole</a:t>
            </a:r>
            <a:r>
              <a:rPr lang="en-US" sz="1700" dirty="0" smtClean="0"/>
              <a:t> SELECT </a:t>
            </a:r>
            <a:r>
              <a:rPr lang="en-US" sz="1700" dirty="0" err="1" smtClean="0"/>
              <a:t>omogućavaju</a:t>
            </a:r>
            <a:r>
              <a:rPr lang="en-US" sz="1700" dirty="0" smtClean="0"/>
              <a:t> </a:t>
            </a:r>
            <a:r>
              <a:rPr lang="en-US" sz="1700" dirty="0" err="1" smtClean="0"/>
              <a:t>korisnicima</a:t>
            </a:r>
            <a:r>
              <a:rPr lang="en-US" sz="1700" dirty="0" smtClean="0"/>
              <a:t> </a:t>
            </a:r>
            <a:r>
              <a:rPr lang="en-US" sz="1700" dirty="0" err="1" smtClean="0"/>
              <a:t>da</a:t>
            </a:r>
            <a:r>
              <a:rPr lang="en-US" sz="1700" dirty="0" smtClean="0"/>
              <a:t> </a:t>
            </a:r>
            <a:r>
              <a:rPr lang="en-US" sz="1700" dirty="0" err="1" smtClean="0"/>
              <a:t>prikazuje</a:t>
            </a:r>
            <a:r>
              <a:rPr lang="en-US" sz="1700" dirty="0" smtClean="0"/>
              <a:t> </a:t>
            </a:r>
            <a:r>
              <a:rPr lang="en-US" sz="1700" dirty="0" err="1" smtClean="0"/>
              <a:t>podatke</a:t>
            </a:r>
            <a:r>
              <a:rPr lang="en-US" sz="1700" dirty="0" smtClean="0"/>
              <a:t> </a:t>
            </a:r>
            <a:r>
              <a:rPr lang="en-US" sz="1700" dirty="0" err="1" smtClean="0"/>
              <a:t>iz</a:t>
            </a:r>
            <a:r>
              <a:rPr lang="en-US" sz="1700" dirty="0" smtClean="0"/>
              <a:t> </a:t>
            </a:r>
            <a:r>
              <a:rPr lang="en-US" sz="1700" dirty="0" err="1" smtClean="0"/>
              <a:t>tabele</a:t>
            </a:r>
            <a:r>
              <a:rPr lang="en-US" sz="1700" dirty="0" smtClean="0"/>
              <a:t>.</a:t>
            </a:r>
          </a:p>
          <a:p>
            <a:r>
              <a:rPr lang="en-US" sz="1700" b="1" i="1" dirty="0" err="1" smtClean="0"/>
              <a:t>Dozvole</a:t>
            </a:r>
            <a:r>
              <a:rPr lang="en-US" sz="1700" b="1" i="1" dirty="0" smtClean="0"/>
              <a:t> TAKE OWNERSHIP</a:t>
            </a:r>
            <a:r>
              <a:rPr lang="en-US" sz="1700" dirty="0" smtClean="0"/>
              <a:t> – </a:t>
            </a:r>
            <a:r>
              <a:rPr lang="en-US" sz="1700" dirty="0" err="1" smtClean="0"/>
              <a:t>Dozvole</a:t>
            </a:r>
            <a:r>
              <a:rPr lang="en-US" sz="1700" dirty="0" smtClean="0"/>
              <a:t> TAKE OWNERSHIP </a:t>
            </a:r>
            <a:r>
              <a:rPr lang="en-US" sz="1700" dirty="0" err="1" smtClean="0"/>
              <a:t>omogućavaju</a:t>
            </a:r>
            <a:r>
              <a:rPr lang="en-US" sz="1700" dirty="0" smtClean="0"/>
              <a:t> </a:t>
            </a:r>
            <a:r>
              <a:rPr lang="en-US" sz="1700" dirty="0" err="1" smtClean="0"/>
              <a:t>korisniku</a:t>
            </a:r>
            <a:r>
              <a:rPr lang="en-US" sz="1700" dirty="0" smtClean="0"/>
              <a:t> </a:t>
            </a:r>
            <a:r>
              <a:rPr lang="en-US" sz="1700" dirty="0" err="1" smtClean="0"/>
              <a:t>da</a:t>
            </a:r>
            <a:r>
              <a:rPr lang="en-US" sz="1700" dirty="0" smtClean="0"/>
              <a:t> </a:t>
            </a:r>
            <a:r>
              <a:rPr lang="en-US" sz="1700" dirty="0" err="1" smtClean="0"/>
              <a:t>preuzme</a:t>
            </a:r>
            <a:r>
              <a:rPr lang="en-US" sz="1700" dirty="0" smtClean="0"/>
              <a:t> </a:t>
            </a:r>
            <a:r>
              <a:rPr lang="en-US" sz="1700" dirty="0" err="1" smtClean="0"/>
              <a:t>vlasništvo</a:t>
            </a:r>
            <a:r>
              <a:rPr lang="en-US" sz="1700" dirty="0" smtClean="0"/>
              <a:t> </a:t>
            </a:r>
            <a:r>
              <a:rPr lang="en-US" sz="1700" dirty="0" err="1" smtClean="0"/>
              <a:t>nad</a:t>
            </a:r>
            <a:r>
              <a:rPr lang="en-US" sz="1700" dirty="0" smtClean="0"/>
              <a:t> </a:t>
            </a:r>
            <a:r>
              <a:rPr lang="en-US" sz="1700" dirty="0" err="1" smtClean="0"/>
              <a:t>tabelom</a:t>
            </a:r>
            <a:r>
              <a:rPr lang="en-US" sz="1700" dirty="0" smtClean="0"/>
              <a:t> </a:t>
            </a:r>
            <a:r>
              <a:rPr lang="en-US" sz="1700" dirty="0" err="1" smtClean="0"/>
              <a:t>za</a:t>
            </a:r>
            <a:r>
              <a:rPr lang="en-US" sz="1700" dirty="0" smtClean="0"/>
              <a:t> </a:t>
            </a:r>
            <a:r>
              <a:rPr lang="en-US" sz="1700" dirty="0" err="1" smtClean="0"/>
              <a:t>koju</a:t>
            </a:r>
            <a:r>
              <a:rPr lang="en-US" sz="1700" dirty="0" smtClean="0"/>
              <a:t> je </a:t>
            </a:r>
            <a:r>
              <a:rPr lang="en-US" sz="1700" dirty="0" err="1" smtClean="0"/>
              <a:t>dodeljena</a:t>
            </a:r>
            <a:r>
              <a:rPr lang="en-US" sz="1700" dirty="0" smtClean="0"/>
              <a:t> ova </a:t>
            </a:r>
            <a:r>
              <a:rPr lang="en-US" sz="1700" dirty="0" err="1" smtClean="0"/>
              <a:t>dozvola</a:t>
            </a:r>
            <a:r>
              <a:rPr lang="en-US" sz="1700" dirty="0" smtClean="0"/>
              <a:t>.</a:t>
            </a:r>
          </a:p>
          <a:p>
            <a:r>
              <a:rPr lang="en-US" sz="1700" b="1" i="1" dirty="0" err="1" smtClean="0"/>
              <a:t>Dozvole</a:t>
            </a:r>
            <a:r>
              <a:rPr lang="en-US" sz="1700" b="1" i="1" dirty="0" smtClean="0"/>
              <a:t> UPDATE</a:t>
            </a:r>
            <a:r>
              <a:rPr lang="en-US" sz="1700" dirty="0" smtClean="0"/>
              <a:t> – </a:t>
            </a:r>
            <a:r>
              <a:rPr lang="en-US" sz="1700" dirty="0" err="1" smtClean="0"/>
              <a:t>Dozvole</a:t>
            </a:r>
            <a:r>
              <a:rPr lang="en-US" sz="1700" dirty="0" smtClean="0"/>
              <a:t> UPDATE </a:t>
            </a:r>
            <a:r>
              <a:rPr lang="en-US" sz="1700" dirty="0" err="1" smtClean="0"/>
              <a:t>omogućavaju</a:t>
            </a:r>
            <a:r>
              <a:rPr lang="en-US" sz="1700" dirty="0" smtClean="0"/>
              <a:t> </a:t>
            </a:r>
            <a:r>
              <a:rPr lang="en-US" sz="1700" dirty="0" err="1" smtClean="0"/>
              <a:t>korisniku</a:t>
            </a:r>
            <a:r>
              <a:rPr lang="en-US" sz="1700" dirty="0" smtClean="0"/>
              <a:t> </a:t>
            </a:r>
            <a:r>
              <a:rPr lang="en-US" sz="1700" dirty="0" err="1" smtClean="0"/>
              <a:t>da</a:t>
            </a:r>
            <a:r>
              <a:rPr lang="en-US" sz="1700" dirty="0" smtClean="0"/>
              <a:t> </a:t>
            </a:r>
            <a:r>
              <a:rPr lang="en-US" sz="1700" dirty="0" err="1" smtClean="0"/>
              <a:t>ažurira</a:t>
            </a:r>
            <a:r>
              <a:rPr lang="en-US" sz="1700" dirty="0" smtClean="0"/>
              <a:t> </a:t>
            </a:r>
            <a:r>
              <a:rPr lang="en-US" sz="1700" dirty="0" err="1" smtClean="0"/>
              <a:t>podatke</a:t>
            </a:r>
            <a:r>
              <a:rPr lang="en-US" sz="1700" dirty="0" smtClean="0"/>
              <a:t> u </a:t>
            </a:r>
            <a:r>
              <a:rPr lang="en-US" sz="1700" dirty="0" err="1" smtClean="0"/>
              <a:t>tabeli</a:t>
            </a:r>
            <a:r>
              <a:rPr lang="en-US" sz="1700" dirty="0" smtClean="0"/>
              <a:t>.</a:t>
            </a:r>
          </a:p>
          <a:p>
            <a:r>
              <a:rPr lang="en-US" sz="1700" b="1" i="1" dirty="0" err="1" smtClean="0"/>
              <a:t>Dozvole</a:t>
            </a:r>
            <a:r>
              <a:rPr lang="en-US" sz="1700" b="1" i="1" dirty="0" smtClean="0"/>
              <a:t> VIEW DEFINITION</a:t>
            </a:r>
            <a:r>
              <a:rPr lang="en-US" sz="1700" dirty="0" smtClean="0"/>
              <a:t> – </a:t>
            </a:r>
            <a:r>
              <a:rPr lang="en-US" sz="1700" dirty="0" err="1" smtClean="0"/>
              <a:t>Dozvole</a:t>
            </a:r>
            <a:r>
              <a:rPr lang="en-US" sz="1700" dirty="0" smtClean="0"/>
              <a:t> VIEW DEFINITION </a:t>
            </a:r>
            <a:r>
              <a:rPr lang="en-US" sz="1700" dirty="0" err="1" smtClean="0"/>
              <a:t>omogućavaju</a:t>
            </a:r>
            <a:r>
              <a:rPr lang="en-US" sz="1700" dirty="0" smtClean="0"/>
              <a:t> </a:t>
            </a:r>
            <a:r>
              <a:rPr lang="en-US" sz="1700" dirty="0" err="1" smtClean="0"/>
              <a:t>korisniku</a:t>
            </a:r>
            <a:r>
              <a:rPr lang="en-US" sz="1700" dirty="0" smtClean="0"/>
              <a:t> </a:t>
            </a:r>
            <a:r>
              <a:rPr lang="en-US" sz="1700" dirty="0" err="1" smtClean="0"/>
              <a:t>da</a:t>
            </a:r>
            <a:r>
              <a:rPr lang="en-US" sz="1700" dirty="0" smtClean="0"/>
              <a:t> </a:t>
            </a:r>
            <a:r>
              <a:rPr lang="en-US" sz="1700" dirty="0" err="1" smtClean="0"/>
              <a:t>radi</a:t>
            </a:r>
            <a:r>
              <a:rPr lang="en-US" sz="1700" dirty="0" smtClean="0"/>
              <a:t> </a:t>
            </a:r>
            <a:r>
              <a:rPr lang="en-US" sz="1700" dirty="0" err="1" smtClean="0"/>
              <a:t>sa</a:t>
            </a:r>
            <a:r>
              <a:rPr lang="en-US" sz="1700" dirty="0" smtClean="0"/>
              <a:t> </a:t>
            </a:r>
            <a:r>
              <a:rPr lang="en-US" sz="1700" dirty="0" err="1" smtClean="0"/>
              <a:t>metapodacima</a:t>
            </a:r>
            <a:r>
              <a:rPr lang="en-US" sz="1700" dirty="0" smtClean="0"/>
              <a:t> </a:t>
            </a:r>
            <a:r>
              <a:rPr lang="en-US" sz="1700" dirty="0" err="1" smtClean="0"/>
              <a:t>tabele</a:t>
            </a:r>
            <a:r>
              <a:rPr lang="en-US" sz="1700" dirty="0" smtClean="0"/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032078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uloga pomoću T-SQL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SERVER ROLE </a:t>
            </a:r>
            <a:r>
              <a:rPr lang="en-US" dirty="0" err="1" smtClean="0"/>
              <a:t>role_name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[ AUTHORIZATION </a:t>
            </a:r>
            <a:r>
              <a:rPr lang="en-US" dirty="0" err="1" smtClean="0"/>
              <a:t>owner_name</a:t>
            </a:r>
            <a:r>
              <a:rPr lang="en-US" dirty="0" smtClean="0"/>
              <a:t> ]</a:t>
            </a:r>
            <a:endParaRPr lang="sr-Latn-RS" dirty="0" smtClean="0"/>
          </a:p>
          <a:p>
            <a:r>
              <a:rPr lang="en-US" sz="2400" dirty="0" smtClean="0"/>
              <a:t>N</a:t>
            </a:r>
            <a:r>
              <a:rPr lang="sr-Latn-RS" sz="2400" dirty="0" smtClean="0"/>
              <a:t>a primer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use Fakultet2020</a:t>
            </a:r>
          </a:p>
          <a:p>
            <a:r>
              <a:rPr lang="en-US" sz="2400" dirty="0" smtClean="0"/>
              <a:t>go</a:t>
            </a:r>
          </a:p>
          <a:p>
            <a:r>
              <a:rPr lang="en-US" sz="2400" dirty="0" smtClean="0"/>
              <a:t>CREATE SERVER ROLE SR_STUDENT AUTHORIZATION John</a:t>
            </a:r>
          </a:p>
          <a:p>
            <a:r>
              <a:rPr lang="en-US" sz="2400" dirty="0" smtClean="0"/>
              <a:t>Na </a:t>
            </a:r>
            <a:r>
              <a:rPr lang="en-US" sz="2400" dirty="0" err="1" smtClean="0"/>
              <a:t>ovaj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sr-Latn-RS" sz="2400" dirty="0" smtClean="0"/>
              <a:t>čin smo kreirali ulogu SR_STUDENT koja je vezana za korisnika John i bazu Fakultet2020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782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Sigurno</a:t>
            </a:r>
            <a:r>
              <a:rPr lang="en-US" dirty="0" smtClean="0"/>
              <a:t> </a:t>
            </a:r>
            <a:r>
              <a:rPr lang="sr-Latn-RS" dirty="0" smtClean="0"/>
              <a:t>ćete imati problema prilikom logovanja jer ste pri instalaciji postavili da način logovanja bude preko Microsoft naloga.</a:t>
            </a:r>
          </a:p>
          <a:p>
            <a:r>
              <a:rPr lang="sr-Latn-RS" dirty="0" smtClean="0"/>
              <a:t>To rešavate na sledeći način:</a:t>
            </a:r>
          </a:p>
          <a:p>
            <a:pPr lvl="1" fontAlgn="base"/>
            <a:r>
              <a:rPr lang="sr-Latn-RS" dirty="0" smtClean="0"/>
              <a:t>Desni klik na ime</a:t>
            </a:r>
            <a:r>
              <a:rPr lang="en-US" dirty="0" smtClean="0"/>
              <a:t> server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sr-Latn-RS" dirty="0" smtClean="0"/>
              <a:t>i izaberite stavku</a:t>
            </a:r>
            <a:r>
              <a:rPr lang="en-US" dirty="0" smtClean="0"/>
              <a:t> properties;</a:t>
            </a:r>
          </a:p>
          <a:p>
            <a:pPr lvl="1" fontAlgn="base"/>
            <a:r>
              <a:rPr lang="sr-Latn-RS" dirty="0" smtClean="0"/>
              <a:t>Izaberite</a:t>
            </a:r>
            <a:r>
              <a:rPr lang="en-US" dirty="0" smtClean="0"/>
              <a:t> security </a:t>
            </a:r>
            <a:r>
              <a:rPr lang="sr-Latn-RS" dirty="0" smtClean="0"/>
              <a:t>čvor</a:t>
            </a:r>
            <a:r>
              <a:rPr lang="en-US" dirty="0" smtClean="0"/>
              <a:t>;</a:t>
            </a:r>
          </a:p>
          <a:p>
            <a:pPr lvl="1" fontAlgn="base"/>
            <a:r>
              <a:rPr lang="sr-Latn-RS" dirty="0" smtClean="0"/>
              <a:t>Uključite</a:t>
            </a:r>
            <a:r>
              <a:rPr lang="en-US" dirty="0" smtClean="0"/>
              <a:t> SQL Server and Windows Authentication mode;</a:t>
            </a:r>
          </a:p>
          <a:p>
            <a:pPr lvl="1" fontAlgn="base"/>
            <a:r>
              <a:rPr lang="en-US" dirty="0" smtClean="0"/>
              <a:t>Restart</a:t>
            </a:r>
            <a:r>
              <a:rPr lang="sr-Latn-RS" dirty="0" smtClean="0"/>
              <a:t>ujte</a:t>
            </a:r>
            <a:r>
              <a:rPr lang="en-US" dirty="0" smtClean="0"/>
              <a:t> SQL Server service</a:t>
            </a:r>
            <a:r>
              <a:rPr lang="sr-Latn-RS" dirty="0" smtClean="0"/>
              <a:t> u SQL Server Configuration Manager-u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72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Kreiranje uloge nad bazom (ne serverom)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 sličan način kao i kod uloge za server kreiramo ulogu za bazu:</a:t>
            </a:r>
          </a:p>
          <a:p>
            <a:r>
              <a:rPr lang="en-US" dirty="0" smtClean="0"/>
              <a:t>use Fakultet2020</a:t>
            </a:r>
          </a:p>
          <a:p>
            <a:r>
              <a:rPr lang="en-US" dirty="0" smtClean="0"/>
              <a:t>go</a:t>
            </a:r>
          </a:p>
          <a:p>
            <a:r>
              <a:rPr lang="en-US" dirty="0" smtClean="0"/>
              <a:t>CREATE ROLE </a:t>
            </a:r>
            <a:r>
              <a:rPr lang="sr-Latn-RS" dirty="0" smtClean="0"/>
              <a:t>DB</a:t>
            </a:r>
            <a:r>
              <a:rPr lang="en-US" dirty="0" smtClean="0"/>
              <a:t>R_STUDENT AUTHORIZATION </a:t>
            </a:r>
            <a:r>
              <a:rPr lang="sr-Latn-RS" dirty="0" smtClean="0"/>
              <a:t>John</a:t>
            </a:r>
            <a:endParaRPr lang="en-US" dirty="0" smtClean="0"/>
          </a:p>
          <a:p>
            <a:r>
              <a:rPr lang="en-US" dirty="0" smtClean="0"/>
              <a:t>go</a:t>
            </a:r>
          </a:p>
          <a:p>
            <a:endParaRPr lang="en-US" dirty="0" smtClean="0"/>
          </a:p>
          <a:p>
            <a:endParaRPr lang="sr-Latn-R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91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Dodavanje uloge odredjenom korisniku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 sličan način kao i kod uloge za server kreiramo ulogu za bazu:</a:t>
            </a:r>
          </a:p>
          <a:p>
            <a:r>
              <a:rPr lang="en-US" dirty="0" smtClean="0"/>
              <a:t>use Fakultet2020</a:t>
            </a:r>
          </a:p>
          <a:p>
            <a:r>
              <a:rPr lang="sr-Latn-RS" dirty="0" smtClean="0"/>
              <a:t>g</a:t>
            </a:r>
            <a:r>
              <a:rPr lang="en-US" dirty="0" smtClean="0"/>
              <a:t>o</a:t>
            </a:r>
          </a:p>
          <a:p>
            <a:r>
              <a:rPr lang="en-US" dirty="0" smtClean="0"/>
              <a:t>ALTER ROLE </a:t>
            </a:r>
            <a:r>
              <a:rPr lang="sr-Latn-RS" dirty="0" smtClean="0"/>
              <a:t>DB</a:t>
            </a:r>
            <a:r>
              <a:rPr lang="en-US" dirty="0" smtClean="0"/>
              <a:t>R_STUDENT ADD MEMBER </a:t>
            </a:r>
            <a:r>
              <a:rPr lang="sr-Latn-RS" dirty="0" smtClean="0"/>
              <a:t>John</a:t>
            </a:r>
            <a:endParaRPr lang="en-US" dirty="0" smtClean="0"/>
          </a:p>
          <a:p>
            <a:r>
              <a:rPr lang="en-US" dirty="0" smtClean="0"/>
              <a:t>go</a:t>
            </a:r>
          </a:p>
          <a:p>
            <a:endParaRPr lang="en-US" dirty="0" smtClean="0"/>
          </a:p>
          <a:p>
            <a:endParaRPr lang="sr-Latn-R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67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021" y="548872"/>
            <a:ext cx="4937991" cy="687466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11397">
              <a:spcBef>
                <a:spcPts val="81"/>
              </a:spcBef>
            </a:pPr>
            <a:r>
              <a:rPr dirty="0"/>
              <a:t>Upravljačke</a:t>
            </a:r>
            <a:r>
              <a:rPr spc="-81" dirty="0"/>
              <a:t> </a:t>
            </a:r>
            <a:r>
              <a:rPr dirty="0"/>
              <a:t>funkcije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218" y="1371152"/>
            <a:ext cx="7957705" cy="4628732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320255" indent="-308858">
              <a:spcBef>
                <a:spcPts val="94"/>
              </a:spcBef>
              <a:buChar char="•"/>
              <a:tabLst>
                <a:tab pos="320255" algn="l"/>
                <a:tab pos="320825" algn="l"/>
              </a:tabLst>
            </a:pPr>
            <a:r>
              <a:rPr sz="2500" dirty="0">
                <a:latin typeface="Arial"/>
                <a:cs typeface="Arial"/>
              </a:rPr>
              <a:t>Naredba </a:t>
            </a:r>
            <a:r>
              <a:rPr sz="2500" spc="4" dirty="0">
                <a:latin typeface="Arial"/>
                <a:cs typeface="Arial"/>
              </a:rPr>
              <a:t>za </a:t>
            </a:r>
            <a:r>
              <a:rPr sz="2500" dirty="0">
                <a:latin typeface="Arial"/>
                <a:cs typeface="Arial"/>
              </a:rPr>
              <a:t>dodeljivanje prava </a:t>
            </a:r>
            <a:r>
              <a:rPr sz="2500" spc="-4" dirty="0">
                <a:latin typeface="Arial"/>
                <a:cs typeface="Arial"/>
              </a:rPr>
              <a:t>korišćenja</a:t>
            </a:r>
            <a:r>
              <a:rPr sz="2500" spc="18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tabele:</a:t>
            </a:r>
          </a:p>
          <a:p>
            <a:pPr>
              <a:spcBef>
                <a:spcPts val="9"/>
              </a:spcBef>
              <a:buFont typeface="Arial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320255" marR="672422" indent="-309428">
              <a:lnSpc>
                <a:spcPct val="80000"/>
              </a:lnSpc>
            </a:pPr>
            <a:r>
              <a:rPr sz="2500" b="1" spc="-4" dirty="0">
                <a:solidFill>
                  <a:srgbClr val="333399"/>
                </a:solidFill>
                <a:latin typeface="Arial"/>
                <a:cs typeface="Arial"/>
              </a:rPr>
              <a:t>GRANT{ALL [ALTER, DELETE, </a:t>
            </a:r>
            <a:r>
              <a:rPr sz="2500" b="1" dirty="0">
                <a:solidFill>
                  <a:srgbClr val="333399"/>
                </a:solidFill>
                <a:latin typeface="Arial"/>
                <a:cs typeface="Arial"/>
              </a:rPr>
              <a:t>INDEX, INSERT,  </a:t>
            </a:r>
            <a:r>
              <a:rPr sz="2500" b="1" spc="-4" dirty="0">
                <a:solidFill>
                  <a:srgbClr val="333399"/>
                </a:solidFill>
                <a:latin typeface="Arial"/>
                <a:cs typeface="Arial"/>
              </a:rPr>
              <a:t>SELECT,</a:t>
            </a:r>
            <a:endParaRPr sz="2500" dirty="0">
              <a:latin typeface="Arial"/>
              <a:cs typeface="Arial"/>
            </a:endParaRPr>
          </a:p>
          <a:p>
            <a:pPr marL="11397"/>
            <a:r>
              <a:rPr sz="2500" b="1" spc="-4" dirty="0">
                <a:solidFill>
                  <a:srgbClr val="333399"/>
                </a:solidFill>
                <a:latin typeface="Arial"/>
                <a:cs typeface="Arial"/>
              </a:rPr>
              <a:t>UPDATE</a:t>
            </a:r>
            <a:r>
              <a:rPr sz="2500" b="1" dirty="0">
                <a:solidFill>
                  <a:srgbClr val="333399"/>
                </a:solidFill>
                <a:latin typeface="Arial"/>
                <a:cs typeface="Arial"/>
              </a:rPr>
              <a:t> (atr)]}</a:t>
            </a:r>
            <a:endParaRPr sz="2500" dirty="0">
              <a:latin typeface="Arial"/>
              <a:cs typeface="Arial"/>
            </a:endParaRPr>
          </a:p>
          <a:p>
            <a:pPr marL="11397"/>
            <a:r>
              <a:rPr sz="2500" b="1" spc="4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500" b="1" dirty="0">
                <a:solidFill>
                  <a:srgbClr val="333399"/>
                </a:solidFill>
                <a:latin typeface="Arial"/>
                <a:cs typeface="Arial"/>
              </a:rPr>
              <a:t>[šema.]{tabela l</a:t>
            </a:r>
            <a:r>
              <a:rPr sz="2500" b="1" spc="-36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b="1" spc="-4" dirty="0">
                <a:solidFill>
                  <a:srgbClr val="333399"/>
                </a:solidFill>
                <a:latin typeface="Arial"/>
                <a:cs typeface="Arial"/>
              </a:rPr>
              <a:t>pogled}</a:t>
            </a:r>
            <a:endParaRPr sz="2500" dirty="0">
              <a:latin typeface="Arial"/>
              <a:cs typeface="Arial"/>
            </a:endParaRPr>
          </a:p>
          <a:p>
            <a:pPr marL="11397" marR="2175114">
              <a:spcBef>
                <a:spcPts val="22"/>
              </a:spcBef>
            </a:pPr>
            <a:r>
              <a:rPr sz="2500" b="1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500" b="1" spc="-4" dirty="0">
                <a:solidFill>
                  <a:srgbClr val="333399"/>
                </a:solidFill>
                <a:latin typeface="Arial"/>
                <a:cs typeface="Arial"/>
              </a:rPr>
              <a:t>{PUBLIC </a:t>
            </a:r>
            <a:r>
              <a:rPr sz="2500" b="1" dirty="0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sz="2500" b="1" spc="-4" dirty="0">
                <a:solidFill>
                  <a:srgbClr val="333399"/>
                </a:solidFill>
                <a:latin typeface="Arial"/>
                <a:cs typeface="Arial"/>
              </a:rPr>
              <a:t>korisnik1, korisnik2, </a:t>
            </a:r>
            <a:r>
              <a:rPr sz="2500" b="1" dirty="0">
                <a:solidFill>
                  <a:srgbClr val="333399"/>
                </a:solidFill>
                <a:latin typeface="Arial"/>
                <a:cs typeface="Arial"/>
              </a:rPr>
              <a:t>...}  [WITH </a:t>
            </a:r>
            <a:r>
              <a:rPr sz="2500" b="1" spc="-9" dirty="0">
                <a:solidFill>
                  <a:srgbClr val="333399"/>
                </a:solidFill>
                <a:latin typeface="Arial"/>
                <a:cs typeface="Arial"/>
              </a:rPr>
              <a:t>GRANT</a:t>
            </a:r>
            <a:r>
              <a:rPr sz="2500" b="1" spc="-13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333399"/>
                </a:solidFill>
                <a:latin typeface="Arial"/>
                <a:cs typeface="Arial"/>
              </a:rPr>
              <a:t>OPTION]</a:t>
            </a:r>
            <a:endParaRPr sz="2500" dirty="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5937" indent="-114540">
              <a:spcBef>
                <a:spcPts val="4"/>
              </a:spcBef>
              <a:buClr>
                <a:srgbClr val="000000"/>
              </a:buClr>
              <a:buFont typeface="Arial"/>
              <a:buChar char="•"/>
              <a:tabLst>
                <a:tab pos="126506" algn="l"/>
              </a:tabLst>
            </a:pPr>
            <a:r>
              <a:rPr sz="2500" b="1" spc="-13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2500" dirty="0">
                <a:latin typeface="Arial"/>
                <a:cs typeface="Arial"/>
              </a:rPr>
              <a:t>-dodela </a:t>
            </a:r>
            <a:r>
              <a:rPr sz="2500" spc="-4" dirty="0">
                <a:latin typeface="Arial"/>
                <a:cs typeface="Arial"/>
              </a:rPr>
              <a:t>svih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prava</a:t>
            </a:r>
          </a:p>
          <a:p>
            <a:pPr marL="123657" indent="-112260">
              <a:buClr>
                <a:srgbClr val="000000"/>
              </a:buClr>
              <a:buFont typeface="Arial"/>
              <a:buChar char="•"/>
              <a:tabLst>
                <a:tab pos="124227" algn="l"/>
              </a:tabLst>
            </a:pPr>
            <a:r>
              <a:rPr sz="2500" b="1" dirty="0">
                <a:solidFill>
                  <a:srgbClr val="333399"/>
                </a:solidFill>
                <a:latin typeface="Arial"/>
                <a:cs typeface="Arial"/>
              </a:rPr>
              <a:t>PUBLIC </a:t>
            </a:r>
            <a:r>
              <a:rPr sz="2500" spc="-4" dirty="0">
                <a:latin typeface="Arial"/>
                <a:cs typeface="Arial"/>
              </a:rPr>
              <a:t>-svim</a:t>
            </a:r>
            <a:r>
              <a:rPr sz="2500" spc="-13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korisnicima</a:t>
            </a:r>
          </a:p>
          <a:p>
            <a:pPr marL="123657" indent="-112260">
              <a:buClr>
                <a:srgbClr val="000000"/>
              </a:buClr>
              <a:buFont typeface="Arial"/>
              <a:buChar char="•"/>
              <a:tabLst>
                <a:tab pos="124227" algn="l"/>
              </a:tabLst>
            </a:pPr>
            <a:r>
              <a:rPr sz="2500" b="1" dirty="0">
                <a:solidFill>
                  <a:srgbClr val="333399"/>
                </a:solidFill>
                <a:latin typeface="Arial"/>
                <a:cs typeface="Arial"/>
              </a:rPr>
              <a:t>WITH </a:t>
            </a:r>
            <a:r>
              <a:rPr sz="2500" b="1" spc="-4" dirty="0">
                <a:solidFill>
                  <a:srgbClr val="333399"/>
                </a:solidFill>
                <a:latin typeface="Arial"/>
                <a:cs typeface="Arial"/>
              </a:rPr>
              <a:t>GRANT </a:t>
            </a:r>
            <a:r>
              <a:rPr sz="2500" b="1" dirty="0">
                <a:solidFill>
                  <a:srgbClr val="333399"/>
                </a:solidFill>
                <a:latin typeface="Arial"/>
                <a:cs typeface="Arial"/>
              </a:rPr>
              <a:t>OPTION </a:t>
            </a:r>
            <a:r>
              <a:rPr sz="2500" spc="-4" dirty="0">
                <a:latin typeface="Arial"/>
                <a:cs typeface="Arial"/>
              </a:rPr>
              <a:t>-sa </a:t>
            </a:r>
            <a:r>
              <a:rPr sz="2500" dirty="0">
                <a:latin typeface="Arial"/>
                <a:cs typeface="Arial"/>
              </a:rPr>
              <a:t>mogućnošću dodele</a:t>
            </a:r>
            <a:r>
              <a:rPr sz="2500" spc="-63" dirty="0">
                <a:latin typeface="Arial"/>
                <a:cs typeface="Arial"/>
              </a:rPr>
              <a:t> </a:t>
            </a:r>
            <a:r>
              <a:rPr sz="2500" spc="-4" dirty="0">
                <a:latin typeface="Arial"/>
                <a:cs typeface="Arial"/>
              </a:rPr>
              <a:t>prava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021" y="548872"/>
            <a:ext cx="4937991" cy="687466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11397">
              <a:spcBef>
                <a:spcPts val="81"/>
              </a:spcBef>
            </a:pPr>
            <a:r>
              <a:rPr dirty="0"/>
              <a:t>Upravljačke</a:t>
            </a:r>
            <a:r>
              <a:rPr spc="-81" dirty="0"/>
              <a:t> </a:t>
            </a:r>
            <a:r>
              <a:rPr dirty="0"/>
              <a:t>funkcije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219" y="1365773"/>
            <a:ext cx="7200323" cy="3572871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320255" marR="176653" indent="-308858">
              <a:spcBef>
                <a:spcPts val="81"/>
              </a:spcBef>
              <a:buChar char="•"/>
              <a:tabLst>
                <a:tab pos="320255" algn="l"/>
                <a:tab pos="320825" algn="l"/>
              </a:tabLst>
            </a:pPr>
            <a:r>
              <a:rPr sz="2900" spc="-4" dirty="0">
                <a:latin typeface="Arial"/>
                <a:cs typeface="Arial"/>
              </a:rPr>
              <a:t>Naredba </a:t>
            </a:r>
            <a:r>
              <a:rPr sz="2900" dirty="0">
                <a:latin typeface="Arial"/>
                <a:cs typeface="Arial"/>
              </a:rPr>
              <a:t>za </a:t>
            </a:r>
            <a:r>
              <a:rPr sz="2900" spc="-4" dirty="0">
                <a:latin typeface="Arial"/>
                <a:cs typeface="Arial"/>
              </a:rPr>
              <a:t>oduzimanje prava korišćenja  tabele:</a:t>
            </a:r>
            <a:endParaRPr sz="2900" dirty="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320255" marR="4559" indent="-309428"/>
            <a:r>
              <a:rPr sz="2900" b="1" spc="-4" dirty="0">
                <a:solidFill>
                  <a:srgbClr val="333399"/>
                </a:solidFill>
                <a:latin typeface="Arial"/>
                <a:cs typeface="Arial"/>
              </a:rPr>
              <a:t>REVOKE{ALL I [ALTER, DELETE, INDEX,  INSERT, </a:t>
            </a:r>
            <a:r>
              <a:rPr sz="2900" b="1" dirty="0">
                <a:solidFill>
                  <a:srgbClr val="333399"/>
                </a:solidFill>
                <a:latin typeface="Arial"/>
                <a:cs typeface="Arial"/>
              </a:rPr>
              <a:t>SELECT, </a:t>
            </a:r>
            <a:r>
              <a:rPr sz="2900" b="1" spc="-4" dirty="0">
                <a:solidFill>
                  <a:srgbClr val="333399"/>
                </a:solidFill>
                <a:latin typeface="Arial"/>
                <a:cs typeface="Arial"/>
              </a:rPr>
              <a:t>UPDATE</a:t>
            </a:r>
            <a:r>
              <a:rPr sz="2900" b="1" spc="-22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900" b="1" spc="-4" dirty="0">
                <a:solidFill>
                  <a:srgbClr val="333399"/>
                </a:solidFill>
                <a:latin typeface="Arial"/>
                <a:cs typeface="Arial"/>
              </a:rPr>
              <a:t>(atr)]}</a:t>
            </a:r>
            <a:endParaRPr sz="2900" dirty="0">
              <a:latin typeface="Arial"/>
              <a:cs typeface="Arial"/>
            </a:endParaRPr>
          </a:p>
          <a:p>
            <a:pPr marL="11397">
              <a:spcBef>
                <a:spcPts val="691"/>
              </a:spcBef>
            </a:pPr>
            <a:r>
              <a:rPr sz="2900" b="1" spc="-13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900" b="1" spc="-4" dirty="0">
                <a:solidFill>
                  <a:srgbClr val="333399"/>
                </a:solidFill>
                <a:latin typeface="Arial"/>
                <a:cs typeface="Arial"/>
              </a:rPr>
              <a:t>[korisnik]{tabela l</a:t>
            </a:r>
            <a:r>
              <a:rPr sz="29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900" b="1" spc="-9" dirty="0">
                <a:solidFill>
                  <a:srgbClr val="333399"/>
                </a:solidFill>
                <a:latin typeface="Arial"/>
                <a:cs typeface="Arial"/>
              </a:rPr>
              <a:t>pogled}</a:t>
            </a:r>
            <a:endParaRPr sz="2900" dirty="0">
              <a:latin typeface="Arial"/>
              <a:cs typeface="Arial"/>
            </a:endParaRPr>
          </a:p>
          <a:p>
            <a:pPr marL="11397">
              <a:spcBef>
                <a:spcPts val="664"/>
              </a:spcBef>
            </a:pPr>
            <a:r>
              <a:rPr sz="2900" b="1" spc="-13" dirty="0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sz="2900" b="1" dirty="0">
                <a:solidFill>
                  <a:srgbClr val="333399"/>
                </a:solidFill>
                <a:latin typeface="Arial"/>
                <a:cs typeface="Arial"/>
              </a:rPr>
              <a:t>{PUBLIC </a:t>
            </a:r>
            <a:r>
              <a:rPr sz="2900" b="1" spc="-4" dirty="0">
                <a:solidFill>
                  <a:srgbClr val="333399"/>
                </a:solidFill>
                <a:latin typeface="Arial"/>
                <a:cs typeface="Arial"/>
              </a:rPr>
              <a:t>l korisnik1, korisnik2,</a:t>
            </a:r>
            <a:r>
              <a:rPr sz="2900" b="1" spc="27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900" b="1" spc="-4" dirty="0">
                <a:solidFill>
                  <a:srgbClr val="333399"/>
                </a:solidFill>
                <a:latin typeface="Arial"/>
                <a:cs typeface="Arial"/>
              </a:rPr>
              <a:t>...}</a:t>
            </a:r>
            <a:endParaRPr sz="2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2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Napomena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Otvorite dve instance SQL Server-a. Na jednoj se logujte preko Microsoft naloga i sve upite vezane za dodavanja, brisanje dozvola, uloga... radite u ovom SQL Serveru.</a:t>
            </a:r>
          </a:p>
          <a:p>
            <a:r>
              <a:rPr lang="sr-Latn-RS" dirty="0" smtClean="0"/>
              <a:t>U drugom SQL Serveru se logujte na nalog koji ste kreirali i tu ćete samo testirati.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59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Nakon logovanja pokusajte da otvorite neku bazu podataka nad kojom nemate dozvolu pristupa. Kao sto vidite u primeru dobijate obaveštenje da nije dozvoljeno da pristupite bazi (u ovom primeru je to baza “vega”)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343400"/>
            <a:ext cx="68770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8689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--dodaje pravo naredbe SELECT za tabelu ispit </a:t>
            </a:r>
          </a:p>
          <a:p>
            <a:r>
              <a:rPr lang="sr-Latn-RS" dirty="0" smtClean="0"/>
              <a:t>--navedenoj ulozi</a:t>
            </a:r>
          </a:p>
          <a:p>
            <a:r>
              <a:rPr lang="en-US" dirty="0" smtClean="0"/>
              <a:t>USE Fakultet2020;  </a:t>
            </a:r>
          </a:p>
          <a:p>
            <a:r>
              <a:rPr lang="en-US" dirty="0" smtClean="0"/>
              <a:t>GRANT </a:t>
            </a:r>
            <a:r>
              <a:rPr lang="sr-Latn-RS" dirty="0" smtClean="0"/>
              <a:t>SELECT </a:t>
            </a:r>
            <a:r>
              <a:rPr lang="en-US" dirty="0" smtClean="0"/>
              <a:t>ON </a:t>
            </a:r>
            <a:r>
              <a:rPr lang="en-US" dirty="0" err="1" smtClean="0"/>
              <a:t>ispit</a:t>
            </a:r>
            <a:r>
              <a:rPr lang="en-US" dirty="0" smtClean="0"/>
              <a:t> TO </a:t>
            </a:r>
            <a:r>
              <a:rPr lang="sr-Latn-RS" dirty="0" smtClean="0"/>
              <a:t>DBR_STUDENT</a:t>
            </a:r>
            <a:endParaRPr lang="en-US" dirty="0" smtClean="0"/>
          </a:p>
          <a:p>
            <a:r>
              <a:rPr lang="en-US" dirty="0" smtClean="0"/>
              <a:t>GO  </a:t>
            </a:r>
            <a:endParaRPr lang="sr-Latn-RS" dirty="0" smtClean="0"/>
          </a:p>
          <a:p>
            <a:r>
              <a:rPr lang="sr-Latn-RS" dirty="0" smtClean="0"/>
              <a:t>--dodaje pravo naredbe SELECT za tabelu katedra</a:t>
            </a:r>
          </a:p>
          <a:p>
            <a:r>
              <a:rPr lang="sr-Latn-RS" dirty="0" smtClean="0"/>
              <a:t>-- navedenoj ulozi</a:t>
            </a:r>
          </a:p>
          <a:p>
            <a:r>
              <a:rPr lang="en-US" dirty="0" smtClean="0"/>
              <a:t>USE Fakultet2020;  </a:t>
            </a:r>
          </a:p>
          <a:p>
            <a:r>
              <a:rPr lang="en-US" dirty="0" smtClean="0"/>
              <a:t>GRANT </a:t>
            </a:r>
            <a:r>
              <a:rPr lang="sr-Latn-RS" dirty="0" smtClean="0"/>
              <a:t>SELECT </a:t>
            </a:r>
            <a:r>
              <a:rPr lang="en-US" dirty="0" smtClean="0"/>
              <a:t>ON </a:t>
            </a:r>
            <a:r>
              <a:rPr lang="sr-Latn-RS" dirty="0" smtClean="0"/>
              <a:t>katedra </a:t>
            </a:r>
            <a:r>
              <a:rPr lang="en-US" dirty="0" smtClean="0"/>
              <a:t>TO </a:t>
            </a:r>
            <a:r>
              <a:rPr lang="sr-Latn-RS" dirty="0" smtClean="0"/>
              <a:t>DBR_STUDENT</a:t>
            </a:r>
            <a:endParaRPr lang="en-US" dirty="0" smtClean="0"/>
          </a:p>
          <a:p>
            <a:r>
              <a:rPr lang="en-US" dirty="0" smtClean="0"/>
              <a:t>GO  </a:t>
            </a:r>
          </a:p>
        </p:txBody>
      </p:sp>
    </p:spTree>
    <p:extLst>
      <p:ext uri="{BB962C8B-B14F-4D97-AF65-F5344CB8AC3E}">
        <p14:creationId xmlns:p14="http://schemas.microsoft.com/office/powerpoint/2010/main" val="148833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...povezane komunikacionom mrežom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Dakle napravićemo dve baze po istoj šemi:</a:t>
            </a:r>
          </a:p>
          <a:p>
            <a:pPr lvl="1"/>
            <a:r>
              <a:rPr lang="en-US" dirty="0" smtClean="0"/>
              <a:t>J</a:t>
            </a:r>
            <a:r>
              <a:rPr lang="sr-Latn-RS" dirty="0" smtClean="0"/>
              <a:t>edna se već nalazi na vašem računaru</a:t>
            </a:r>
          </a:p>
          <a:p>
            <a:pPr lvl="1"/>
            <a:r>
              <a:rPr lang="sr-Latn-RS" dirty="0" smtClean="0"/>
              <a:t>Druga se nalazi na internetu (na serveru)</a:t>
            </a:r>
          </a:p>
          <a:p>
            <a:endParaRPr lang="sr-Latn-RS" dirty="0"/>
          </a:p>
          <a:p>
            <a:r>
              <a:rPr lang="sr-Latn-RS" dirty="0" smtClean="0"/>
              <a:t>Da biste pristupili drugoj bazi pratite korake koji se nalaze na narednim slajdovima.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Kao što možete primetiti sada su vidljive dve tabele u bazi Fakultet2020 a to su ispit i katedra.</a:t>
            </a:r>
          </a:p>
          <a:p>
            <a:r>
              <a:rPr lang="sr-Latn-RS" dirty="0" smtClean="0"/>
              <a:t>Znamo da baza Fakultet2020 ima još tabela ali one nisu dostupne ovom korisniku i zato im on ne može pristupiti.</a:t>
            </a:r>
          </a:p>
          <a:p>
            <a:r>
              <a:rPr lang="sr-Latn-RS" dirty="0" smtClean="0"/>
              <a:t>Pokušajte da unesete podatke o ispitu ili katedri. Nećete uspeti jer vaš korisnik nema ovlašćenja za to.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752600"/>
            <a:ext cx="20859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1160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Nakon ovog upita možete unositi podatke u tabeli ispit.</a:t>
            </a:r>
          </a:p>
          <a:p>
            <a:r>
              <a:rPr lang="en-US" dirty="0" smtClean="0"/>
              <a:t>USE Fakultet2020;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GRANT</a:t>
            </a:r>
            <a:r>
              <a:rPr lang="en-US" dirty="0" smtClean="0"/>
              <a:t> INSERT ON </a:t>
            </a:r>
            <a:r>
              <a:rPr lang="en-US" dirty="0" err="1" smtClean="0"/>
              <a:t>ispit</a:t>
            </a:r>
            <a:r>
              <a:rPr lang="en-US" dirty="0" smtClean="0"/>
              <a:t> TO </a:t>
            </a:r>
            <a:r>
              <a:rPr lang="sr-Latn-RS" dirty="0" smtClean="0"/>
              <a:t>DBR_STUDENT</a:t>
            </a:r>
            <a:endParaRPr lang="en-US" dirty="0" smtClean="0"/>
          </a:p>
          <a:p>
            <a:r>
              <a:rPr lang="en-US" dirty="0" smtClean="0"/>
              <a:t>GO  </a:t>
            </a:r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Uklonite dozvolu da se unose vrednosti u ispit:</a:t>
            </a:r>
          </a:p>
          <a:p>
            <a:r>
              <a:rPr lang="en-US" dirty="0" smtClean="0"/>
              <a:t>use Fakultet2020</a:t>
            </a:r>
          </a:p>
          <a:p>
            <a:r>
              <a:rPr lang="sr-Latn-RS" dirty="0" smtClean="0"/>
              <a:t>g</a:t>
            </a:r>
            <a:r>
              <a:rPr lang="en-US" dirty="0" smtClean="0"/>
              <a:t>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REVOKE</a:t>
            </a:r>
            <a:r>
              <a:rPr lang="en-US" dirty="0" smtClean="0"/>
              <a:t> </a:t>
            </a:r>
            <a:r>
              <a:rPr lang="sr-Latn-RS" dirty="0" smtClean="0"/>
              <a:t>INSERT ON ispit</a:t>
            </a:r>
            <a:r>
              <a:rPr lang="en-US" dirty="0" smtClean="0"/>
              <a:t> FROM </a:t>
            </a:r>
            <a:r>
              <a:rPr lang="sr-Latn-RS" dirty="0" smtClean="0"/>
              <a:t>DB</a:t>
            </a:r>
            <a:r>
              <a:rPr lang="en-US" dirty="0" smtClean="0"/>
              <a:t>R_STUDENT</a:t>
            </a:r>
          </a:p>
          <a:p>
            <a:r>
              <a:rPr lang="en-US" dirty="0" smtClean="0"/>
              <a:t>go</a:t>
            </a:r>
          </a:p>
          <a:p>
            <a:endParaRPr lang="sr-Latn-R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297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sr-Latn-RS" dirty="0" smtClean="0"/>
              <a:t>iše...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https://www.youtube.com/watch?v=-zhtT6rl0zU</a:t>
            </a:r>
            <a:endParaRPr lang="sr-Latn-RS" dirty="0" smtClean="0"/>
          </a:p>
          <a:p>
            <a:r>
              <a:rPr lang="en-US" dirty="0" smtClean="0">
                <a:hlinkClick r:id="rId3"/>
              </a:rPr>
              <a:t>https://www.youtube.com/watch?v=Sggdhot-MoM&amp;t=1681s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367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1. korak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Ulogujte se pomoću SQL Servera na vaš lokalni account.</a:t>
            </a:r>
          </a:p>
          <a:p>
            <a:pPr>
              <a:buNone/>
            </a:pPr>
            <a:r>
              <a:rPr lang="sr-Latn-RS" dirty="0" smtClean="0"/>
              <a:t>*ako ste zaboravili</a:t>
            </a:r>
          </a:p>
          <a:p>
            <a:pPr>
              <a:buNone/>
            </a:pPr>
            <a:r>
              <a:rPr lang="sr-Latn-RS" dirty="0" smtClean="0"/>
              <a:t>server name samo</a:t>
            </a:r>
          </a:p>
          <a:p>
            <a:pPr>
              <a:buNone/>
            </a:pPr>
            <a:r>
              <a:rPr lang="sr-Latn-RS" dirty="0" smtClean="0"/>
              <a:t>stavite tačku (.)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2685" y="2728913"/>
            <a:ext cx="554131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2. korak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Ako ste se uspešno logovali na </a:t>
            </a:r>
          </a:p>
          <a:p>
            <a:pPr>
              <a:buNone/>
            </a:pPr>
            <a:r>
              <a:rPr lang="sr-Latn-RS" dirty="0" smtClean="0"/>
              <a:t>lokalni nalog idite na Connect,</a:t>
            </a:r>
          </a:p>
          <a:p>
            <a:pPr>
              <a:buNone/>
            </a:pPr>
            <a:r>
              <a:rPr lang="sr-Latn-RS" dirty="0" smtClean="0"/>
              <a:t>zatim na Database engine.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609600"/>
            <a:ext cx="24669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3. korak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Unos podataka za drugu konekciju sa vašom bazom koja je na serveru. Unosite podatke kao sa slike:</a:t>
            </a:r>
          </a:p>
          <a:p>
            <a:r>
              <a:rPr lang="sr-Latn-RS" dirty="0" smtClean="0"/>
              <a:t>Password je:</a:t>
            </a:r>
          </a:p>
          <a:p>
            <a:r>
              <a:rPr lang="sr-Latn-RS" dirty="0" smtClean="0"/>
              <a:t>SoftInz1</a:t>
            </a:r>
          </a:p>
          <a:p>
            <a:r>
              <a:rPr lang="sr-Latn-RS" dirty="0" smtClean="0"/>
              <a:t>(pazite na velika</a:t>
            </a:r>
          </a:p>
          <a:p>
            <a:r>
              <a:rPr lang="sr-Latn-RS" dirty="0" smtClean="0"/>
              <a:t>i mala slova)</a:t>
            </a:r>
          </a:p>
          <a:p>
            <a:r>
              <a:rPr lang="sr-Latn-RS" dirty="0" smtClean="0"/>
              <a:t>Server name je:</a:t>
            </a:r>
          </a:p>
          <a:p>
            <a:pPr>
              <a:buNone/>
            </a:pPr>
            <a:r>
              <a:rPr lang="en-US" sz="2200" dirty="0" smtClean="0"/>
              <a:t>SQL5031.site4now.net,1433</a:t>
            </a: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1" y="2759725"/>
            <a:ext cx="5486400" cy="409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4. korak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Imate dve konekcije sada treba da ih povežete.</a:t>
            </a:r>
          </a:p>
          <a:p>
            <a:r>
              <a:rPr lang="sr-Latn-RS" dirty="0" smtClean="0"/>
              <a:t>Idite na </a:t>
            </a:r>
            <a:r>
              <a:rPr lang="sr-Latn-RS" b="1" dirty="0" smtClean="0"/>
              <a:t>Server Objects</a:t>
            </a:r>
            <a:r>
              <a:rPr lang="sr-Latn-RS" dirty="0" smtClean="0"/>
              <a:t>, zatim desni klik na </a:t>
            </a:r>
            <a:r>
              <a:rPr lang="sr-Latn-RS" b="1" dirty="0" smtClean="0"/>
              <a:t>Linked Servers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Vodite računa</a:t>
            </a:r>
          </a:p>
          <a:p>
            <a:r>
              <a:rPr lang="sr-Latn-RS" dirty="0" smtClean="0"/>
              <a:t>da ovo radite na</a:t>
            </a:r>
          </a:p>
          <a:p>
            <a:r>
              <a:rPr lang="sr-Latn-RS" dirty="0" smtClean="0"/>
              <a:t>vašoj lokalnoj</a:t>
            </a:r>
          </a:p>
          <a:p>
            <a:r>
              <a:rPr lang="sr-Latn-RS" dirty="0" smtClean="0"/>
              <a:t>konekciji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038475"/>
            <a:ext cx="5217392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5.1 korak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Popunite</a:t>
            </a:r>
          </a:p>
          <a:p>
            <a:pPr>
              <a:buNone/>
            </a:pPr>
            <a:r>
              <a:rPr lang="sr-Latn-RS" dirty="0" smtClean="0"/>
              <a:t>Linked server</a:t>
            </a:r>
          </a:p>
          <a:p>
            <a:pPr>
              <a:buNone/>
            </a:pPr>
            <a:r>
              <a:rPr lang="sr-Latn-RS" dirty="0" smtClean="0"/>
              <a:t>tako što ćete</a:t>
            </a:r>
          </a:p>
          <a:p>
            <a:pPr>
              <a:buNone/>
            </a:pPr>
            <a:r>
              <a:rPr lang="sr-Latn-RS" dirty="0" smtClean="0"/>
              <a:t>upisati naziv</a:t>
            </a:r>
          </a:p>
          <a:p>
            <a:pPr>
              <a:buNone/>
            </a:pPr>
            <a:r>
              <a:rPr lang="sr-Latn-RS" dirty="0" smtClean="0"/>
              <a:t>vašeg servera</a:t>
            </a:r>
          </a:p>
          <a:p>
            <a:pPr>
              <a:buNone/>
            </a:pPr>
            <a:r>
              <a:rPr lang="sr-Latn-RS" dirty="0" smtClean="0"/>
              <a:t>(isto kao na</a:t>
            </a:r>
          </a:p>
          <a:p>
            <a:pPr>
              <a:buNone/>
            </a:pPr>
            <a:r>
              <a:rPr lang="sr-Latn-RS" dirty="0" smtClean="0"/>
              <a:t>slici)</a:t>
            </a:r>
          </a:p>
          <a:p>
            <a:pPr>
              <a:buNone/>
            </a:pPr>
            <a:r>
              <a:rPr lang="sr-Latn-RS" dirty="0" smtClean="0"/>
              <a:t>Zatim idite u</a:t>
            </a:r>
          </a:p>
          <a:p>
            <a:pPr>
              <a:buNone/>
            </a:pPr>
            <a:r>
              <a:rPr lang="sr-Latn-RS" b="1" dirty="0" smtClean="0"/>
              <a:t>Security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6553" y="1247775"/>
            <a:ext cx="6197447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1626</Words>
  <Application>Microsoft Office PowerPoint</Application>
  <PresentationFormat>On-screen Show (4:3)</PresentationFormat>
  <Paragraphs>244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Distribuirane baze</vt:lpstr>
      <vt:lpstr>Obavezan korak</vt:lpstr>
      <vt:lpstr>Distribuirane baze podataka</vt:lpstr>
      <vt:lpstr>...povezane komunikacionom mrežom</vt:lpstr>
      <vt:lpstr>1. korak</vt:lpstr>
      <vt:lpstr>2. korak</vt:lpstr>
      <vt:lpstr>3. korak</vt:lpstr>
      <vt:lpstr>4. korak</vt:lpstr>
      <vt:lpstr>5.1 korak</vt:lpstr>
      <vt:lpstr>5.2 korak</vt:lpstr>
      <vt:lpstr>PowerPoint Presentation</vt:lpstr>
      <vt:lpstr>6. korak</vt:lpstr>
      <vt:lpstr>7. korak</vt:lpstr>
      <vt:lpstr>8. korak</vt:lpstr>
      <vt:lpstr>9. korak</vt:lpstr>
      <vt:lpstr>Zadatak 1</vt:lpstr>
      <vt:lpstr>Zadatak 2</vt:lpstr>
      <vt:lpstr>Obrazloženje</vt:lpstr>
      <vt:lpstr>Osnove zaštite</vt:lpstr>
      <vt:lpstr>PowerPoint Presentation</vt:lpstr>
      <vt:lpstr>Koraci</vt:lpstr>
      <vt:lpstr>PowerPoint Presentation</vt:lpstr>
      <vt:lpstr>Izmena proveravanja identiteta</vt:lpstr>
      <vt:lpstr>PowerPoint Presentation</vt:lpstr>
      <vt:lpstr>Pravljenje Windows korisničkih naloga:</vt:lpstr>
      <vt:lpstr>PowerPoint Presentation</vt:lpstr>
      <vt:lpstr>Kako se prave uloge</vt:lpstr>
      <vt:lpstr>Koraci za dodeljivanje sistemskih uloga korisniku</vt:lpstr>
      <vt:lpstr>Tipovi iskaza za rad uloga</vt:lpstr>
      <vt:lpstr>Dozvole za rad sa tabelama</vt:lpstr>
      <vt:lpstr>Kreiranje uloga pomoću T-SQL</vt:lpstr>
      <vt:lpstr>Login problem</vt:lpstr>
      <vt:lpstr>Kreiranje uloge nad bazom (ne serverom)</vt:lpstr>
      <vt:lpstr>Dodavanje uloge odredjenom korisniku</vt:lpstr>
      <vt:lpstr>Upravljačke funkcije</vt:lpstr>
      <vt:lpstr>Upravljačke funkcije</vt:lpstr>
      <vt:lpstr>Napomena</vt:lpstr>
      <vt:lpstr>Rezultat</vt:lpstr>
      <vt:lpstr>Primer</vt:lpstr>
      <vt:lpstr>Rezultat</vt:lpstr>
      <vt:lpstr>Primer</vt:lpstr>
      <vt:lpstr>Više...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Distribuirane baze</dc:title>
  <dc:creator>ADMIN</dc:creator>
  <cp:lastModifiedBy>Windows User</cp:lastModifiedBy>
  <cp:revision>3</cp:revision>
  <dcterms:created xsi:type="dcterms:W3CDTF">2020-03-29T15:47:12Z</dcterms:created>
  <dcterms:modified xsi:type="dcterms:W3CDTF">2021-04-08T12:52:01Z</dcterms:modified>
</cp:coreProperties>
</file>