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96" r:id="rId4"/>
    <p:sldId id="297" r:id="rId5"/>
    <p:sldId id="298" r:id="rId6"/>
    <p:sldId id="257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>
      <p:cViewPr>
        <p:scale>
          <a:sx n="118" d="100"/>
          <a:sy n="118" d="100"/>
        </p:scale>
        <p:origin x="-143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35EE-F243-4E9A-A767-B697288409AD}" type="datetimeFigureOut">
              <a:rPr lang="en-US" smtClean="0"/>
              <a:pPr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ur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ataeducation.com/sqlquerystress-the-source-cod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SQL </a:t>
            </a:r>
            <a:r>
              <a:rPr lang="en-US" dirty="0" err="1" smtClean="0"/>
              <a:t>upita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Safet</a:t>
            </a:r>
            <a:r>
              <a:rPr lang="en-US" dirty="0" smtClean="0"/>
              <a:t> </a:t>
            </a:r>
            <a:r>
              <a:rPr lang="en-US" dirty="0" err="1" smtClean="0"/>
              <a:t>Purkovi</a:t>
            </a:r>
            <a:r>
              <a:rPr lang="sr-Latn-RS" dirty="0" smtClean="0"/>
              <a:t>ć</a:t>
            </a:r>
            <a:endParaRPr lang="sr-Latn-RS" dirty="0" smtClean="0"/>
          </a:p>
          <a:p>
            <a:r>
              <a:rPr lang="sr-Latn-RS" dirty="0" smtClean="0">
                <a:hlinkClick r:id="rId2"/>
              </a:rPr>
              <a:t>spurkovic@np.ac.rs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Primena</a:t>
            </a:r>
            <a:r>
              <a:rPr lang="en-US" sz="2400" dirty="0" smtClean="0"/>
              <a:t> IN </a:t>
            </a:r>
            <a:r>
              <a:rPr lang="en-US" sz="2400" dirty="0" err="1" smtClean="0"/>
              <a:t>iskaza</a:t>
            </a:r>
            <a:r>
              <a:rPr lang="en-US" sz="2400" dirty="0" smtClean="0"/>
              <a:t> </a:t>
            </a:r>
            <a:r>
              <a:rPr lang="en-US" sz="2400" dirty="0" err="1" smtClean="0"/>
              <a:t>nad</a:t>
            </a:r>
            <a:r>
              <a:rPr lang="en-US" sz="2400" dirty="0" smtClean="0"/>
              <a:t> </a:t>
            </a:r>
            <a:r>
              <a:rPr lang="en-US" sz="2400" dirty="0" err="1" smtClean="0"/>
              <a:t>indeksiranom</a:t>
            </a:r>
            <a:r>
              <a:rPr lang="en-US" sz="2400" dirty="0" smtClean="0"/>
              <a:t> </a:t>
            </a:r>
            <a:r>
              <a:rPr lang="en-US" sz="2400" dirty="0" err="1" smtClean="0"/>
              <a:t>kolonom</a:t>
            </a:r>
            <a:r>
              <a:rPr lang="en-US" sz="2400" dirty="0" smtClean="0"/>
              <a:t> je </a:t>
            </a:r>
            <a:r>
              <a:rPr lang="en-US" sz="2400" dirty="0" err="1" smtClean="0"/>
              <a:t>efikasnija</a:t>
            </a:r>
            <a:r>
              <a:rPr lang="en-US" sz="2400" dirty="0" smtClean="0"/>
              <a:t> </a:t>
            </a:r>
            <a:r>
              <a:rPr lang="en-US" sz="2400" dirty="0" err="1" smtClean="0"/>
              <a:t>jer</a:t>
            </a:r>
            <a:r>
              <a:rPr lang="en-US" sz="2400" dirty="0" smtClean="0"/>
              <a:t> </a:t>
            </a:r>
            <a:r>
              <a:rPr lang="en-US" sz="2400" dirty="0" err="1" smtClean="0"/>
              <a:t>optimajzer</a:t>
            </a:r>
            <a:r>
              <a:rPr lang="en-US" sz="2400" dirty="0" smtClean="0"/>
              <a:t> </a:t>
            </a:r>
            <a:r>
              <a:rPr lang="en-US" sz="2400" dirty="0" err="1" smtClean="0"/>
              <a:t>sortira</a:t>
            </a:r>
            <a:r>
              <a:rPr lang="en-US" sz="2400" dirty="0" smtClean="0"/>
              <a:t> IN </a:t>
            </a:r>
            <a:r>
              <a:rPr lang="en-US" sz="2400" dirty="0" err="1" smtClean="0"/>
              <a:t>listu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mečuje</a:t>
            </a:r>
            <a:r>
              <a:rPr lang="en-US" sz="2400" dirty="0" smtClean="0"/>
              <a:t> </a:t>
            </a:r>
            <a:r>
              <a:rPr lang="en-US" sz="2400" dirty="0" err="1" smtClean="0"/>
              <a:t>sortiranu</a:t>
            </a:r>
            <a:r>
              <a:rPr lang="en-US" sz="2400" dirty="0" smtClean="0"/>
              <a:t> </a:t>
            </a:r>
            <a:r>
              <a:rPr lang="en-US" sz="2400" dirty="0" err="1" smtClean="0"/>
              <a:t>sekvencu</a:t>
            </a:r>
            <a:r>
              <a:rPr lang="en-US" sz="2400" dirty="0" smtClean="0"/>
              <a:t> </a:t>
            </a:r>
            <a:r>
              <a:rPr lang="en-US" sz="2400" dirty="0" err="1" smtClean="0"/>
              <a:t>indeksa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733800"/>
            <a:ext cx="3967162" cy="2679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9880" y="3733800"/>
            <a:ext cx="3835686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Koristiti</a:t>
            </a:r>
            <a:r>
              <a:rPr lang="en-US" sz="2400" dirty="0" smtClean="0"/>
              <a:t> EXISTS </a:t>
            </a:r>
            <a:r>
              <a:rPr lang="en-US" sz="2400" dirty="0" err="1" smtClean="0"/>
              <a:t>umesto</a:t>
            </a:r>
            <a:r>
              <a:rPr lang="en-US" sz="2400" dirty="0" smtClean="0"/>
              <a:t> DISTINCT </a:t>
            </a:r>
            <a:r>
              <a:rPr lang="en-US" sz="2400" dirty="0" err="1" smtClean="0"/>
              <a:t>kada</a:t>
            </a:r>
            <a:r>
              <a:rPr lang="en-US" sz="2400" dirty="0" smtClean="0"/>
              <a:t> se </a:t>
            </a:r>
            <a:r>
              <a:rPr lang="en-US" sz="2400" dirty="0" err="1" smtClean="0"/>
              <a:t>spajaju</a:t>
            </a:r>
            <a:r>
              <a:rPr lang="en-US" sz="2400" dirty="0" smtClean="0"/>
              <a:t> </a:t>
            </a:r>
            <a:r>
              <a:rPr lang="en-US" sz="2400" dirty="0" err="1" smtClean="0"/>
              <a:t>tabele</a:t>
            </a:r>
            <a:r>
              <a:rPr lang="en-US" sz="2400" dirty="0" smtClean="0"/>
              <a:t> u </a:t>
            </a:r>
            <a:r>
              <a:rPr lang="en-US" sz="2400" dirty="0" err="1" smtClean="0"/>
              <a:t>relaciji</a:t>
            </a:r>
            <a:r>
              <a:rPr lang="en-US" sz="2400" dirty="0" smtClean="0"/>
              <a:t> 1:M. DISTINCT </a:t>
            </a:r>
            <a:r>
              <a:rPr lang="en-US" sz="2400" dirty="0" err="1" smtClean="0"/>
              <a:t>prikazuje</a:t>
            </a:r>
            <a:r>
              <a:rPr lang="en-US" sz="2400" dirty="0" smtClean="0"/>
              <a:t> </a:t>
            </a:r>
            <a:r>
              <a:rPr lang="en-US" sz="2400" dirty="0" err="1" smtClean="0"/>
              <a:t>sve</a:t>
            </a:r>
            <a:r>
              <a:rPr lang="en-US" sz="2400" dirty="0" smtClean="0"/>
              <a:t> </a:t>
            </a:r>
            <a:r>
              <a:rPr lang="en-US" sz="2400" dirty="0" err="1" smtClean="0"/>
              <a:t>podatke</a:t>
            </a:r>
            <a:r>
              <a:rPr lang="en-US" sz="2400" dirty="0" smtClean="0"/>
              <a:t> a </a:t>
            </a:r>
            <a:r>
              <a:rPr lang="en-US" sz="2400" dirty="0" err="1" smtClean="0"/>
              <a:t>zatim</a:t>
            </a:r>
            <a:r>
              <a:rPr lang="en-US" sz="2400" dirty="0" smtClean="0"/>
              <a:t> </a:t>
            </a:r>
            <a:r>
              <a:rPr lang="en-US" sz="2400" dirty="0" err="1" smtClean="0"/>
              <a:t>izbacuje</a:t>
            </a:r>
            <a:r>
              <a:rPr lang="en-US" sz="2400" dirty="0" smtClean="0"/>
              <a:t> </a:t>
            </a:r>
            <a:r>
              <a:rPr lang="en-US" sz="2400" dirty="0" err="1" smtClean="0"/>
              <a:t>duplikate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razliku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</a:t>
            </a:r>
            <a:r>
              <a:rPr lang="en-US" sz="2400" dirty="0" err="1" smtClean="0"/>
              <a:t>podupita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EXISTS </a:t>
            </a:r>
            <a:r>
              <a:rPr lang="en-US" sz="2400" dirty="0" err="1" smtClean="0"/>
              <a:t>gde</a:t>
            </a:r>
            <a:r>
              <a:rPr lang="en-US" sz="2400" dirty="0" smtClean="0"/>
              <a:t> se ne </a:t>
            </a:r>
            <a:r>
              <a:rPr lang="en-US" sz="2400" dirty="0" err="1" smtClean="0"/>
              <a:t>vraća</a:t>
            </a:r>
            <a:r>
              <a:rPr lang="en-US" sz="2400" dirty="0" smtClean="0"/>
              <a:t> </a:t>
            </a:r>
            <a:r>
              <a:rPr lang="en-US" sz="2400" dirty="0" err="1" smtClean="0"/>
              <a:t>cela</a:t>
            </a:r>
            <a:r>
              <a:rPr lang="en-US" sz="2400" dirty="0" smtClean="0"/>
              <a:t> </a:t>
            </a:r>
            <a:r>
              <a:rPr lang="en-US" sz="2400" dirty="0" err="1" smtClean="0"/>
              <a:t>tabela</a:t>
            </a:r>
            <a:endParaRPr lang="en-US" sz="2400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57600"/>
            <a:ext cx="3786187" cy="25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3581400"/>
            <a:ext cx="393666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Koristiti</a:t>
            </a:r>
            <a:r>
              <a:rPr lang="en-US" sz="2400" dirty="0" smtClean="0"/>
              <a:t> UNION ALL </a:t>
            </a:r>
            <a:r>
              <a:rPr lang="en-US" sz="2400" dirty="0" err="1" smtClean="0"/>
              <a:t>umesto</a:t>
            </a:r>
            <a:r>
              <a:rPr lang="en-US" sz="2400" dirty="0" smtClean="0"/>
              <a:t> UNION </a:t>
            </a:r>
          </a:p>
          <a:p>
            <a:r>
              <a:rPr lang="en-US" sz="2400" dirty="0" smtClean="0"/>
              <a:t>UNION ALL se </a:t>
            </a:r>
            <a:r>
              <a:rPr lang="en-US" sz="2400" dirty="0" err="1" smtClean="0"/>
              <a:t>brže</a:t>
            </a:r>
            <a:r>
              <a:rPr lang="en-US" sz="2400" dirty="0" smtClean="0"/>
              <a:t> </a:t>
            </a:r>
            <a:r>
              <a:rPr lang="en-US" sz="2400" dirty="0" err="1" smtClean="0"/>
              <a:t>izvršava</a:t>
            </a:r>
            <a:r>
              <a:rPr lang="en-US" sz="2400" dirty="0" smtClean="0"/>
              <a:t> </a:t>
            </a:r>
            <a:r>
              <a:rPr lang="en-US" sz="2400" dirty="0" err="1" smtClean="0"/>
              <a:t>jer</a:t>
            </a:r>
            <a:r>
              <a:rPr lang="en-US" sz="2400" dirty="0" smtClean="0"/>
              <a:t> ne </a:t>
            </a:r>
            <a:r>
              <a:rPr lang="en-US" sz="2400" dirty="0" err="1" smtClean="0"/>
              <a:t>traži</a:t>
            </a:r>
            <a:r>
              <a:rPr lang="en-US" sz="2400" dirty="0" smtClean="0"/>
              <a:t> </a:t>
            </a:r>
            <a:r>
              <a:rPr lang="en-US" sz="2400" dirty="0" err="1" smtClean="0"/>
              <a:t>duplikate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razliku</a:t>
            </a:r>
            <a:r>
              <a:rPr lang="en-US" sz="2400" dirty="0" smtClean="0"/>
              <a:t> </a:t>
            </a:r>
            <a:r>
              <a:rPr lang="en-US" sz="2400" dirty="0" err="1" smtClean="0"/>
              <a:t>od</a:t>
            </a:r>
            <a:r>
              <a:rPr lang="en-US" sz="2400" dirty="0" smtClean="0"/>
              <a:t> UNION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traži</a:t>
            </a:r>
            <a:r>
              <a:rPr lang="en-US" sz="2400" dirty="0" smtClean="0"/>
              <a:t> </a:t>
            </a:r>
            <a:r>
              <a:rPr lang="en-US" sz="2400" dirty="0" err="1" smtClean="0"/>
              <a:t>duplikate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</a:t>
            </a:r>
            <a:r>
              <a:rPr lang="en-US" sz="2400" dirty="0" err="1" smtClean="0"/>
              <a:t>obzira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li</a:t>
            </a:r>
            <a:r>
              <a:rPr lang="en-US" sz="2400" dirty="0" smtClean="0"/>
              <a:t> </a:t>
            </a:r>
            <a:r>
              <a:rPr lang="en-US" sz="2400" dirty="0" err="1" smtClean="0"/>
              <a:t>postoje</a:t>
            </a:r>
            <a:r>
              <a:rPr lang="en-US" sz="2400" dirty="0" smtClean="0"/>
              <a:t> </a:t>
            </a:r>
            <a:r>
              <a:rPr lang="en-US" sz="2400" dirty="0" err="1" smtClean="0"/>
              <a:t>ili</a:t>
            </a:r>
            <a:r>
              <a:rPr lang="en-US" sz="2400" dirty="0" smtClean="0"/>
              <a:t> ne </a:t>
            </a:r>
            <a:r>
              <a:rPr lang="en-US" sz="2400" dirty="0" err="1" smtClean="0"/>
              <a:t>postoje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733800"/>
            <a:ext cx="3429000" cy="2361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657600"/>
            <a:ext cx="349201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Izbegavanje</a:t>
            </a:r>
            <a:r>
              <a:rPr lang="en-US" sz="2400" dirty="0" smtClean="0"/>
              <a:t> OR u JOIN </a:t>
            </a:r>
            <a:r>
              <a:rPr lang="en-US" sz="2400" dirty="0" err="1" smtClean="0"/>
              <a:t>iskazima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Uvek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se OR </a:t>
            </a:r>
            <a:r>
              <a:rPr lang="en-US" sz="2400" dirty="0" err="1" smtClean="0"/>
              <a:t>javi</a:t>
            </a:r>
            <a:r>
              <a:rPr lang="en-US" sz="2400" dirty="0" smtClean="0"/>
              <a:t> u JOIN, </a:t>
            </a:r>
            <a:r>
              <a:rPr lang="en-US" sz="2400" dirty="0" err="1" smtClean="0"/>
              <a:t>upit</a:t>
            </a:r>
            <a:r>
              <a:rPr lang="en-US" sz="2400" dirty="0" smtClean="0"/>
              <a:t> </a:t>
            </a:r>
            <a:r>
              <a:rPr lang="en-US" sz="2400" dirty="0" err="1" smtClean="0"/>
              <a:t>će</a:t>
            </a:r>
            <a:r>
              <a:rPr lang="en-US" sz="2400" dirty="0" smtClean="0"/>
              <a:t> se </a:t>
            </a:r>
            <a:r>
              <a:rPr lang="en-US" sz="2400" dirty="0" err="1" smtClean="0"/>
              <a:t>usporiti</a:t>
            </a:r>
            <a:r>
              <a:rPr lang="en-US" sz="2400" dirty="0" smtClean="0"/>
              <a:t> </a:t>
            </a:r>
            <a:r>
              <a:rPr lang="en-US" sz="2400" dirty="0" err="1" smtClean="0"/>
              <a:t>najmanje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faktorom</a:t>
            </a:r>
            <a:r>
              <a:rPr lang="en-US" sz="2400" dirty="0" smtClean="0"/>
              <a:t> 2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86199"/>
            <a:ext cx="3657600" cy="2520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3886201"/>
            <a:ext cx="3657600" cy="248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Izbegavati</a:t>
            </a:r>
            <a:r>
              <a:rPr lang="en-US" sz="2400" dirty="0" smtClean="0"/>
              <a:t> </a:t>
            </a:r>
            <a:r>
              <a:rPr lang="en-US" sz="2400" dirty="0" err="1" smtClean="0"/>
              <a:t>redudatnu</a:t>
            </a:r>
            <a:r>
              <a:rPr lang="en-US" sz="2400" dirty="0" smtClean="0"/>
              <a:t> </a:t>
            </a:r>
            <a:r>
              <a:rPr lang="en-US" sz="2400" dirty="0" err="1" smtClean="0"/>
              <a:t>matematiku</a:t>
            </a:r>
            <a:endParaRPr lang="en-US" sz="2400" dirty="0" smtClean="0"/>
          </a:p>
          <a:p>
            <a:r>
              <a:rPr lang="en-US" sz="2400" dirty="0" err="1" smtClean="0"/>
              <a:t>Matematika</a:t>
            </a:r>
            <a:r>
              <a:rPr lang="en-US" sz="2400" dirty="0" smtClean="0"/>
              <a:t> u SQL </a:t>
            </a:r>
            <a:r>
              <a:rPr lang="en-US" sz="2400" dirty="0" err="1" smtClean="0"/>
              <a:t>iskazu</a:t>
            </a:r>
            <a:r>
              <a:rPr lang="en-US" sz="2400" dirty="0" smtClean="0"/>
              <a:t> </a:t>
            </a:r>
            <a:r>
              <a:rPr lang="en-US" sz="2400" dirty="0" err="1" smtClean="0"/>
              <a:t>može</a:t>
            </a:r>
            <a:r>
              <a:rPr lang="en-US" sz="2400" dirty="0" smtClean="0"/>
              <a:t> </a:t>
            </a:r>
            <a:r>
              <a:rPr lang="en-US" sz="2400" dirty="0" err="1" smtClean="0"/>
              <a:t>znatno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smanji</a:t>
            </a:r>
            <a:r>
              <a:rPr lang="en-US" sz="2400" dirty="0" smtClean="0"/>
              <a:t> </a:t>
            </a:r>
            <a:r>
              <a:rPr lang="en-US" sz="2400" dirty="0" err="1" smtClean="0"/>
              <a:t>performanse</a:t>
            </a:r>
            <a:r>
              <a:rPr lang="en-US" sz="2400" dirty="0" smtClean="0"/>
              <a:t> </a:t>
            </a:r>
            <a:r>
              <a:rPr lang="en-US" sz="2400" dirty="0" err="1" smtClean="0"/>
              <a:t>upita</a:t>
            </a:r>
            <a:r>
              <a:rPr lang="en-US" sz="2400" dirty="0" smtClean="0"/>
              <a:t> </a:t>
            </a:r>
            <a:r>
              <a:rPr lang="en-US" sz="2400" dirty="0" err="1" smtClean="0"/>
              <a:t>jer</a:t>
            </a:r>
            <a:r>
              <a:rPr lang="en-US" sz="2400" dirty="0" smtClean="0"/>
              <a:t> se </a:t>
            </a:r>
            <a:r>
              <a:rPr lang="en-US" sz="2400" dirty="0" err="1" smtClean="0"/>
              <a:t>operacija</a:t>
            </a:r>
            <a:r>
              <a:rPr lang="en-US" sz="2400" dirty="0" smtClean="0"/>
              <a:t> </a:t>
            </a:r>
            <a:r>
              <a:rPr lang="en-US" sz="2400" dirty="0" err="1" smtClean="0"/>
              <a:t>primenjuje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svaki</a:t>
            </a:r>
            <a:r>
              <a:rPr lang="en-US" sz="2400" dirty="0" smtClean="0"/>
              <a:t> red.</a:t>
            </a:r>
            <a:endParaRPr lang="en-US" sz="2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429000"/>
            <a:ext cx="3942863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1662" y="3429000"/>
            <a:ext cx="3918183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Napomena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Obzirom</a:t>
            </a:r>
            <a:r>
              <a:rPr lang="en-US" sz="2400" dirty="0" smtClean="0"/>
              <a:t>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smo</a:t>
            </a:r>
            <a:r>
              <a:rPr lang="en-US" sz="2400" dirty="0" smtClean="0"/>
              <a:t> </a:t>
            </a:r>
            <a:r>
              <a:rPr lang="en-US" sz="2400" dirty="0" err="1" smtClean="0"/>
              <a:t>proveru</a:t>
            </a:r>
            <a:r>
              <a:rPr lang="en-US" sz="2400" dirty="0" smtClean="0"/>
              <a:t> </a:t>
            </a:r>
            <a:r>
              <a:rPr lang="en-US" sz="2400" dirty="0" err="1" smtClean="0"/>
              <a:t>radili</a:t>
            </a:r>
            <a:r>
              <a:rPr lang="en-US" sz="2400" dirty="0" smtClean="0"/>
              <a:t> </a:t>
            </a:r>
            <a:r>
              <a:rPr lang="en-US" sz="2400" dirty="0" err="1" smtClean="0"/>
              <a:t>nad</a:t>
            </a:r>
            <a:r>
              <a:rPr lang="en-US" sz="2400" dirty="0" smtClean="0"/>
              <a:t> </a:t>
            </a:r>
            <a:r>
              <a:rPr lang="en-US" sz="2400" dirty="0" err="1" smtClean="0"/>
              <a:t>malim</a:t>
            </a:r>
            <a:r>
              <a:rPr lang="en-US" sz="2400" dirty="0" smtClean="0"/>
              <a:t> </a:t>
            </a:r>
            <a:r>
              <a:rPr lang="en-US" sz="2400" dirty="0" err="1" smtClean="0"/>
              <a:t>klasterom</a:t>
            </a:r>
            <a:r>
              <a:rPr lang="en-US" sz="2400" dirty="0" smtClean="0"/>
              <a:t> </a:t>
            </a:r>
            <a:r>
              <a:rPr lang="en-US" sz="2400" dirty="0" err="1" smtClean="0"/>
              <a:t>podataka</a:t>
            </a:r>
            <a:r>
              <a:rPr lang="en-US" sz="2400" dirty="0" smtClean="0"/>
              <a:t> </a:t>
            </a:r>
            <a:r>
              <a:rPr lang="sr-Latn-RS" sz="2400" dirty="0" smtClean="0"/>
              <a:t>neki rezultati koje smo dobili nisu zadovoljavajući.</a:t>
            </a:r>
          </a:p>
          <a:p>
            <a:r>
              <a:rPr lang="sr-Latn-RS" sz="2400" dirty="0" smtClean="0"/>
              <a:t>Da biste dobili tačnije rezultate potrebno je da proširite vaš klaster podataka, kao i da radite nad različitim brojem iteracija.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484" y="548872"/>
            <a:ext cx="1632527" cy="687466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dirty="0"/>
              <a:t>Indeks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218" y="1303917"/>
            <a:ext cx="8087014" cy="5090397"/>
          </a:xfrm>
          <a:prstGeom prst="rect">
            <a:avLst/>
          </a:prstGeom>
        </p:spPr>
        <p:txBody>
          <a:bodyPr vert="horz" wrap="square" lIns="0" tIns="11967" rIns="0" bIns="0" rtlCol="0">
            <a:spAutoFit/>
          </a:bodyPr>
          <a:lstStyle/>
          <a:p>
            <a:pPr marL="320255" indent="-308858">
              <a:spcBef>
                <a:spcPts val="94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Indeks </a:t>
            </a:r>
            <a:r>
              <a:rPr sz="2500" dirty="0">
                <a:latin typeface="Arial"/>
                <a:cs typeface="Arial"/>
              </a:rPr>
              <a:t>je </a:t>
            </a:r>
            <a:r>
              <a:rPr sz="2500" spc="4" dirty="0">
                <a:latin typeface="Arial"/>
                <a:cs typeface="Arial"/>
              </a:rPr>
              <a:t>stablo </a:t>
            </a:r>
            <a:r>
              <a:rPr sz="2500" dirty="0">
                <a:latin typeface="Arial"/>
                <a:cs typeface="Arial"/>
              </a:rPr>
              <a:t>traženja </a:t>
            </a:r>
            <a:r>
              <a:rPr sz="2500" spc="4" dirty="0">
                <a:latin typeface="Arial"/>
                <a:cs typeface="Arial"/>
              </a:rPr>
              <a:t>za </a:t>
            </a:r>
            <a:r>
              <a:rPr sz="2500" dirty="0">
                <a:latin typeface="Arial"/>
                <a:cs typeface="Arial"/>
              </a:rPr>
              <a:t>određenu</a:t>
            </a:r>
            <a:r>
              <a:rPr sz="2500" spc="-76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tabelu.</a:t>
            </a:r>
            <a:endParaRPr sz="2500">
              <a:latin typeface="Arial"/>
              <a:cs typeface="Arial"/>
            </a:endParaRPr>
          </a:p>
          <a:p>
            <a:pPr marL="320255" indent="-308858"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latin typeface="Arial"/>
                <a:cs typeface="Arial"/>
              </a:rPr>
              <a:t>Primarni ključ tabele je </a:t>
            </a:r>
            <a:r>
              <a:rPr sz="2500" spc="-4" dirty="0">
                <a:latin typeface="Arial"/>
                <a:cs typeface="Arial"/>
              </a:rPr>
              <a:t>obavezno</a:t>
            </a:r>
            <a:r>
              <a:rPr sz="2500" dirty="0">
                <a:latin typeface="Arial"/>
                <a:cs typeface="Arial"/>
              </a:rPr>
              <a:t> indeksiran.</a:t>
            </a:r>
            <a:endParaRPr sz="2500">
              <a:latin typeface="Arial"/>
              <a:cs typeface="Arial"/>
            </a:endParaRPr>
          </a:p>
          <a:p>
            <a:pPr marL="320255" marR="83768" indent="-308858">
              <a:lnSpc>
                <a:spcPct val="80000"/>
              </a:lnSpc>
              <a:spcBef>
                <a:spcPts val="606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latin typeface="Arial"/>
                <a:cs typeface="Arial"/>
              </a:rPr>
              <a:t>Obično </a:t>
            </a:r>
            <a:r>
              <a:rPr sz="2500" spc="4" dirty="0">
                <a:latin typeface="Arial"/>
                <a:cs typeface="Arial"/>
              </a:rPr>
              <a:t>se </a:t>
            </a:r>
            <a:r>
              <a:rPr sz="2500" dirty="0">
                <a:latin typeface="Arial"/>
                <a:cs typeface="Arial"/>
              </a:rPr>
              <a:t>indeksiraju strani ključevi </a:t>
            </a:r>
            <a:r>
              <a:rPr sz="2500" spc="4" dirty="0">
                <a:latin typeface="Arial"/>
                <a:cs typeface="Arial"/>
              </a:rPr>
              <a:t>u </a:t>
            </a:r>
            <a:r>
              <a:rPr sz="2500" dirty="0">
                <a:latin typeface="Arial"/>
                <a:cs typeface="Arial"/>
              </a:rPr>
              <a:t>tabeli(da bi </a:t>
            </a:r>
            <a:r>
              <a:rPr sz="2500" spc="4" dirty="0">
                <a:latin typeface="Arial"/>
                <a:cs typeface="Arial"/>
              </a:rPr>
              <a:t>se  </a:t>
            </a:r>
            <a:r>
              <a:rPr sz="2500" dirty="0">
                <a:latin typeface="Arial"/>
                <a:cs typeface="Arial"/>
              </a:rPr>
              <a:t>ubrzale operacije spoja između tabela) i kolone (ili  grupe kolona) </a:t>
            </a:r>
            <a:r>
              <a:rPr sz="2500" spc="4" dirty="0">
                <a:latin typeface="Arial"/>
                <a:cs typeface="Arial"/>
              </a:rPr>
              <a:t>koje se </a:t>
            </a:r>
            <a:r>
              <a:rPr sz="2500" dirty="0">
                <a:latin typeface="Arial"/>
                <a:cs typeface="Arial"/>
              </a:rPr>
              <a:t>koriste </a:t>
            </a:r>
            <a:r>
              <a:rPr sz="2500" spc="4" dirty="0">
                <a:latin typeface="Arial"/>
                <a:cs typeface="Arial"/>
              </a:rPr>
              <a:t>za </a:t>
            </a:r>
            <a:r>
              <a:rPr sz="2500" spc="-4" dirty="0">
                <a:latin typeface="Arial"/>
                <a:cs typeface="Arial"/>
              </a:rPr>
              <a:t>postavljanje uslova </a:t>
            </a:r>
            <a:r>
              <a:rPr sz="2500" spc="4" dirty="0">
                <a:latin typeface="Arial"/>
                <a:cs typeface="Arial"/>
              </a:rPr>
              <a:t>u  </a:t>
            </a:r>
            <a:r>
              <a:rPr sz="2500" dirty="0">
                <a:latin typeface="Arial"/>
                <a:cs typeface="Arial"/>
              </a:rPr>
              <a:t>upitima.</a:t>
            </a:r>
            <a:endParaRPr sz="2500">
              <a:latin typeface="Arial"/>
              <a:cs typeface="Arial"/>
            </a:endParaRPr>
          </a:p>
          <a:p>
            <a:pPr marL="320255" marR="4559" indent="-308858">
              <a:lnSpc>
                <a:spcPct val="80000"/>
              </a:lnSpc>
              <a:spcBef>
                <a:spcPts val="601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latin typeface="Arial"/>
                <a:cs typeface="Arial"/>
              </a:rPr>
              <a:t>Indeksi </a:t>
            </a:r>
            <a:r>
              <a:rPr sz="2500" spc="-4" dirty="0">
                <a:solidFill>
                  <a:srgbClr val="333399"/>
                </a:solidFill>
                <a:latin typeface="Arial"/>
                <a:cs typeface="Arial"/>
              </a:rPr>
              <a:t>ubrzavaju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operacije </a:t>
            </a:r>
            <a:r>
              <a:rPr sz="2500" spc="4" dirty="0">
                <a:solidFill>
                  <a:srgbClr val="333399"/>
                </a:solidFill>
                <a:latin typeface="Arial"/>
                <a:cs typeface="Arial"/>
              </a:rPr>
              <a:t>traženja </a:t>
            </a:r>
            <a:r>
              <a:rPr sz="2500" dirty="0">
                <a:latin typeface="Arial"/>
                <a:cs typeface="Arial"/>
              </a:rPr>
              <a:t>ali mogu  drastično da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uspore operacije ažuriranja</a:t>
            </a:r>
            <a:r>
              <a:rPr sz="2500" dirty="0">
                <a:latin typeface="Arial"/>
                <a:cs typeface="Arial"/>
              </a:rPr>
              <a:t>. Zbog toga je  potrebno </a:t>
            </a:r>
            <a:r>
              <a:rPr sz="2500" spc="-4" dirty="0">
                <a:latin typeface="Arial"/>
                <a:cs typeface="Arial"/>
              </a:rPr>
              <a:t>pravilno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izbalansirati broj </a:t>
            </a:r>
            <a:r>
              <a:rPr sz="2500" spc="4" dirty="0">
                <a:solidFill>
                  <a:srgbClr val="333399"/>
                </a:solidFill>
                <a:latin typeface="Arial"/>
                <a:cs typeface="Arial"/>
              </a:rPr>
              <a:t>indeksa </a:t>
            </a:r>
            <a:r>
              <a:rPr sz="2500" spc="4" dirty="0">
                <a:latin typeface="Arial"/>
                <a:cs typeface="Arial"/>
              </a:rPr>
              <a:t>u </a:t>
            </a:r>
            <a:r>
              <a:rPr sz="2500" dirty="0">
                <a:latin typeface="Arial"/>
                <a:cs typeface="Arial"/>
              </a:rPr>
              <a:t>bazi  podataka.</a:t>
            </a:r>
            <a:endParaRPr sz="2500">
              <a:latin typeface="Arial"/>
              <a:cs typeface="Arial"/>
            </a:endParaRPr>
          </a:p>
          <a:p>
            <a:pPr marL="320255" marR="594922" indent="-308858">
              <a:lnSpc>
                <a:spcPts val="2414"/>
              </a:lnSpc>
              <a:spcBef>
                <a:spcPts val="583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dirty="0">
                <a:latin typeface="Arial"/>
                <a:cs typeface="Arial"/>
              </a:rPr>
              <a:t>Indeks </a:t>
            </a:r>
            <a:r>
              <a:rPr sz="2500" spc="4" dirty="0">
                <a:latin typeface="Arial"/>
                <a:cs typeface="Arial"/>
              </a:rPr>
              <a:t>se (u </a:t>
            </a:r>
            <a:r>
              <a:rPr sz="2500" spc="-4" dirty="0">
                <a:latin typeface="Arial"/>
                <a:cs typeface="Arial"/>
              </a:rPr>
              <a:t>opštem </a:t>
            </a:r>
            <a:r>
              <a:rPr sz="2500" dirty="0">
                <a:latin typeface="Arial"/>
                <a:cs typeface="Arial"/>
              </a:rPr>
              <a:t>slučaju)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ne </a:t>
            </a:r>
            <a:r>
              <a:rPr sz="2500" spc="-4" dirty="0">
                <a:solidFill>
                  <a:srgbClr val="333399"/>
                </a:solidFill>
                <a:latin typeface="Arial"/>
                <a:cs typeface="Arial"/>
              </a:rPr>
              <a:t>može </a:t>
            </a:r>
            <a:r>
              <a:rPr sz="2500" dirty="0">
                <a:latin typeface="Arial"/>
                <a:cs typeface="Arial"/>
              </a:rPr>
              <a:t>kreirati nad  pogledom, </a:t>
            </a:r>
            <a:r>
              <a:rPr sz="2500" spc="-9" dirty="0">
                <a:latin typeface="Arial"/>
                <a:cs typeface="Arial"/>
              </a:rPr>
              <a:t>već </a:t>
            </a:r>
            <a:r>
              <a:rPr sz="2500" dirty="0">
                <a:latin typeface="Arial"/>
                <a:cs typeface="Arial"/>
              </a:rPr>
              <a:t>samo nad</a:t>
            </a:r>
            <a:r>
              <a:rPr sz="2500" spc="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tabelama.</a:t>
            </a:r>
            <a:endParaRPr sz="2500">
              <a:latin typeface="Arial"/>
              <a:cs typeface="Arial"/>
            </a:endParaRPr>
          </a:p>
          <a:p>
            <a:pPr marL="320255" marR="10257" indent="-308858">
              <a:lnSpc>
                <a:spcPts val="2414"/>
              </a:lnSpc>
              <a:spcBef>
                <a:spcPts val="597"/>
              </a:spcBef>
              <a:buChar char="•"/>
              <a:tabLst>
                <a:tab pos="320255" algn="l"/>
                <a:tab pos="320825" algn="l"/>
              </a:tabLst>
            </a:pPr>
            <a:r>
              <a:rPr sz="2500" spc="4" dirty="0">
                <a:latin typeface="Arial"/>
                <a:cs typeface="Arial"/>
              </a:rPr>
              <a:t>U </a:t>
            </a:r>
            <a:r>
              <a:rPr sz="2500" dirty="0">
                <a:latin typeface="Arial"/>
                <a:cs typeface="Arial"/>
              </a:rPr>
              <a:t>SELECT naredbi </a:t>
            </a:r>
            <a:r>
              <a:rPr sz="2500" dirty="0">
                <a:solidFill>
                  <a:srgbClr val="333399"/>
                </a:solidFill>
                <a:latin typeface="Arial"/>
                <a:cs typeface="Arial"/>
              </a:rPr>
              <a:t>nije potrebno posebno specificirati  indeks</a:t>
            </a:r>
            <a:r>
              <a:rPr sz="2500" dirty="0">
                <a:latin typeface="Arial"/>
                <a:cs typeface="Arial"/>
              </a:rPr>
              <a:t>. DBMS </a:t>
            </a:r>
            <a:r>
              <a:rPr sz="2500" spc="4" dirty="0">
                <a:latin typeface="Arial"/>
                <a:cs typeface="Arial"/>
              </a:rPr>
              <a:t>sam </a:t>
            </a:r>
            <a:r>
              <a:rPr sz="2500" dirty="0">
                <a:latin typeface="Arial"/>
                <a:cs typeface="Arial"/>
              </a:rPr>
              <a:t>određuje </a:t>
            </a:r>
            <a:r>
              <a:rPr sz="2500" spc="4" dirty="0">
                <a:latin typeface="Arial"/>
                <a:cs typeface="Arial"/>
              </a:rPr>
              <a:t>koje indekse </a:t>
            </a:r>
            <a:r>
              <a:rPr sz="2500" dirty="0">
                <a:latin typeface="Arial"/>
                <a:cs typeface="Arial"/>
              </a:rPr>
              <a:t>je  najoptimalnije koristiti prilikom </a:t>
            </a:r>
            <a:r>
              <a:rPr sz="2500" spc="-4" dirty="0">
                <a:latin typeface="Arial"/>
                <a:cs typeface="Arial"/>
              </a:rPr>
              <a:t>izvršavanja</a:t>
            </a:r>
            <a:r>
              <a:rPr sz="2500" spc="-13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upita</a:t>
            </a:r>
            <a:endParaRPr sz="2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357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484" y="548872"/>
            <a:ext cx="1632527" cy="687466"/>
          </a:xfrm>
          <a:prstGeom prst="rect">
            <a:avLst/>
          </a:prstGeom>
        </p:spPr>
        <p:txBody>
          <a:bodyPr vert="horz" wrap="square" lIns="0" tIns="10257" rIns="0" bIns="0" rtlCol="0">
            <a:spAutoFit/>
          </a:bodyPr>
          <a:lstStyle/>
          <a:p>
            <a:pPr marL="11397">
              <a:spcBef>
                <a:spcPts val="81"/>
              </a:spcBef>
            </a:pPr>
            <a:r>
              <a:rPr dirty="0"/>
              <a:t>Indeks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219" y="1314674"/>
            <a:ext cx="7715250" cy="4715360"/>
          </a:xfrm>
          <a:prstGeom prst="rect">
            <a:avLst/>
          </a:prstGeom>
        </p:spPr>
        <p:txBody>
          <a:bodyPr vert="horz" wrap="square" lIns="0" tIns="11397" rIns="0" bIns="0" rtlCol="0">
            <a:spAutoFit/>
          </a:bodyPr>
          <a:lstStyle/>
          <a:p>
            <a:pPr marL="320255" indent="-308858">
              <a:spcBef>
                <a:spcPts val="90"/>
              </a:spcBef>
              <a:buChar char="•"/>
              <a:tabLst>
                <a:tab pos="320255" algn="l"/>
                <a:tab pos="320825" algn="l"/>
              </a:tabLst>
            </a:pPr>
            <a:r>
              <a:rPr sz="2200" spc="-4" dirty="0">
                <a:latin typeface="Arial"/>
                <a:cs typeface="Arial"/>
              </a:rPr>
              <a:t>Naredba </a:t>
            </a:r>
            <a:r>
              <a:rPr sz="2200" spc="-13" dirty="0">
                <a:latin typeface="Arial"/>
                <a:cs typeface="Arial"/>
              </a:rPr>
              <a:t>za </a:t>
            </a:r>
            <a:r>
              <a:rPr sz="2200" spc="-4" dirty="0">
                <a:latin typeface="Arial"/>
                <a:cs typeface="Arial"/>
              </a:rPr>
              <a:t>kreiranje</a:t>
            </a:r>
            <a:r>
              <a:rPr sz="2200" spc="27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indeksa</a:t>
            </a:r>
            <a:r>
              <a:rPr sz="2200" dirty="0">
                <a:latin typeface="Arial"/>
                <a:cs typeface="Arial"/>
              </a:rPr>
              <a:t>:</a:t>
            </a:r>
          </a:p>
          <a:p>
            <a:pPr marL="320255"/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CREATE [UNIQUE] INDEX index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 ON</a:t>
            </a:r>
            <a:endParaRPr sz="2200" dirty="0">
              <a:latin typeface="Arial"/>
              <a:cs typeface="Arial"/>
            </a:endParaRPr>
          </a:p>
          <a:p>
            <a:pPr marL="1652562" marR="4559" indent="-820583">
              <a:lnSpc>
                <a:spcPts val="2567"/>
              </a:lnSpc>
              <a:spcBef>
                <a:spcPts val="99"/>
              </a:spcBef>
            </a:pP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{tabela </a:t>
            </a:r>
            <a:r>
              <a:rPr sz="2200" b="1" spc="-9" dirty="0">
                <a:solidFill>
                  <a:srgbClr val="333399"/>
                </a:solidFill>
                <a:latin typeface="Arial"/>
                <a:cs typeface="Arial"/>
              </a:rPr>
              <a:t>(kolona[ASCIDESC][,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kolona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[ASCIDESC]]...)}  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I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{CLUSTER cluster}</a:t>
            </a:r>
            <a:endParaRPr sz="2200" dirty="0">
              <a:latin typeface="Arial"/>
              <a:cs typeface="Arial"/>
            </a:endParaRPr>
          </a:p>
          <a:p>
            <a:pPr marL="831980" marR="2886855">
              <a:lnSpc>
                <a:spcPts val="2585"/>
              </a:lnSpc>
            </a:pP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[UNITRANS n] [MAXTRANS n]  </a:t>
            </a:r>
            <a:r>
              <a:rPr sz="2200" b="1" spc="-9" dirty="0">
                <a:solidFill>
                  <a:srgbClr val="333399"/>
                </a:solidFill>
                <a:latin typeface="Arial"/>
                <a:cs typeface="Arial"/>
              </a:rPr>
              <a:t>[TABLESPACE</a:t>
            </a:r>
            <a:r>
              <a:rPr sz="2200" b="1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n]</a:t>
            </a:r>
            <a:endParaRPr sz="2200" dirty="0">
              <a:latin typeface="Arial"/>
              <a:cs typeface="Arial"/>
            </a:endParaRPr>
          </a:p>
          <a:p>
            <a:pPr marL="831980" marR="5000995">
              <a:lnSpc>
                <a:spcPts val="2567"/>
              </a:lnSpc>
              <a:spcBef>
                <a:spcPts val="13"/>
              </a:spcBef>
            </a:pPr>
            <a:r>
              <a:rPr sz="2200" b="1" spc="-9" dirty="0">
                <a:solidFill>
                  <a:srgbClr val="333399"/>
                </a:solidFill>
                <a:latin typeface="Arial"/>
                <a:cs typeface="Arial"/>
              </a:rPr>
              <a:t>[STORAGE</a:t>
            </a:r>
            <a:r>
              <a:rPr sz="2200" b="1" spc="-4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n]  [PCTFREE</a:t>
            </a:r>
            <a:r>
              <a:rPr sz="2200" b="1" spc="-27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n]</a:t>
            </a:r>
            <a:endParaRPr sz="2200" dirty="0">
              <a:latin typeface="Arial"/>
              <a:cs typeface="Arial"/>
            </a:endParaRPr>
          </a:p>
          <a:p>
            <a:pPr marL="831980">
              <a:lnSpc>
                <a:spcPts val="2499"/>
              </a:lnSpc>
            </a:pP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[NOSORT</a:t>
            </a:r>
            <a:r>
              <a:rPr sz="2200" b="1" spc="-4" dirty="0" smtClean="0">
                <a:solidFill>
                  <a:srgbClr val="333399"/>
                </a:solidFill>
                <a:latin typeface="Arial"/>
                <a:cs typeface="Arial"/>
              </a:rPr>
              <a:t>];</a:t>
            </a:r>
            <a:endParaRPr lang="en-US" sz="2200" b="1" spc="-4" dirty="0" smtClean="0">
              <a:solidFill>
                <a:srgbClr val="333399"/>
              </a:solidFill>
              <a:latin typeface="Arial"/>
              <a:cs typeface="Arial"/>
            </a:endParaRPr>
          </a:p>
          <a:p>
            <a:pPr>
              <a:spcBef>
                <a:spcPts val="4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20255" indent="-308858">
              <a:buChar char="•"/>
              <a:tabLst>
                <a:tab pos="320255" algn="l"/>
                <a:tab pos="320825" algn="l"/>
              </a:tabLst>
            </a:pPr>
            <a:r>
              <a:rPr sz="2200" dirty="0">
                <a:latin typeface="Arial"/>
                <a:cs typeface="Arial"/>
              </a:rPr>
              <a:t>Opcija </a:t>
            </a:r>
            <a:r>
              <a:rPr sz="2200" spc="-4" dirty="0">
                <a:latin typeface="Arial"/>
                <a:cs typeface="Arial"/>
              </a:rPr>
              <a:t>UNIQUE </a:t>
            </a:r>
            <a:r>
              <a:rPr sz="2200" dirty="0">
                <a:latin typeface="Arial"/>
                <a:cs typeface="Arial"/>
              </a:rPr>
              <a:t>se </a:t>
            </a:r>
            <a:r>
              <a:rPr sz="2200" spc="-4" dirty="0">
                <a:latin typeface="Arial"/>
                <a:cs typeface="Arial"/>
              </a:rPr>
              <a:t>koristi </a:t>
            </a:r>
            <a:r>
              <a:rPr sz="2200" spc="-13" dirty="0">
                <a:latin typeface="Arial"/>
                <a:cs typeface="Arial"/>
              </a:rPr>
              <a:t>za </a:t>
            </a:r>
            <a:r>
              <a:rPr sz="2200" dirty="0">
                <a:latin typeface="Arial"/>
                <a:cs typeface="Arial"/>
              </a:rPr>
              <a:t>primarne</a:t>
            </a:r>
            <a:r>
              <a:rPr sz="2200" spc="18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ključeve</a:t>
            </a:r>
            <a:r>
              <a:rPr sz="2200" spc="-4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>
              <a:spcBef>
                <a:spcPts val="36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20255" indent="-308858">
              <a:buChar char="•"/>
              <a:tabLst>
                <a:tab pos="320255" algn="l"/>
                <a:tab pos="320825" algn="l"/>
              </a:tabLst>
            </a:pPr>
            <a:r>
              <a:rPr sz="2200" spc="-4" dirty="0">
                <a:latin typeface="Arial"/>
                <a:cs typeface="Arial"/>
              </a:rPr>
              <a:t>Naredba </a:t>
            </a:r>
            <a:r>
              <a:rPr sz="2200" spc="-13" dirty="0">
                <a:latin typeface="Arial"/>
                <a:cs typeface="Arial"/>
              </a:rPr>
              <a:t>za </a:t>
            </a:r>
            <a:r>
              <a:rPr sz="2200" spc="-4" dirty="0">
                <a:latin typeface="Arial"/>
                <a:cs typeface="Arial"/>
              </a:rPr>
              <a:t>brisanje</a:t>
            </a:r>
            <a:r>
              <a:rPr sz="2200" spc="31" dirty="0">
                <a:latin typeface="Arial"/>
                <a:cs typeface="Arial"/>
              </a:rPr>
              <a:t> </a:t>
            </a:r>
            <a:r>
              <a:rPr sz="2200" spc="-4" dirty="0">
                <a:latin typeface="Arial"/>
                <a:cs typeface="Arial"/>
              </a:rPr>
              <a:t>indeksa</a:t>
            </a:r>
            <a:r>
              <a:rPr sz="2200" spc="-4" dirty="0"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320255"/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DROP INDEX</a:t>
            </a:r>
            <a:r>
              <a:rPr sz="2200" b="1" spc="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[šema.]indeks</a:t>
            </a:r>
            <a:r>
              <a:rPr sz="2200" b="1" spc="-4" dirty="0">
                <a:solidFill>
                  <a:srgbClr val="333399"/>
                </a:solidFill>
                <a:latin typeface="Arial"/>
                <a:cs typeface="Arial"/>
              </a:rPr>
              <a:t>;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10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Optimizacija</a:t>
            </a:r>
            <a:r>
              <a:rPr lang="en-US" dirty="0" smtClean="0"/>
              <a:t> SQL </a:t>
            </a:r>
            <a:r>
              <a:rPr lang="en-US" dirty="0" err="1" smtClean="0"/>
              <a:t>upita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Poznavanje</a:t>
            </a:r>
            <a:r>
              <a:rPr lang="en-US" sz="2400" dirty="0" smtClean="0"/>
              <a:t> </a:t>
            </a:r>
            <a:r>
              <a:rPr lang="en-US" sz="2400" dirty="0" err="1" smtClean="0"/>
              <a:t>optimizacije</a:t>
            </a:r>
            <a:r>
              <a:rPr lang="en-US" sz="2400" dirty="0" smtClean="0"/>
              <a:t> </a:t>
            </a:r>
            <a:r>
              <a:rPr lang="en-US" sz="2400" dirty="0" err="1" smtClean="0"/>
              <a:t>upita</a:t>
            </a:r>
            <a:r>
              <a:rPr lang="en-US" sz="2400" dirty="0" smtClean="0"/>
              <a:t> je </a:t>
            </a:r>
            <a:r>
              <a:rPr lang="en-US" sz="2400" dirty="0" err="1" smtClean="0"/>
              <a:t>vrlo</a:t>
            </a:r>
            <a:r>
              <a:rPr lang="en-US" sz="2400" dirty="0" smtClean="0"/>
              <a:t> </a:t>
            </a:r>
            <a:r>
              <a:rPr lang="en-US" sz="2400" dirty="0" err="1" smtClean="0"/>
              <a:t>bitna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SQL </a:t>
            </a:r>
            <a:r>
              <a:rPr lang="en-US" sz="2400" dirty="0" err="1" smtClean="0"/>
              <a:t>developere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DB </a:t>
            </a:r>
            <a:r>
              <a:rPr lang="en-US" sz="2400" dirty="0" err="1" smtClean="0"/>
              <a:t>administratore</a:t>
            </a:r>
            <a:r>
              <a:rPr lang="en-US" sz="2400" dirty="0" smtClean="0"/>
              <a:t> </a:t>
            </a:r>
          </a:p>
          <a:p>
            <a:r>
              <a:rPr lang="en-US" sz="2400" dirty="0" err="1" smtClean="0"/>
              <a:t>Da</a:t>
            </a:r>
            <a:r>
              <a:rPr lang="en-US" sz="2400" dirty="0" smtClean="0"/>
              <a:t> bi se </a:t>
            </a:r>
            <a:r>
              <a:rPr lang="en-US" sz="2400" dirty="0" err="1" smtClean="0"/>
              <a:t>pisali</a:t>
            </a:r>
            <a:r>
              <a:rPr lang="en-US" sz="2400" dirty="0" smtClean="0"/>
              <a:t> </a:t>
            </a:r>
            <a:r>
              <a:rPr lang="en-US" sz="2400" dirty="0" err="1" smtClean="0"/>
              <a:t>efikasniji</a:t>
            </a:r>
            <a:r>
              <a:rPr lang="en-US" sz="2400" dirty="0" smtClean="0"/>
              <a:t> </a:t>
            </a:r>
            <a:r>
              <a:rPr lang="en-US" sz="2400" dirty="0" err="1" smtClean="0"/>
              <a:t>upiti</a:t>
            </a:r>
            <a:r>
              <a:rPr lang="en-US" sz="2400" dirty="0" smtClean="0"/>
              <a:t> </a:t>
            </a:r>
            <a:r>
              <a:rPr lang="en-US" sz="2400" dirty="0" err="1" smtClean="0"/>
              <a:t>potrebno</a:t>
            </a:r>
            <a:r>
              <a:rPr lang="en-US" sz="2400" dirty="0" smtClean="0"/>
              <a:t> je </a:t>
            </a:r>
            <a:r>
              <a:rPr lang="en-US" sz="2400" dirty="0" err="1" smtClean="0"/>
              <a:t>razumeti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koji</a:t>
            </a:r>
            <a:r>
              <a:rPr lang="en-US" sz="2400" dirty="0" smtClean="0"/>
              <a:t> </a:t>
            </a:r>
            <a:r>
              <a:rPr lang="en-US" sz="2400" dirty="0" err="1" smtClean="0"/>
              <a:t>način</a:t>
            </a:r>
            <a:r>
              <a:rPr lang="en-US" sz="2400" dirty="0" smtClean="0"/>
              <a:t> Query </a:t>
            </a:r>
            <a:r>
              <a:rPr lang="en-US" sz="2400" dirty="0" err="1" smtClean="0"/>
              <a:t>optimajzer</a:t>
            </a:r>
            <a:r>
              <a:rPr lang="en-US" sz="2400" dirty="0" smtClean="0"/>
              <a:t> (query optimizer ) </a:t>
            </a:r>
            <a:r>
              <a:rPr lang="en-US" sz="2400" dirty="0" err="1" smtClean="0"/>
              <a:t>radi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tehnike</a:t>
            </a:r>
            <a:r>
              <a:rPr lang="en-US" sz="2400" dirty="0" smtClean="0"/>
              <a:t> </a:t>
            </a:r>
            <a:r>
              <a:rPr lang="en-US" sz="2400" dirty="0" err="1" smtClean="0"/>
              <a:t>koje</a:t>
            </a:r>
            <a:r>
              <a:rPr lang="en-US" sz="2400" dirty="0" smtClean="0"/>
              <a:t> </a:t>
            </a:r>
            <a:r>
              <a:rPr lang="en-US" sz="2400" dirty="0" err="1" smtClean="0"/>
              <a:t>koristi</a:t>
            </a:r>
            <a:r>
              <a:rPr lang="en-US" sz="2400" dirty="0" smtClean="0"/>
              <a:t> </a:t>
            </a:r>
            <a:r>
              <a:rPr lang="en-US" sz="2400" dirty="0" err="1" smtClean="0"/>
              <a:t>za</a:t>
            </a:r>
            <a:r>
              <a:rPr lang="en-US" sz="2400" dirty="0" smtClean="0"/>
              <a:t> </a:t>
            </a:r>
            <a:r>
              <a:rPr lang="en-US" sz="2400" dirty="0" err="1" smtClean="0"/>
              <a:t>izradu</a:t>
            </a:r>
            <a:r>
              <a:rPr lang="en-US" sz="2400" dirty="0" smtClean="0"/>
              <a:t> </a:t>
            </a:r>
            <a:r>
              <a:rPr lang="en-US" sz="2400" dirty="0" err="1" smtClean="0"/>
              <a:t>plana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izvršenja</a:t>
            </a:r>
            <a:r>
              <a:rPr lang="en-US" sz="2400" dirty="0" smtClean="0"/>
              <a:t> </a:t>
            </a:r>
            <a:r>
              <a:rPr lang="en-US" sz="2400" dirty="0" err="1" smtClean="0"/>
              <a:t>upita</a:t>
            </a:r>
            <a:r>
              <a:rPr lang="en-US" sz="2400" dirty="0" smtClean="0"/>
              <a:t> (query execution plan). </a:t>
            </a:r>
          </a:p>
          <a:p>
            <a:r>
              <a:rPr lang="en-US" sz="2400" dirty="0" err="1" smtClean="0"/>
              <a:t>Najčešće</a:t>
            </a:r>
            <a:r>
              <a:rPr lang="en-US" sz="2400" dirty="0" smtClean="0"/>
              <a:t> se </a:t>
            </a:r>
            <a:r>
              <a:rPr lang="en-US" sz="2400" dirty="0" err="1" smtClean="0"/>
              <a:t>upiti</a:t>
            </a:r>
            <a:r>
              <a:rPr lang="en-US" sz="2400" dirty="0" smtClean="0"/>
              <a:t> </a:t>
            </a:r>
            <a:r>
              <a:rPr lang="en-US" sz="2400" dirty="0" err="1" smtClean="0"/>
              <a:t>pišu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više</a:t>
            </a:r>
            <a:r>
              <a:rPr lang="en-US" sz="2400" dirty="0" smtClean="0"/>
              <a:t> </a:t>
            </a:r>
            <a:r>
              <a:rPr lang="en-US" sz="2400" dirty="0" err="1" smtClean="0"/>
              <a:t>načina</a:t>
            </a:r>
            <a:r>
              <a:rPr lang="en-US" sz="2400" dirty="0" smtClean="0"/>
              <a:t> a </a:t>
            </a:r>
            <a:r>
              <a:rPr lang="en-US" sz="2400" dirty="0" err="1" smtClean="0"/>
              <a:t>zatim</a:t>
            </a:r>
            <a:r>
              <a:rPr lang="en-US" sz="2400" dirty="0" smtClean="0"/>
              <a:t> se </a:t>
            </a:r>
            <a:r>
              <a:rPr lang="en-US" sz="2400" dirty="0" err="1" smtClean="0"/>
              <a:t>poredi</a:t>
            </a:r>
            <a:r>
              <a:rPr lang="en-US" sz="2400" dirty="0" smtClean="0"/>
              <a:t> </a:t>
            </a:r>
            <a:r>
              <a:rPr lang="en-US" sz="2400" dirty="0" err="1" smtClean="0"/>
              <a:t>njihov</a:t>
            </a:r>
            <a:r>
              <a:rPr lang="en-US" sz="2400" dirty="0" smtClean="0"/>
              <a:t> execution </a:t>
            </a:r>
            <a:r>
              <a:rPr lang="en-US" sz="2400" dirty="0" smtClean="0"/>
              <a:t>plan.</a:t>
            </a:r>
            <a:endParaRPr lang="vi-V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Open source softver za proveru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Da biste proverili efikasnost vašeg SQP upita potrebno je da nađete odgovarajući softver, jer SQL Server sam po sebi ne daje realnu infromaciju o tome.</a:t>
            </a:r>
          </a:p>
          <a:p>
            <a:r>
              <a:rPr lang="sr-Latn-RS" sz="2400" dirty="0" smtClean="0"/>
              <a:t>Mi smo u našem primeru koristili SQLQueryStress</a:t>
            </a:r>
          </a:p>
          <a:p>
            <a:r>
              <a:rPr lang="sr-Latn-RS" sz="2400" dirty="0" smtClean="0"/>
              <a:t>Ovaj softver možete besplano preuzeti na:</a:t>
            </a:r>
          </a:p>
          <a:p>
            <a:r>
              <a:rPr lang="en-US" sz="2400" dirty="0" smtClean="0">
                <a:hlinkClick r:id="rId2"/>
              </a:rPr>
              <a:t>http://dataeducation.com/sqlquerystress-the-source-code/</a:t>
            </a:r>
            <a:endParaRPr lang="vi-V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sr-Latn-RS" dirty="0" smtClean="0"/>
              <a:t>ačin upotrebe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r-Latn-RS" sz="2400" dirty="0" smtClean="0"/>
              <a:t>Kada preuzmete softver raspakujte ga na željenoj lokaciji.</a:t>
            </a:r>
          </a:p>
          <a:p>
            <a:r>
              <a:rPr lang="sr-Latn-RS" sz="2400" dirty="0" smtClean="0"/>
              <a:t>Nakon toga možete otvoriti Solution u Visual studio programu (ako vas zanima da pogledate ujedno i način na koji radi ova aplikacija) i zatim pokrenite iz Visual studio programa vaš softver kao što ste to naučili na predmetu Objektno orijentisano programiranje 2</a:t>
            </a:r>
          </a:p>
          <a:p>
            <a:r>
              <a:rPr lang="sr-Latn-RS" sz="2400" dirty="0" smtClean="0"/>
              <a:t>Drugi način jeste da idete na folder </a:t>
            </a:r>
            <a:r>
              <a:rPr lang="sr-Latn-RS" sz="2400" i="1" dirty="0" smtClean="0"/>
              <a:t>SQLQueryStress</a:t>
            </a:r>
            <a:r>
              <a:rPr lang="sr-Latn-RS" sz="2400" dirty="0" smtClean="0"/>
              <a:t>, zatim </a:t>
            </a:r>
            <a:r>
              <a:rPr lang="sr-Latn-RS" sz="2400" i="1" dirty="0" smtClean="0"/>
              <a:t>bin</a:t>
            </a:r>
            <a:r>
              <a:rPr lang="sr-Latn-RS" sz="2400" dirty="0" smtClean="0"/>
              <a:t>, zatim </a:t>
            </a:r>
            <a:r>
              <a:rPr lang="sr-Latn-RS" sz="2400" i="1" dirty="0" smtClean="0"/>
              <a:t>Release</a:t>
            </a:r>
            <a:r>
              <a:rPr lang="sr-Latn-RS" sz="2400" dirty="0" smtClean="0"/>
              <a:t> i pokrente fajl </a:t>
            </a:r>
            <a:r>
              <a:rPr lang="sr-Latn-RS" sz="2400" i="1" dirty="0" smtClean="0"/>
              <a:t>SQLQueryStress.exe</a:t>
            </a:r>
            <a:endParaRPr lang="vi-VN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Dobićete prozor kao na slici. Međutim da biste proverili efikasnost vaših SQL upita potrebno je da izvršite određena podešavanja. Kliknite na Database i dobićete prozor kao na slici sa desne strane. Tu postavite podešavanja kao kada se logujete na SQL server i za default bazu postavite bazu koju hoćete da testirate (Fakultet2020). Idite na OK</a:t>
            </a:r>
            <a:endParaRPr lang="vi-VN" sz="2400" i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3956538"/>
            <a:ext cx="4191000" cy="290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191000"/>
            <a:ext cx="3824288" cy="248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2400" dirty="0" smtClean="0"/>
              <a:t>Ukoliko želimo da prikažemo samo određene kolone iz tabele poželjno je ne koristiti SELECT * i ako je ovu komandu lakše napisati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0"/>
            <a:ext cx="3752437" cy="253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3762375" cy="254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Izbegavanje</a:t>
            </a:r>
            <a:r>
              <a:rPr lang="en-US" sz="2400" dirty="0" smtClean="0"/>
              <a:t> HAVING </a:t>
            </a:r>
            <a:r>
              <a:rPr lang="en-US" sz="2400" dirty="0" err="1" smtClean="0"/>
              <a:t>iskaza</a:t>
            </a:r>
            <a:r>
              <a:rPr lang="en-US" sz="2400" dirty="0" smtClean="0"/>
              <a:t> u SELECT </a:t>
            </a:r>
            <a:r>
              <a:rPr lang="en-US" sz="2400" dirty="0" err="1" smtClean="0"/>
              <a:t>upitima</a:t>
            </a:r>
            <a:r>
              <a:rPr lang="en-US" sz="2400" dirty="0" smtClean="0"/>
              <a:t> </a:t>
            </a:r>
            <a:r>
              <a:rPr lang="en-US" sz="2400" dirty="0" err="1" smtClean="0"/>
              <a:t>gde</a:t>
            </a:r>
            <a:r>
              <a:rPr lang="en-US" sz="2400" dirty="0" smtClean="0"/>
              <a:t> </a:t>
            </a:r>
            <a:r>
              <a:rPr lang="en-US" sz="2400" dirty="0" err="1" smtClean="0"/>
              <a:t>nam</a:t>
            </a:r>
            <a:r>
              <a:rPr lang="en-US" sz="2400" dirty="0" smtClean="0"/>
              <a:t> </a:t>
            </a:r>
            <a:r>
              <a:rPr lang="en-US" sz="2400" dirty="0" err="1" smtClean="0"/>
              <a:t>postavka</a:t>
            </a:r>
            <a:r>
              <a:rPr lang="en-US" sz="2400" dirty="0" smtClean="0"/>
              <a:t> </a:t>
            </a:r>
            <a:r>
              <a:rPr lang="en-US" sz="2400" dirty="0" err="1" smtClean="0"/>
              <a:t>zadatka</a:t>
            </a:r>
            <a:r>
              <a:rPr lang="en-US" sz="2400" dirty="0" smtClean="0"/>
              <a:t> to </a:t>
            </a:r>
            <a:r>
              <a:rPr lang="en-US" sz="2400" dirty="0" err="1" smtClean="0"/>
              <a:t>dozvoljava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0812" y="3581400"/>
            <a:ext cx="4182341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399" y="3581400"/>
            <a:ext cx="4181271" cy="287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Izbegavanje</a:t>
            </a:r>
            <a:r>
              <a:rPr lang="en-US" sz="2400" dirty="0" smtClean="0"/>
              <a:t> DISTINCT </a:t>
            </a:r>
            <a:r>
              <a:rPr lang="en-US" sz="2400" dirty="0" err="1" smtClean="0"/>
              <a:t>iskaza</a:t>
            </a:r>
            <a:r>
              <a:rPr lang="en-US" sz="2400" dirty="0" smtClean="0"/>
              <a:t> </a:t>
            </a:r>
            <a:r>
              <a:rPr lang="en-US" sz="2400" dirty="0" err="1" smtClean="0"/>
              <a:t>posebno</a:t>
            </a:r>
            <a:r>
              <a:rPr lang="en-US" sz="2400" dirty="0" smtClean="0"/>
              <a:t> u </a:t>
            </a:r>
            <a:r>
              <a:rPr lang="en-US" sz="2400" dirty="0" err="1" smtClean="0"/>
              <a:t>situacijama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je </a:t>
            </a:r>
            <a:r>
              <a:rPr lang="en-US" sz="2400" dirty="0" err="1" smtClean="0"/>
              <a:t>rezlutat</a:t>
            </a:r>
            <a:r>
              <a:rPr lang="en-US" sz="2400" dirty="0" smtClean="0"/>
              <a:t> </a:t>
            </a:r>
            <a:r>
              <a:rPr lang="en-US" sz="2400" dirty="0" err="1" smtClean="0"/>
              <a:t>isti</a:t>
            </a:r>
            <a:r>
              <a:rPr lang="en-US" sz="2400" dirty="0" smtClean="0"/>
              <a:t>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err="1" smtClean="0"/>
              <a:t>bez</a:t>
            </a:r>
            <a:r>
              <a:rPr lang="en-US" sz="2400" dirty="0" smtClean="0"/>
              <a:t> DISTINCT </a:t>
            </a:r>
            <a:r>
              <a:rPr lang="en-US" sz="2400" dirty="0" err="1" smtClean="0"/>
              <a:t>ključne</a:t>
            </a:r>
            <a:r>
              <a:rPr lang="en-US" sz="2400" dirty="0" smtClean="0"/>
              <a:t> </a:t>
            </a:r>
            <a:r>
              <a:rPr lang="en-US" sz="2400" dirty="0" err="1" smtClean="0"/>
              <a:t>reči</a:t>
            </a:r>
            <a:r>
              <a:rPr lang="en-US" sz="2400" dirty="0" smtClean="0"/>
              <a:t> a to se </a:t>
            </a:r>
            <a:r>
              <a:rPr lang="en-US" sz="2400" dirty="0" err="1" smtClean="0"/>
              <a:t>dešava</a:t>
            </a:r>
            <a:r>
              <a:rPr lang="en-US" sz="2400" dirty="0" smtClean="0"/>
              <a:t> </a:t>
            </a:r>
            <a:r>
              <a:rPr lang="en-US" sz="2400" dirty="0" err="1" smtClean="0"/>
              <a:t>kada</a:t>
            </a:r>
            <a:r>
              <a:rPr lang="en-US" sz="2400" dirty="0" smtClean="0"/>
              <a:t> u </a:t>
            </a:r>
            <a:r>
              <a:rPr lang="en-US" sz="2400" dirty="0" err="1" smtClean="0"/>
              <a:t>rezlutatu</a:t>
            </a:r>
            <a:r>
              <a:rPr lang="en-US" sz="2400" dirty="0" smtClean="0"/>
              <a:t> </a:t>
            </a:r>
            <a:r>
              <a:rPr lang="en-US" sz="2400" dirty="0" err="1" smtClean="0"/>
              <a:t>imamo</a:t>
            </a:r>
            <a:r>
              <a:rPr lang="en-US" sz="2400" dirty="0" smtClean="0"/>
              <a:t> </a:t>
            </a:r>
            <a:r>
              <a:rPr lang="en-US" sz="2400" dirty="0" err="1" smtClean="0"/>
              <a:t>kolonu</a:t>
            </a:r>
            <a:r>
              <a:rPr lang="en-US" sz="2400" dirty="0" smtClean="0"/>
              <a:t> </a:t>
            </a:r>
            <a:r>
              <a:rPr lang="en-US" sz="2400" dirty="0" err="1" smtClean="0"/>
              <a:t>koja</a:t>
            </a:r>
            <a:r>
              <a:rPr lang="en-US" sz="2400" dirty="0" smtClean="0"/>
              <a:t> je </a:t>
            </a:r>
            <a:r>
              <a:rPr lang="en-US" sz="2400" dirty="0" err="1" smtClean="0"/>
              <a:t>primarni</a:t>
            </a:r>
            <a:r>
              <a:rPr lang="en-US" sz="2400" dirty="0" smtClean="0"/>
              <a:t> </a:t>
            </a:r>
            <a:r>
              <a:rPr lang="en-US" sz="2400" dirty="0" err="1" smtClean="0"/>
              <a:t>ključ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3547975"/>
            <a:ext cx="4036450" cy="2776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537186"/>
            <a:ext cx="3916149" cy="269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Pravilo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Korišćenje</a:t>
            </a:r>
            <a:r>
              <a:rPr lang="en-US" sz="2400" dirty="0" smtClean="0"/>
              <a:t> JOIN </a:t>
            </a:r>
            <a:r>
              <a:rPr lang="en-US" sz="2400" dirty="0" err="1" smtClean="0"/>
              <a:t>iskaza</a:t>
            </a:r>
            <a:r>
              <a:rPr lang="en-US" sz="2400" dirty="0" smtClean="0"/>
              <a:t> </a:t>
            </a:r>
            <a:r>
              <a:rPr lang="en-US" sz="2400" dirty="0" err="1" smtClean="0"/>
              <a:t>umesto</a:t>
            </a:r>
            <a:r>
              <a:rPr lang="en-US" sz="2400" dirty="0" smtClean="0"/>
              <a:t> </a:t>
            </a:r>
            <a:r>
              <a:rPr lang="en-US" sz="2400" dirty="0" err="1" smtClean="0"/>
              <a:t>ugnježdenih</a:t>
            </a:r>
            <a:r>
              <a:rPr lang="en-US" sz="2400" dirty="0" smtClean="0"/>
              <a:t> </a:t>
            </a:r>
            <a:r>
              <a:rPr lang="en-US" sz="2400" dirty="0" err="1" smtClean="0"/>
              <a:t>upita</a:t>
            </a:r>
            <a:r>
              <a:rPr lang="en-US" sz="2400" dirty="0" smtClean="0"/>
              <a:t> je </a:t>
            </a:r>
            <a:r>
              <a:rPr lang="en-US" sz="2400" dirty="0" err="1" smtClean="0"/>
              <a:t>efikasnije</a:t>
            </a:r>
            <a:r>
              <a:rPr lang="en-US" sz="2400" dirty="0" smtClean="0"/>
              <a:t> u </a:t>
            </a:r>
            <a:r>
              <a:rPr lang="en-US" sz="2400" dirty="0" err="1" smtClean="0"/>
              <a:t>pogledu</a:t>
            </a:r>
            <a:r>
              <a:rPr lang="en-US" sz="2400" dirty="0" smtClean="0"/>
              <a:t> </a:t>
            </a:r>
            <a:r>
              <a:rPr lang="en-US" sz="2400" dirty="0" err="1" smtClean="0"/>
              <a:t>izvršenja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05201"/>
            <a:ext cx="4191000" cy="2867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481" y="3505201"/>
            <a:ext cx="4193358" cy="286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687</Words>
  <Application>Microsoft Office PowerPoint</Application>
  <PresentationFormat>On-screen Show (4:3)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Optimizacija SQL upita</vt:lpstr>
      <vt:lpstr>Optimizacija SQL upita</vt:lpstr>
      <vt:lpstr>Open source softver za proveru</vt:lpstr>
      <vt:lpstr>Način upotrebe</vt:lpstr>
      <vt:lpstr>Podešavanja</vt:lpstr>
      <vt:lpstr>Pravilo 1</vt:lpstr>
      <vt:lpstr>Pravilo 2</vt:lpstr>
      <vt:lpstr>Pravilo 3</vt:lpstr>
      <vt:lpstr>Pravilo 4</vt:lpstr>
      <vt:lpstr>Pravilo 5</vt:lpstr>
      <vt:lpstr>Pravilo 6</vt:lpstr>
      <vt:lpstr>Pravilo 7</vt:lpstr>
      <vt:lpstr>Pravilo 8</vt:lpstr>
      <vt:lpstr>Pravilo 9</vt:lpstr>
      <vt:lpstr>Napomena</vt:lpstr>
      <vt:lpstr>Indeks</vt:lpstr>
      <vt:lpstr>Indeks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Distribuirane baze</dc:title>
  <dc:creator>ADMIN</dc:creator>
  <cp:lastModifiedBy>Windows User</cp:lastModifiedBy>
  <cp:revision>33</cp:revision>
  <dcterms:created xsi:type="dcterms:W3CDTF">2020-03-29T15:47:12Z</dcterms:created>
  <dcterms:modified xsi:type="dcterms:W3CDTF">2021-04-08T12:49:29Z</dcterms:modified>
</cp:coreProperties>
</file>