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0" r:id="rId4"/>
    <p:sldId id="275" r:id="rId5"/>
    <p:sldId id="276" r:id="rId6"/>
    <p:sldId id="277" r:id="rId7"/>
    <p:sldId id="27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63FE-9E36-4FD1-8D35-87605BF5C607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F786-9871-41C0-B02D-37AAC0FDDC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Napredne baze 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Safet Purković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CS" b="1" dirty="0"/>
              <a:t>BEGIN TRANSACTION</a:t>
            </a:r>
            <a:endParaRPr lang="en-US" dirty="0"/>
          </a:p>
          <a:p>
            <a:r>
              <a:rPr lang="sr-Latn-CS" b="1" dirty="0"/>
              <a:t>INSERT INTO mesto</a:t>
            </a:r>
            <a:endParaRPr lang="en-US" dirty="0"/>
          </a:p>
          <a:p>
            <a:r>
              <a:rPr lang="sr-Latn-CS" b="1" dirty="0"/>
              <a:t>VALUES (13200, 'Despotovac')</a:t>
            </a:r>
            <a:endParaRPr lang="en-US" dirty="0"/>
          </a:p>
          <a:p>
            <a:r>
              <a:rPr lang="sr-Latn-CS" b="1" dirty="0"/>
              <a:t>INSERT INTO student </a:t>
            </a:r>
            <a:endParaRPr lang="en-US" dirty="0"/>
          </a:p>
          <a:p>
            <a:r>
              <a:rPr lang="sr-Latn-CS" b="1" dirty="0"/>
              <a:t>VALUES ('SI </a:t>
            </a:r>
            <a:r>
              <a:rPr lang="sr-Latn-CS" b="1" dirty="0" smtClean="0"/>
              <a:t>2</a:t>
            </a:r>
            <a:r>
              <a:rPr lang="en-US" b="1" dirty="0" smtClean="0"/>
              <a:t>5</a:t>
            </a:r>
            <a:r>
              <a:rPr lang="sr-Latn-CS" b="1" dirty="0" smtClean="0"/>
              <a:t>/15</a:t>
            </a:r>
            <a:r>
              <a:rPr lang="sr-Latn-CS" b="1" dirty="0"/>
              <a:t>', </a:t>
            </a:r>
            <a:r>
              <a:rPr lang="sr-Latn-CS" b="1" dirty="0" smtClean="0"/>
              <a:t>‘</a:t>
            </a:r>
            <a:r>
              <a:rPr lang="en-US" b="1" dirty="0" err="1" smtClean="0"/>
              <a:t>Nenad</a:t>
            </a:r>
            <a:r>
              <a:rPr lang="sr-Latn-CS" b="1" dirty="0" smtClean="0"/>
              <a:t>', ‘</a:t>
            </a:r>
            <a:r>
              <a:rPr lang="en-US" b="1" dirty="0" err="1" smtClean="0"/>
              <a:t>Viskovic</a:t>
            </a:r>
            <a:r>
              <a:rPr lang="sr-Latn-CS" b="1" dirty="0" smtClean="0"/>
              <a:t>', </a:t>
            </a:r>
            <a:r>
              <a:rPr lang="sr-Latn-CS" b="1" dirty="0"/>
              <a:t>'Manastirska 120', </a:t>
            </a:r>
            <a:r>
              <a:rPr lang="sr-Latn-CS" b="1" dirty="0" smtClean="0"/>
              <a:t>'199</a:t>
            </a:r>
            <a:r>
              <a:rPr lang="en-US" b="1" dirty="0" smtClean="0"/>
              <a:t>5</a:t>
            </a:r>
            <a:r>
              <a:rPr lang="sr-Latn-CS" b="1" dirty="0" smtClean="0"/>
              <a:t>-10-18</a:t>
            </a:r>
            <a:r>
              <a:rPr lang="sr-Latn-CS" b="1" dirty="0"/>
              <a:t>', </a:t>
            </a:r>
            <a:r>
              <a:rPr lang="en-US" b="1" dirty="0"/>
              <a:t>1</a:t>
            </a:r>
            <a:r>
              <a:rPr lang="sr-Latn-CS" b="1" dirty="0" smtClean="0"/>
              <a:t>,13200</a:t>
            </a:r>
            <a:r>
              <a:rPr lang="sr-Latn-CS" b="1" dirty="0"/>
              <a:t>)</a:t>
            </a:r>
            <a:endParaRPr lang="en-US" dirty="0"/>
          </a:p>
          <a:p>
            <a:r>
              <a:rPr lang="sr-Latn-CS" b="1" dirty="0"/>
              <a:t>IF @@ERROR=0</a:t>
            </a:r>
            <a:endParaRPr lang="en-US" dirty="0"/>
          </a:p>
          <a:p>
            <a:r>
              <a:rPr lang="sr-Latn-CS" b="1" dirty="0"/>
              <a:t>	BEGIN  </a:t>
            </a:r>
            <a:endParaRPr lang="en-US" dirty="0"/>
          </a:p>
          <a:p>
            <a:r>
              <a:rPr lang="sr-Latn-CS" b="1" dirty="0"/>
              <a:t>	  COMMIT TRANSACTION</a:t>
            </a:r>
            <a:endParaRPr lang="en-US" dirty="0"/>
          </a:p>
          <a:p>
            <a:r>
              <a:rPr lang="sr-Latn-CS" b="1" dirty="0"/>
              <a:t>	  PRINT 'Uspesno evidentiran student.'</a:t>
            </a:r>
            <a:endParaRPr lang="en-US" dirty="0"/>
          </a:p>
          <a:p>
            <a:r>
              <a:rPr lang="sr-Latn-CS" b="1" dirty="0"/>
              <a:t>	END </a:t>
            </a:r>
            <a:endParaRPr lang="en-US" dirty="0"/>
          </a:p>
          <a:p>
            <a:r>
              <a:rPr lang="sr-Latn-CS" b="1" dirty="0"/>
              <a:t>  ELSE</a:t>
            </a:r>
            <a:endParaRPr lang="en-US" dirty="0"/>
          </a:p>
          <a:p>
            <a:r>
              <a:rPr lang="sr-Latn-CS" b="1" dirty="0"/>
              <a:t>  BEGIN  </a:t>
            </a:r>
            <a:endParaRPr lang="en-US" dirty="0"/>
          </a:p>
          <a:p>
            <a:r>
              <a:rPr lang="sr-Latn-CS" b="1" dirty="0"/>
              <a:t>	  ROLLBACK TRANSACTION	</a:t>
            </a:r>
            <a:endParaRPr lang="en-US" dirty="0"/>
          </a:p>
          <a:p>
            <a:r>
              <a:rPr lang="sr-Latn-CS" b="1" dirty="0"/>
              <a:t>	  PRINT 'Student nije upisan u bazu podataka! Proverite podatke koje zelite da upisete...'</a:t>
            </a:r>
            <a:endParaRPr lang="en-US" dirty="0"/>
          </a:p>
          <a:p>
            <a:r>
              <a:rPr lang="sr-Latn-CS" b="1" dirty="0"/>
              <a:t>	END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b="1" dirty="0"/>
              <a:t>2. Napisati transakciju za evidentiranje odslušanog predmeta Baze podataka 1 za studenta Višković Nenada, sa brojem indeksa: SI 25/15. Prilikom pisanja transakcije uzeti u obzir da je </a:t>
            </a:r>
            <a:r>
              <a:rPr lang="sr-Latn-CS" b="1" dirty="0" smtClean="0"/>
              <a:t>predmet </a:t>
            </a:r>
            <a:r>
              <a:rPr lang="sr-Latn-CS" b="1" dirty="0"/>
              <a:t>već evidentiran u bazi podataka!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CS" b="1" dirty="0"/>
              <a:t>BEGIN TRANSACTION</a:t>
            </a:r>
            <a:endParaRPr lang="en-US" dirty="0"/>
          </a:p>
          <a:p>
            <a:r>
              <a:rPr lang="sr-Latn-CS" b="1" dirty="0"/>
              <a:t>DECLARE @idpredmeta int</a:t>
            </a:r>
            <a:endParaRPr lang="en-US" dirty="0"/>
          </a:p>
          <a:p>
            <a:r>
              <a:rPr lang="sr-Latn-CS" b="1" dirty="0"/>
              <a:t>SELECT @idpredmeta=idpredmeta </a:t>
            </a:r>
            <a:endParaRPr lang="en-US" dirty="0"/>
          </a:p>
          <a:p>
            <a:r>
              <a:rPr lang="sr-Latn-CS" b="1" dirty="0"/>
              <a:t>FROM predmet</a:t>
            </a:r>
            <a:endParaRPr lang="en-US" dirty="0"/>
          </a:p>
          <a:p>
            <a:r>
              <a:rPr lang="sr-Latn-CS" b="1" dirty="0"/>
              <a:t>WHERE nazivPredmeta='Baze podataka 1'</a:t>
            </a:r>
            <a:endParaRPr lang="en-US" dirty="0"/>
          </a:p>
          <a:p>
            <a:r>
              <a:rPr lang="sr-Latn-CS" b="1" dirty="0"/>
              <a:t>INSERT INTO slusao</a:t>
            </a:r>
            <a:endParaRPr lang="en-US" dirty="0"/>
          </a:p>
          <a:p>
            <a:r>
              <a:rPr lang="sr-Latn-CS" b="1" dirty="0"/>
              <a:t>VALUES ('SI 25/15', @idpredmeta)</a:t>
            </a:r>
            <a:endParaRPr lang="en-US" dirty="0"/>
          </a:p>
          <a:p>
            <a:r>
              <a:rPr lang="sr-Latn-CS" b="1" dirty="0"/>
              <a:t>IF @@ERROR=0</a:t>
            </a:r>
            <a:endParaRPr lang="en-US" dirty="0"/>
          </a:p>
          <a:p>
            <a:r>
              <a:rPr lang="sr-Latn-CS" b="1" dirty="0"/>
              <a:t>	 COMMIT TRANSACTION</a:t>
            </a:r>
            <a:endParaRPr lang="en-US" dirty="0"/>
          </a:p>
          <a:p>
            <a:r>
              <a:rPr lang="sr-Latn-CS" b="1" dirty="0"/>
              <a:t>  ELSE</a:t>
            </a:r>
            <a:endParaRPr lang="en-US" dirty="0"/>
          </a:p>
          <a:p>
            <a:r>
              <a:rPr lang="sr-Latn-CS" b="1" dirty="0"/>
              <a:t>     ROLLBACK TRANSACTION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b="1" dirty="0"/>
              <a:t>3. Napisati transakciju za evidentiranje položenog ispita iz Baza podataka 1 za studenta Višković Nenada, broj indeksa: SI 25/15, ocena je 10, bodova 96, datum polaganja je 3.5.2017., id premeta je 1, id nastavnika je 2. Redni broj polaganja ispita je 70.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CS" b="1" dirty="0"/>
              <a:t>BEGIN TRANSACTION</a:t>
            </a:r>
            <a:endParaRPr lang="en-US" dirty="0"/>
          </a:p>
          <a:p>
            <a:r>
              <a:rPr lang="sr-Latn-CS" b="1" dirty="0"/>
              <a:t>INSERT INTO ispit</a:t>
            </a:r>
            <a:endParaRPr lang="en-US" dirty="0"/>
          </a:p>
          <a:p>
            <a:r>
              <a:rPr lang="sr-Latn-CS" b="1" dirty="0"/>
              <a:t>VALUES (69, 'SI 25/15', 1, 2, '2017/5/3', 10, 96)</a:t>
            </a:r>
            <a:endParaRPr lang="en-US" dirty="0"/>
          </a:p>
          <a:p>
            <a:r>
              <a:rPr lang="sr-Latn-CS" b="1" dirty="0"/>
              <a:t>IF @@ERROR=0</a:t>
            </a:r>
            <a:endParaRPr lang="en-US" dirty="0"/>
          </a:p>
          <a:p>
            <a:r>
              <a:rPr lang="sr-Latn-CS" b="1" dirty="0"/>
              <a:t>	 COMMIT TRANSACTION</a:t>
            </a:r>
            <a:endParaRPr lang="en-US" dirty="0"/>
          </a:p>
          <a:p>
            <a:r>
              <a:rPr lang="sr-Latn-CS" b="1" dirty="0"/>
              <a:t>  ELSE</a:t>
            </a:r>
            <a:endParaRPr lang="en-US" dirty="0"/>
          </a:p>
          <a:p>
            <a:r>
              <a:rPr lang="sr-Latn-CS" b="1" dirty="0"/>
              <a:t>     ROLLBACK TRANSACTION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CS" b="1" dirty="0"/>
              <a:t>4. Napisati transakciju za evidentiranje položenog ispita iz Projektovanja softvera za studenta Višković Nenada, broj indeksa: SI 25/15. Ocena je 8, osvojeno 76 bodova, datum polaganja je 4.5.2017. Predmet pripada Katedri za IT i predaje ga doc. dr Eleonora Brtka iz Zrenjanina, sa nedeljnim fond časova 2. Proveriti da li su nastavnik i predmet već upisani u bazu podataka i ukoliko nisu upisati ih. Redni broj polaganja, id predmeta i id nastavnika odrediti u okviru transakcije tako sto ce se najveći uneti broj povećati za 1.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CS" sz="1100" b="1" dirty="0"/>
              <a:t>BEGIN TRANSACTION</a:t>
            </a:r>
            <a:endParaRPr lang="en-US" sz="1100" dirty="0"/>
          </a:p>
          <a:p>
            <a:r>
              <a:rPr lang="sr-Latn-CS" sz="1100" b="1" dirty="0"/>
              <a:t> </a:t>
            </a:r>
            <a:endParaRPr lang="en-US" sz="1100" dirty="0"/>
          </a:p>
          <a:p>
            <a:r>
              <a:rPr lang="sr-Latn-CS" sz="1100" b="1" dirty="0"/>
              <a:t>/*Upis mesta*/</a:t>
            </a:r>
            <a:endParaRPr lang="en-US" sz="1100" dirty="0"/>
          </a:p>
          <a:p>
            <a:r>
              <a:rPr lang="sr-Latn-CS" sz="1100" b="1" dirty="0"/>
              <a:t>INSERT INTO mesto VALUES (23000, 'Zrenjanin')</a:t>
            </a:r>
            <a:endParaRPr lang="en-US" sz="1100" dirty="0"/>
          </a:p>
          <a:p>
            <a:r>
              <a:rPr lang="sr-Latn-CS" sz="1100" b="1" dirty="0"/>
              <a:t> </a:t>
            </a:r>
            <a:endParaRPr lang="en-US" sz="1100" dirty="0"/>
          </a:p>
          <a:p>
            <a:r>
              <a:rPr lang="sr-Latn-CS" sz="1100" b="1" dirty="0"/>
              <a:t>/*provera da li predmet postoji*/</a:t>
            </a:r>
            <a:endParaRPr lang="en-US" sz="1100" dirty="0"/>
          </a:p>
          <a:p>
            <a:r>
              <a:rPr lang="sr-Latn-CS" sz="1100" b="1" dirty="0"/>
              <a:t>DECLARE @idp int</a:t>
            </a:r>
            <a:endParaRPr lang="en-US" sz="1100" dirty="0"/>
          </a:p>
          <a:p>
            <a:r>
              <a:rPr lang="sr-Latn-CS" sz="1100" b="1" dirty="0"/>
              <a:t>SELECT @idp=idpredmeta </a:t>
            </a:r>
            <a:endParaRPr lang="en-US" sz="1100" dirty="0"/>
          </a:p>
          <a:p>
            <a:r>
              <a:rPr lang="sr-Latn-CS" sz="1100" b="1" dirty="0"/>
              <a:t>FROM predmet</a:t>
            </a:r>
            <a:endParaRPr lang="en-US" sz="1100" dirty="0"/>
          </a:p>
          <a:p>
            <a:r>
              <a:rPr lang="sr-Latn-CS" sz="1100" b="1" dirty="0"/>
              <a:t>WHERE nazivPredmeta='Projektovanje softvera'</a:t>
            </a:r>
            <a:endParaRPr lang="en-US" sz="1100" dirty="0"/>
          </a:p>
          <a:p>
            <a:r>
              <a:rPr lang="sr-Latn-CS" sz="1100" b="1" dirty="0"/>
              <a:t> </a:t>
            </a:r>
            <a:endParaRPr lang="en-US" sz="1100" dirty="0"/>
          </a:p>
          <a:p>
            <a:r>
              <a:rPr lang="sr-Latn-CS" sz="1100" b="1" dirty="0"/>
              <a:t>/*odredjivanje id predmeta ukoliko ne postoji predmet*/</a:t>
            </a:r>
            <a:endParaRPr lang="en-US" sz="1100" dirty="0"/>
          </a:p>
          <a:p>
            <a:r>
              <a:rPr lang="sr-Latn-CS" sz="1100" b="1" dirty="0"/>
              <a:t>IF @idp IS NULL</a:t>
            </a:r>
            <a:endParaRPr lang="en-US" sz="1100" dirty="0"/>
          </a:p>
          <a:p>
            <a:r>
              <a:rPr lang="sr-Latn-CS" sz="1100" b="1" dirty="0"/>
              <a:t>  BEGIN</a:t>
            </a:r>
            <a:endParaRPr lang="en-US" sz="1100" dirty="0"/>
          </a:p>
          <a:p>
            <a:r>
              <a:rPr lang="sr-Latn-CS" sz="1100" b="1" dirty="0"/>
              <a:t>	SELECT @idp=max(idpredmeta) from predmet</a:t>
            </a:r>
            <a:endParaRPr lang="en-US" sz="1100" dirty="0"/>
          </a:p>
          <a:p>
            <a:r>
              <a:rPr lang="sr-Latn-CS" sz="1100" b="1" dirty="0"/>
              <a:t>	IF @idp is null</a:t>
            </a:r>
            <a:endParaRPr lang="en-US" sz="1100" dirty="0"/>
          </a:p>
          <a:p>
            <a:r>
              <a:rPr lang="sr-Latn-CS" sz="1100" b="1" dirty="0"/>
              <a:t>		SET @idp=1</a:t>
            </a:r>
            <a:endParaRPr lang="en-US" sz="1100" dirty="0"/>
          </a:p>
          <a:p>
            <a:r>
              <a:rPr lang="sr-Latn-CS" sz="1100" b="1" dirty="0"/>
              <a:t>     ELSE	</a:t>
            </a:r>
            <a:endParaRPr lang="en-US" sz="1100" dirty="0"/>
          </a:p>
          <a:p>
            <a:r>
              <a:rPr lang="sr-Latn-CS" sz="1100" b="1" dirty="0"/>
              <a:t>	    SET @idp=@idp+1</a:t>
            </a:r>
            <a:endParaRPr lang="en-US" sz="1100" dirty="0"/>
          </a:p>
          <a:p>
            <a:r>
              <a:rPr lang="sr-Latn-CS" sz="1100" b="1" dirty="0"/>
              <a:t>    /*upis novog predmeta*/</a:t>
            </a:r>
            <a:endParaRPr lang="en-US" sz="1100" dirty="0"/>
          </a:p>
          <a:p>
            <a:r>
              <a:rPr lang="sr-Latn-CS" sz="1100" b="1" dirty="0"/>
              <a:t>    INSERT INTO predmet</a:t>
            </a:r>
            <a:endParaRPr lang="en-US" sz="1100" dirty="0"/>
          </a:p>
          <a:p>
            <a:r>
              <a:rPr lang="sr-Latn-CS" sz="1100" b="1" dirty="0"/>
              <a:t>    VALUES (@idp, 'Projektovanje softvera', 2) </a:t>
            </a:r>
            <a:endParaRPr lang="en-US" sz="1100" dirty="0"/>
          </a:p>
          <a:p>
            <a:r>
              <a:rPr lang="sr-Latn-CS" sz="1100" b="1" dirty="0"/>
              <a:t>  END</a:t>
            </a:r>
            <a:endParaRPr lang="en-US" sz="1100" dirty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sr-Latn-CS" b="1" dirty="0"/>
              <a:t>/*provera da li nastavnik postoji*/</a:t>
            </a:r>
            <a:endParaRPr lang="en-US" dirty="0"/>
          </a:p>
          <a:p>
            <a:r>
              <a:rPr lang="sr-Latn-CS" b="1" dirty="0"/>
              <a:t>DECLARE @idn int</a:t>
            </a:r>
            <a:endParaRPr lang="en-US" dirty="0"/>
          </a:p>
          <a:p>
            <a:r>
              <a:rPr lang="sr-Latn-CS" b="1" dirty="0"/>
              <a:t>SELECT @idn=idnastavnika </a:t>
            </a:r>
            <a:endParaRPr lang="en-US" dirty="0"/>
          </a:p>
          <a:p>
            <a:r>
              <a:rPr lang="sr-Latn-CS" b="1" dirty="0"/>
              <a:t>FROM nastavnik </a:t>
            </a:r>
            <a:endParaRPr lang="en-US" dirty="0"/>
          </a:p>
          <a:p>
            <a:r>
              <a:rPr lang="sr-Latn-CS" b="1" dirty="0"/>
              <a:t>WHERE prezime='Brtka' and ime='Eleonora'</a:t>
            </a:r>
            <a:endParaRPr lang="en-US" dirty="0"/>
          </a:p>
          <a:p>
            <a:r>
              <a:rPr lang="sr-Latn-CS" b="1" dirty="0"/>
              <a:t> </a:t>
            </a:r>
            <a:endParaRPr lang="en-US" dirty="0"/>
          </a:p>
          <a:p>
            <a:r>
              <a:rPr lang="sr-Latn-CS" b="1" dirty="0"/>
              <a:t>/*odredjivanje id nastavnika ukoliko nastavnik nije u bazi*/</a:t>
            </a:r>
            <a:endParaRPr lang="en-US" dirty="0"/>
          </a:p>
          <a:p>
            <a:r>
              <a:rPr lang="sr-Latn-CS" b="1" dirty="0"/>
              <a:t>IF @idn IS NULL</a:t>
            </a:r>
            <a:endParaRPr lang="en-US" dirty="0"/>
          </a:p>
          <a:p>
            <a:r>
              <a:rPr lang="sr-Latn-CS" b="1" dirty="0"/>
              <a:t>  BEGIN</a:t>
            </a:r>
            <a:endParaRPr lang="en-US" dirty="0"/>
          </a:p>
          <a:p>
            <a:r>
              <a:rPr lang="sr-Latn-CS" b="1" dirty="0"/>
              <a:t>	SELECT @idn=max(idnastavnika) from nastavnik</a:t>
            </a:r>
            <a:endParaRPr lang="en-US" dirty="0"/>
          </a:p>
          <a:p>
            <a:r>
              <a:rPr lang="sr-Latn-CS" b="1" dirty="0"/>
              <a:t>	IF @idn is null</a:t>
            </a:r>
            <a:endParaRPr lang="en-US" dirty="0"/>
          </a:p>
          <a:p>
            <a:r>
              <a:rPr lang="sr-Latn-CS" b="1" dirty="0"/>
              <a:t>		SET @idn=1</a:t>
            </a:r>
            <a:endParaRPr lang="en-US" dirty="0"/>
          </a:p>
          <a:p>
            <a:r>
              <a:rPr lang="sr-Latn-CS" b="1" dirty="0"/>
              <a:t>     ELSE	</a:t>
            </a:r>
            <a:endParaRPr lang="en-US" dirty="0"/>
          </a:p>
          <a:p>
            <a:r>
              <a:rPr lang="sr-Latn-CS" b="1" dirty="0"/>
              <a:t>	    SET @idn=@idn+1</a:t>
            </a:r>
            <a:endParaRPr lang="en-US" dirty="0"/>
          </a:p>
          <a:p>
            <a:r>
              <a:rPr lang="sr-Latn-CS" b="1" dirty="0"/>
              <a:t>    /*upis novog nastavnika*/</a:t>
            </a:r>
            <a:endParaRPr lang="en-US" dirty="0"/>
          </a:p>
          <a:p>
            <a:r>
              <a:rPr lang="sr-Latn-CS" b="1" dirty="0"/>
              <a:t>    INSERT INTO nastavnik </a:t>
            </a:r>
            <a:endParaRPr lang="en-US" dirty="0"/>
          </a:p>
          <a:p>
            <a:r>
              <a:rPr lang="sr-Latn-CS" b="1" dirty="0"/>
              <a:t>	VALUES (@idn, 'Eleonora', 'Brtka', 'docent', null, null, null, 23000)</a:t>
            </a:r>
            <a:endParaRPr lang="en-US" dirty="0"/>
          </a:p>
          <a:p>
            <a:r>
              <a:rPr lang="sr-Latn-CS" b="1" dirty="0"/>
              <a:t>  END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CS" sz="1100" b="1" dirty="0"/>
              <a:t>/*upis predavanja u tabelu predaje*/</a:t>
            </a:r>
            <a:endParaRPr lang="en-US" sz="1100" dirty="0"/>
          </a:p>
          <a:p>
            <a:r>
              <a:rPr lang="sr-Latn-CS" sz="1100" b="1" dirty="0"/>
              <a:t>INSERT INTO predaje</a:t>
            </a:r>
            <a:endParaRPr lang="en-US" sz="1100" dirty="0"/>
          </a:p>
          <a:p>
            <a:r>
              <a:rPr lang="sr-Latn-CS" sz="1100" b="1" dirty="0"/>
              <a:t>VALUES (@idn, @idp, 2)  </a:t>
            </a:r>
            <a:endParaRPr lang="en-US" sz="1100" dirty="0"/>
          </a:p>
          <a:p>
            <a:r>
              <a:rPr lang="sr-Latn-CS" sz="1100" b="1" dirty="0"/>
              <a:t> </a:t>
            </a:r>
            <a:endParaRPr lang="en-US" sz="1100" dirty="0"/>
          </a:p>
          <a:p>
            <a:r>
              <a:rPr lang="sr-Latn-CS" sz="1100" b="1" dirty="0"/>
              <a:t>/*upis u slusao*/</a:t>
            </a:r>
            <a:endParaRPr lang="en-US" sz="1100" dirty="0"/>
          </a:p>
          <a:p>
            <a:r>
              <a:rPr lang="sr-Latn-CS" sz="1100" b="1" dirty="0"/>
              <a:t>INSERT INTO slusao</a:t>
            </a:r>
            <a:endParaRPr lang="en-US" sz="1100" dirty="0"/>
          </a:p>
          <a:p>
            <a:r>
              <a:rPr lang="sr-Latn-CS" sz="1100" b="1" dirty="0"/>
              <a:t>VALUES ('SI 25/15',@idp)</a:t>
            </a:r>
            <a:endParaRPr lang="en-US" sz="1100" dirty="0"/>
          </a:p>
          <a:p>
            <a:r>
              <a:rPr lang="sr-Latn-CS" sz="1100" b="1" dirty="0"/>
              <a:t> </a:t>
            </a:r>
            <a:endParaRPr lang="en-US" sz="1100" dirty="0"/>
          </a:p>
          <a:p>
            <a:r>
              <a:rPr lang="sr-Latn-CS" sz="1100" b="1" dirty="0"/>
              <a:t>/*odredjivanje rb polaganja*/</a:t>
            </a:r>
            <a:endParaRPr lang="en-US" sz="1100" dirty="0"/>
          </a:p>
          <a:p>
            <a:r>
              <a:rPr lang="sr-Latn-CS" sz="1100" b="1" dirty="0"/>
              <a:t>DECLARE @rb int</a:t>
            </a:r>
            <a:endParaRPr lang="en-US" sz="1100" dirty="0"/>
          </a:p>
          <a:p>
            <a:r>
              <a:rPr lang="sr-Latn-CS" sz="1100" b="1" dirty="0"/>
              <a:t>SELECT @rb=max(rbPolaganja) from ispit</a:t>
            </a:r>
            <a:endParaRPr lang="en-US" sz="1100" dirty="0"/>
          </a:p>
          <a:p>
            <a:r>
              <a:rPr lang="sr-Latn-CS" sz="1100" b="1" dirty="0"/>
              <a:t>	IF @rb is null</a:t>
            </a:r>
            <a:endParaRPr lang="en-US" sz="1100" dirty="0"/>
          </a:p>
          <a:p>
            <a:r>
              <a:rPr lang="sr-Latn-CS" sz="1100" b="1" dirty="0"/>
              <a:t>		SET @rb=1</a:t>
            </a:r>
            <a:endParaRPr lang="en-US" sz="1100" dirty="0"/>
          </a:p>
          <a:p>
            <a:r>
              <a:rPr lang="sr-Latn-CS" sz="1100" b="1" dirty="0"/>
              <a:t>     ELSE	</a:t>
            </a:r>
            <a:endParaRPr lang="en-US" sz="1100" dirty="0"/>
          </a:p>
          <a:p>
            <a:r>
              <a:rPr lang="sr-Latn-CS" sz="1100" b="1" dirty="0"/>
              <a:t>	    SET @rb+=1</a:t>
            </a:r>
            <a:endParaRPr lang="en-US" sz="1100" dirty="0"/>
          </a:p>
          <a:p>
            <a:r>
              <a:rPr lang="sr-Latn-CS" sz="1100" b="1" dirty="0"/>
              <a:t> </a:t>
            </a:r>
            <a:endParaRPr lang="en-US" sz="1100" dirty="0"/>
          </a:p>
          <a:p>
            <a:r>
              <a:rPr lang="sr-Latn-CS" sz="1100" b="1" dirty="0"/>
              <a:t>/*upis ispita*/	</a:t>
            </a:r>
            <a:endParaRPr lang="en-US" sz="1100" dirty="0"/>
          </a:p>
          <a:p>
            <a:r>
              <a:rPr lang="sr-Latn-CS" sz="1100" b="1" dirty="0"/>
              <a:t>INSERT INTO ispit</a:t>
            </a:r>
            <a:endParaRPr lang="en-US" sz="1100" dirty="0"/>
          </a:p>
          <a:p>
            <a:r>
              <a:rPr lang="sr-Latn-CS" sz="1100" b="1" dirty="0"/>
              <a:t>VALUES (@rb, 'SI 25/15', @idp, @idn, '2017/5/3', 8, 76)</a:t>
            </a:r>
            <a:endParaRPr lang="en-US" sz="1100" dirty="0"/>
          </a:p>
          <a:p>
            <a:r>
              <a:rPr lang="sr-Latn-CS" sz="1100" b="1" dirty="0"/>
              <a:t>IF @@ERROR=0</a:t>
            </a:r>
            <a:endParaRPr lang="en-US" sz="1100" dirty="0"/>
          </a:p>
          <a:p>
            <a:r>
              <a:rPr lang="sr-Latn-CS" sz="1100" b="1" dirty="0"/>
              <a:t>	 COMMIT TRANSACTION</a:t>
            </a:r>
            <a:endParaRPr lang="en-US" sz="1100" dirty="0"/>
          </a:p>
          <a:p>
            <a:r>
              <a:rPr lang="sr-Latn-CS" sz="1100" b="1" dirty="0"/>
              <a:t>  ELSE</a:t>
            </a:r>
            <a:endParaRPr lang="en-US" sz="1100" dirty="0"/>
          </a:p>
          <a:p>
            <a:r>
              <a:rPr lang="sr-Latn-CS" sz="1100" b="1" dirty="0"/>
              <a:t>     ROLLBACK TRANSACTION	</a:t>
            </a:r>
            <a:endParaRPr lang="en-US" sz="1100" dirty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b="1" dirty="0"/>
              <a:t>5. Napisati transakciju za promenu adrese boravka studenta Nenada Viškovića, SI 25/15. Nova adresa boravka je: </a:t>
            </a:r>
            <a:r>
              <a:rPr lang="sr-Latn-CS" b="1" dirty="0" smtClean="0"/>
              <a:t>22300</a:t>
            </a:r>
            <a:r>
              <a:rPr lang="en-US" b="1" smtClean="0"/>
              <a:t> </a:t>
            </a:r>
            <a:r>
              <a:rPr lang="sr-Latn-CS" b="1" smtClean="0"/>
              <a:t>Stara </a:t>
            </a:r>
            <a:r>
              <a:rPr lang="sr-Latn-CS" b="1" dirty="0"/>
              <a:t>Pazova, Beogradska 32/45.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14290"/>
            <a:ext cx="835824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BEGINTRANSACTION</a:t>
            </a:r>
          </a:p>
          <a:p>
            <a:r>
              <a:rPr lang="en-US" dirty="0"/>
              <a:t>INSERTINTO </a:t>
            </a:r>
            <a:r>
              <a:rPr lang="en-US" dirty="0" err="1"/>
              <a:t>mesto</a:t>
            </a:r>
            <a:r>
              <a:rPr lang="en-US" dirty="0"/>
              <a:t>(</a:t>
            </a:r>
            <a:r>
              <a:rPr lang="en-US" dirty="0" err="1"/>
              <a:t>naziv</a:t>
            </a:r>
            <a:r>
              <a:rPr lang="en-US" dirty="0"/>
              <a:t>, </a:t>
            </a:r>
            <a:r>
              <a:rPr lang="en-US" dirty="0" err="1"/>
              <a:t>ptt</a:t>
            </a:r>
            <a:r>
              <a:rPr lang="en-US" dirty="0"/>
              <a:t>)</a:t>
            </a:r>
          </a:p>
          <a:p>
            <a:r>
              <a:rPr lang="en-US" dirty="0"/>
              <a:t>VALUES ('</a:t>
            </a:r>
            <a:r>
              <a:rPr lang="en-US" dirty="0" err="1"/>
              <a:t>Stara</a:t>
            </a:r>
            <a:r>
              <a:rPr lang="en-US" dirty="0"/>
              <a:t> </a:t>
            </a:r>
            <a:r>
              <a:rPr lang="en-US" dirty="0" err="1"/>
              <a:t>Pazova</a:t>
            </a:r>
            <a:r>
              <a:rPr lang="en-US" dirty="0"/>
              <a:t>', 22300);</a:t>
            </a:r>
          </a:p>
          <a:p>
            <a:r>
              <a:rPr lang="en-US" dirty="0"/>
              <a:t>UPDATE student</a:t>
            </a:r>
          </a:p>
          <a:p>
            <a:r>
              <a:rPr lang="en-US" dirty="0"/>
              <a:t>SET </a:t>
            </a:r>
            <a:r>
              <a:rPr lang="en-US" dirty="0" err="1"/>
              <a:t>prezime</a:t>
            </a:r>
            <a:r>
              <a:rPr lang="en-US" dirty="0"/>
              <a:t>='</a:t>
            </a:r>
            <a:r>
              <a:rPr lang="en-US" dirty="0" err="1"/>
              <a:t>Višković</a:t>
            </a:r>
            <a:r>
              <a:rPr lang="en-US" dirty="0"/>
              <a:t>', </a:t>
            </a:r>
            <a:r>
              <a:rPr lang="en-US" dirty="0" err="1"/>
              <a:t>ulicaBrStanuje</a:t>
            </a:r>
            <a:r>
              <a:rPr lang="en-US" dirty="0"/>
              <a:t>='</a:t>
            </a:r>
            <a:r>
              <a:rPr lang="en-US" dirty="0" err="1"/>
              <a:t>Beogradska</a:t>
            </a:r>
            <a:r>
              <a:rPr lang="en-US" dirty="0"/>
              <a:t> 32/45', </a:t>
            </a:r>
            <a:r>
              <a:rPr lang="en-US" dirty="0" err="1"/>
              <a:t>pttStanuje</a:t>
            </a:r>
            <a:r>
              <a:rPr lang="en-US" dirty="0"/>
              <a:t>=22300 </a:t>
            </a:r>
          </a:p>
          <a:p>
            <a:r>
              <a:rPr lang="en-US" dirty="0"/>
              <a:t>WHERE </a:t>
            </a:r>
            <a:r>
              <a:rPr lang="en-US" dirty="0" err="1"/>
              <a:t>brojIndeksa</a:t>
            </a:r>
            <a:r>
              <a:rPr lang="en-US" dirty="0"/>
              <a:t>='SI 25/15'/*and </a:t>
            </a:r>
            <a:r>
              <a:rPr lang="en-US" dirty="0" err="1"/>
              <a:t>ime</a:t>
            </a:r>
            <a:r>
              <a:rPr lang="en-US" dirty="0"/>
              <a:t>='</a:t>
            </a:r>
            <a:r>
              <a:rPr lang="en-US" dirty="0" err="1"/>
              <a:t>Nenad</a:t>
            </a:r>
            <a:r>
              <a:rPr lang="en-US" dirty="0"/>
              <a:t>' and </a:t>
            </a:r>
            <a:r>
              <a:rPr lang="en-US" dirty="0" err="1"/>
              <a:t>prezime</a:t>
            </a:r>
            <a:r>
              <a:rPr lang="en-US" dirty="0"/>
              <a:t>='</a:t>
            </a:r>
            <a:r>
              <a:rPr lang="en-US" dirty="0" err="1"/>
              <a:t>Višković</a:t>
            </a:r>
            <a:r>
              <a:rPr lang="en-US" dirty="0"/>
              <a:t>';*/</a:t>
            </a:r>
          </a:p>
          <a:p>
            <a:r>
              <a:rPr lang="en-US" dirty="0"/>
              <a:t>IF@@ERROR&gt;0</a:t>
            </a:r>
          </a:p>
          <a:p>
            <a:r>
              <a:rPr lang="en-US" dirty="0"/>
              <a:t>	ROLLBACKTRANSACTION	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COMMITTRANSACTION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b="1" dirty="0"/>
              <a:t>6. Napisati transakciju za brisanje svih podataka (ispita, odslu</a:t>
            </a:r>
            <a:r>
              <a:rPr lang="en-US" b="1" dirty="0"/>
              <a:t>š</a:t>
            </a:r>
            <a:r>
              <a:rPr lang="sr-Latn-CS" b="1" dirty="0"/>
              <a:t>anih predmeta) o studentu Nenadu Viškoviću, broj indeksa SI 25/15 iz baze podataka. Relacije između su sa restriktivnim pravilom za očuvanje referencijalnog integriteta.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BEGINTRANSACTION</a:t>
            </a:r>
          </a:p>
          <a:p>
            <a:r>
              <a:rPr lang="en-US" dirty="0"/>
              <a:t>DELETE student</a:t>
            </a:r>
          </a:p>
          <a:p>
            <a:r>
              <a:rPr lang="en-US" dirty="0"/>
              <a:t>WHERE </a:t>
            </a:r>
            <a:r>
              <a:rPr lang="en-US" dirty="0" err="1"/>
              <a:t>brojIndeksa</a:t>
            </a:r>
            <a:r>
              <a:rPr lang="en-US" dirty="0"/>
              <a:t>='SI 25/15'/*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</a:p>
          <a:p>
            <a:r>
              <a:rPr lang="en-US" dirty="0" err="1"/>
              <a:t>ocuvanje</a:t>
            </a:r>
            <a:r>
              <a:rPr lang="en-US" dirty="0"/>
              <a:t> </a:t>
            </a:r>
            <a:r>
              <a:rPr lang="en-US" dirty="0" err="1"/>
              <a:t>referencijalnog</a:t>
            </a:r>
            <a:r>
              <a:rPr lang="en-US" dirty="0"/>
              <a:t> </a:t>
            </a:r>
            <a:r>
              <a:rPr lang="en-US" dirty="0" err="1"/>
              <a:t>integriteta</a:t>
            </a:r>
            <a:r>
              <a:rPr lang="en-US" dirty="0"/>
              <a:t> </a:t>
            </a:r>
            <a:r>
              <a:rPr lang="en-US" dirty="0" err="1"/>
              <a:t>postavljena</a:t>
            </a:r>
            <a:r>
              <a:rPr lang="en-US" dirty="0"/>
              <a:t> </a:t>
            </a:r>
            <a:r>
              <a:rPr lang="en-US" dirty="0" err="1"/>
              <a:t>kaskadno</a:t>
            </a:r>
            <a:r>
              <a:rPr lang="en-US" dirty="0"/>
              <a:t>*/</a:t>
            </a:r>
          </a:p>
          <a:p>
            <a:r>
              <a:rPr lang="en-US" dirty="0"/>
              <a:t>IF@@ERROR&gt;0</a:t>
            </a:r>
          </a:p>
          <a:p>
            <a:r>
              <a:rPr lang="en-US" dirty="0"/>
              <a:t>	ROLLBACKTRANSACTION	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COMMITTRANSACTION</a:t>
            </a:r>
          </a:p>
          <a:p>
            <a:r>
              <a:rPr lang="sr-Latn-CS" b="1" dirty="0"/>
              <a:t> </a:t>
            </a:r>
            <a:endParaRPr lang="en-US" dirty="0"/>
          </a:p>
          <a:p>
            <a:r>
              <a:rPr lang="en-US" dirty="0"/>
              <a:t>BEGINTRANSACTION</a:t>
            </a:r>
          </a:p>
          <a:p>
            <a:r>
              <a:rPr lang="en-US" dirty="0"/>
              <a:t>/*</a:t>
            </a: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</a:p>
          <a:p>
            <a:r>
              <a:rPr lang="en-US" dirty="0" err="1"/>
              <a:t>ocuvanje</a:t>
            </a:r>
            <a:r>
              <a:rPr lang="en-US" dirty="0"/>
              <a:t> </a:t>
            </a:r>
            <a:r>
              <a:rPr lang="en-US" dirty="0" err="1"/>
              <a:t>referencijalnog</a:t>
            </a:r>
            <a:r>
              <a:rPr lang="en-US" dirty="0"/>
              <a:t> </a:t>
            </a:r>
            <a:r>
              <a:rPr lang="en-US" dirty="0" err="1"/>
              <a:t>integriteta</a:t>
            </a:r>
            <a:r>
              <a:rPr lang="en-US" dirty="0"/>
              <a:t> </a:t>
            </a:r>
            <a:r>
              <a:rPr lang="en-US" dirty="0" err="1"/>
              <a:t>postavljena</a:t>
            </a:r>
            <a:r>
              <a:rPr lang="en-US" dirty="0"/>
              <a:t> </a:t>
            </a:r>
            <a:r>
              <a:rPr lang="en-US" dirty="0" err="1"/>
              <a:t>restrivno</a:t>
            </a:r>
            <a:r>
              <a:rPr lang="en-US" dirty="0"/>
              <a:t>*/</a:t>
            </a:r>
          </a:p>
          <a:p>
            <a:r>
              <a:rPr lang="en-US" dirty="0"/>
              <a:t>DELETE </a:t>
            </a:r>
            <a:r>
              <a:rPr lang="en-US" dirty="0" err="1"/>
              <a:t>ispit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brojIndeksa</a:t>
            </a:r>
            <a:r>
              <a:rPr lang="en-US" dirty="0"/>
              <a:t>='SI 25/15'</a:t>
            </a:r>
          </a:p>
          <a:p>
            <a:r>
              <a:rPr lang="en-US" dirty="0"/>
              <a:t>DELETE </a:t>
            </a:r>
            <a:r>
              <a:rPr lang="en-US" dirty="0" err="1"/>
              <a:t>slusao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brojIndeksa</a:t>
            </a:r>
            <a:r>
              <a:rPr lang="en-US" dirty="0"/>
              <a:t>='SI 25/15'</a:t>
            </a:r>
          </a:p>
          <a:p>
            <a:r>
              <a:rPr lang="en-US" dirty="0"/>
              <a:t>DELETE student</a:t>
            </a:r>
          </a:p>
          <a:p>
            <a:r>
              <a:rPr lang="en-US" dirty="0"/>
              <a:t>WHERE </a:t>
            </a:r>
            <a:r>
              <a:rPr lang="en-US" dirty="0" err="1"/>
              <a:t>brojIndeksa</a:t>
            </a:r>
            <a:r>
              <a:rPr lang="en-US" dirty="0"/>
              <a:t>='SI 25/15'</a:t>
            </a:r>
          </a:p>
          <a:p>
            <a:r>
              <a:rPr lang="en-US" dirty="0"/>
              <a:t>IF@@ERROR&gt;0</a:t>
            </a:r>
          </a:p>
          <a:p>
            <a:r>
              <a:rPr lang="en-US" dirty="0"/>
              <a:t>	ROLLBACKTRANSACTION	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COMMITTRANSACTION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Pogledi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6870" marR="5080" indent="-344170">
              <a:lnSpc>
                <a:spcPct val="897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b="1" spc="-5" dirty="0" err="1">
                <a:solidFill>
                  <a:srgbClr val="333399"/>
                </a:solidFill>
                <a:latin typeface="Arial"/>
                <a:cs typeface="Arial"/>
              </a:rPr>
              <a:t>Pogled</a:t>
            </a:r>
            <a:r>
              <a:rPr lang="en-US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je </a:t>
            </a:r>
            <a:r>
              <a:rPr lang="en-US" spc="-5" dirty="0" err="1">
                <a:latin typeface="Arial"/>
                <a:cs typeface="Arial"/>
              </a:rPr>
              <a:t>imaginarna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tabela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koja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ne </a:t>
            </a:r>
            <a:r>
              <a:rPr lang="en-US" dirty="0" err="1">
                <a:latin typeface="Arial"/>
                <a:cs typeface="Arial"/>
              </a:rPr>
              <a:t>postoji</a:t>
            </a:r>
            <a:r>
              <a:rPr lang="en-US" dirty="0">
                <a:latin typeface="Arial"/>
                <a:cs typeface="Arial"/>
              </a:rPr>
              <a:t>  </a:t>
            </a:r>
            <a:r>
              <a:rPr lang="en-US" dirty="0" err="1">
                <a:latin typeface="Arial"/>
                <a:cs typeface="Arial"/>
              </a:rPr>
              <a:t>fizički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na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memorijskom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medijumu</a:t>
            </a:r>
            <a:r>
              <a:rPr lang="en-US" spc="-5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već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postoji</a:t>
            </a:r>
            <a:r>
              <a:rPr lang="en-US" spc="-5" dirty="0">
                <a:latin typeface="Arial"/>
                <a:cs typeface="Arial"/>
              </a:rPr>
              <a:t>  </a:t>
            </a:r>
            <a:r>
              <a:rPr lang="en-US" spc="-5" dirty="0" err="1">
                <a:latin typeface="Arial"/>
                <a:cs typeface="Arial"/>
              </a:rPr>
              <a:t>samo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njena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definicija</a:t>
            </a:r>
            <a:r>
              <a:rPr lang="en-US" spc="-5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lang="en-US" sz="3650" dirty="0" smtClean="0">
              <a:latin typeface="Times New Roman"/>
              <a:cs typeface="Times New Roman"/>
            </a:endParaRPr>
          </a:p>
          <a:p>
            <a:pPr marL="356870" marR="2302510" indent="-344170">
              <a:lnSpc>
                <a:spcPct val="109700"/>
              </a:lnSpc>
              <a:tabLst>
                <a:tab pos="356870" algn="l"/>
                <a:tab pos="357505" algn="l"/>
              </a:tabLst>
            </a:pPr>
            <a:r>
              <a:rPr lang="en-US" spc="-5" dirty="0" err="1">
                <a:latin typeface="Arial"/>
                <a:cs typeface="Arial"/>
              </a:rPr>
              <a:t>Naredba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kreiranje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pogleda</a:t>
            </a:r>
            <a:r>
              <a:rPr lang="en-US" spc="-5" dirty="0">
                <a:latin typeface="Arial"/>
                <a:cs typeface="Arial"/>
              </a:rPr>
              <a:t>: </a:t>
            </a:r>
            <a:r>
              <a:rPr lang="en-US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b="1" spc="-10" dirty="0">
                <a:solidFill>
                  <a:srgbClr val="333399"/>
                </a:solidFill>
                <a:latin typeface="Arial"/>
                <a:cs typeface="Arial"/>
              </a:rPr>
              <a:t>CREATE </a:t>
            </a:r>
            <a:r>
              <a:rPr lang="en-US" b="1" dirty="0">
                <a:solidFill>
                  <a:srgbClr val="333399"/>
                </a:solidFill>
                <a:latin typeface="Arial"/>
                <a:cs typeface="Arial"/>
              </a:rPr>
              <a:t>VIEW [</a:t>
            </a:r>
            <a:r>
              <a:rPr lang="en-US" b="1" dirty="0" err="1">
                <a:solidFill>
                  <a:srgbClr val="333399"/>
                </a:solidFill>
                <a:latin typeface="Arial"/>
                <a:cs typeface="Arial"/>
              </a:rPr>
              <a:t>šema</a:t>
            </a:r>
            <a:r>
              <a:rPr lang="en-US" b="1" dirty="0">
                <a:solidFill>
                  <a:srgbClr val="333399"/>
                </a:solidFill>
                <a:latin typeface="Arial"/>
                <a:cs typeface="Arial"/>
              </a:rPr>
              <a:t>.]</a:t>
            </a:r>
            <a:r>
              <a:rPr lang="en-US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b="1" spc="-5" dirty="0" err="1">
                <a:solidFill>
                  <a:srgbClr val="333399"/>
                </a:solidFill>
                <a:latin typeface="Arial"/>
                <a:cs typeface="Arial"/>
              </a:rPr>
              <a:t>pogled</a:t>
            </a:r>
            <a:r>
              <a:rPr lang="en-US" b="1" spc="-5" dirty="0">
                <a:solidFill>
                  <a:srgbClr val="333399"/>
                </a:solidFill>
                <a:latin typeface="Arial"/>
                <a:cs typeface="Arial"/>
              </a:rPr>
              <a:t>  </a:t>
            </a:r>
            <a:r>
              <a:rPr lang="en-US" b="1" spc="-30" dirty="0">
                <a:solidFill>
                  <a:srgbClr val="333399"/>
                </a:solidFill>
                <a:latin typeface="Arial"/>
                <a:cs typeface="Arial"/>
              </a:rPr>
              <a:t>AS</a:t>
            </a:r>
            <a:r>
              <a:rPr lang="en-US" b="1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b="1" spc="-10" dirty="0" err="1">
                <a:solidFill>
                  <a:srgbClr val="333399"/>
                </a:solidFill>
                <a:latin typeface="Arial"/>
                <a:cs typeface="Arial"/>
              </a:rPr>
              <a:t>upit</a:t>
            </a:r>
            <a:r>
              <a:rPr lang="en-US" b="1" spc="-10" dirty="0">
                <a:solidFill>
                  <a:srgbClr val="333399"/>
                </a:solidFill>
                <a:latin typeface="Arial"/>
                <a:cs typeface="Arial"/>
              </a:rPr>
              <a:t>;</a:t>
            </a:r>
            <a:endParaRPr lang="en-US" dirty="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lang="en-US" sz="3950" dirty="0" smtClean="0">
              <a:latin typeface="Times New Roman"/>
              <a:cs typeface="Times New Roman"/>
            </a:endParaRPr>
          </a:p>
          <a:p>
            <a:pPr marL="356870" indent="-344170">
              <a:tabLst>
                <a:tab pos="356870" algn="l"/>
                <a:tab pos="357505" algn="l"/>
              </a:tabLst>
            </a:pPr>
            <a:r>
              <a:rPr lang="en-US" spc="-5" dirty="0" err="1">
                <a:latin typeface="Arial"/>
                <a:cs typeface="Arial"/>
              </a:rPr>
              <a:t>Naredba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za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brisanje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 err="1">
                <a:latin typeface="Arial"/>
                <a:cs typeface="Arial"/>
              </a:rPr>
              <a:t>pogleda</a:t>
            </a:r>
            <a:r>
              <a:rPr lang="en-US" spc="-5" dirty="0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385"/>
              </a:spcBef>
            </a:pPr>
            <a:r>
              <a:rPr lang="en-US" b="1" spc="-10" dirty="0">
                <a:solidFill>
                  <a:srgbClr val="333399"/>
                </a:solidFill>
                <a:latin typeface="Arial"/>
                <a:cs typeface="Arial"/>
              </a:rPr>
              <a:t>DROP </a:t>
            </a:r>
            <a:r>
              <a:rPr lang="en-US" b="1" dirty="0">
                <a:solidFill>
                  <a:srgbClr val="333399"/>
                </a:solidFill>
                <a:latin typeface="Arial"/>
                <a:cs typeface="Arial"/>
              </a:rPr>
              <a:t>VIEW </a:t>
            </a:r>
            <a:r>
              <a:rPr lang="en-US" b="1" spc="-5" dirty="0">
                <a:solidFill>
                  <a:srgbClr val="333399"/>
                </a:solidFill>
                <a:latin typeface="Arial"/>
                <a:cs typeface="Arial"/>
              </a:rPr>
              <a:t>[</a:t>
            </a:r>
            <a:r>
              <a:rPr lang="en-US" b="1" spc="-5" dirty="0" err="1">
                <a:solidFill>
                  <a:srgbClr val="333399"/>
                </a:solidFill>
                <a:latin typeface="Arial"/>
                <a:cs typeface="Arial"/>
              </a:rPr>
              <a:t>šema</a:t>
            </a:r>
            <a:r>
              <a:rPr lang="en-US" b="1" spc="-5" dirty="0">
                <a:solidFill>
                  <a:srgbClr val="333399"/>
                </a:solidFill>
                <a:latin typeface="Arial"/>
                <a:cs typeface="Arial"/>
              </a:rPr>
              <a:t>.]</a:t>
            </a:r>
            <a:r>
              <a:rPr lang="en-US" b="1" spc="-5" dirty="0" err="1">
                <a:solidFill>
                  <a:srgbClr val="333399"/>
                </a:solidFill>
                <a:latin typeface="Arial"/>
                <a:cs typeface="Arial"/>
              </a:rPr>
              <a:t>pogled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dirty="0" smtClean="0"/>
              <a:t>. </a:t>
            </a:r>
            <a:r>
              <a:rPr lang="en-US" b="1" dirty="0" err="1"/>
              <a:t>Pogled</a:t>
            </a:r>
            <a:r>
              <a:rPr lang="en-US" b="1" dirty="0"/>
              <a:t> </a:t>
            </a:r>
            <a:r>
              <a:rPr lang="en-US" b="1" dirty="0" err="1"/>
              <a:t>koji</a:t>
            </a:r>
            <a:r>
              <a:rPr lang="en-US" b="1" dirty="0"/>
              <a:t> </a:t>
            </a:r>
            <a:r>
              <a:rPr lang="en-US" b="1" dirty="0" err="1"/>
              <a:t>prikazuje</a:t>
            </a:r>
            <a:r>
              <a:rPr lang="en-US" b="1" dirty="0"/>
              <a:t> </a:t>
            </a:r>
            <a:r>
              <a:rPr lang="en-US" b="1" dirty="0" err="1"/>
              <a:t>koje</a:t>
            </a:r>
            <a:r>
              <a:rPr lang="en-US" b="1" dirty="0"/>
              <a:t> </a:t>
            </a:r>
            <a:r>
              <a:rPr lang="en-US" b="1" dirty="0" err="1"/>
              <a:t>predmete</a:t>
            </a:r>
            <a:r>
              <a:rPr lang="en-US" b="1" dirty="0"/>
              <a:t> </a:t>
            </a:r>
            <a:r>
              <a:rPr lang="en-US" b="1" dirty="0" err="1"/>
              <a:t>predaju</a:t>
            </a:r>
            <a:r>
              <a:rPr lang="en-US" b="1" dirty="0"/>
              <a:t> </a:t>
            </a:r>
            <a:r>
              <a:rPr lang="en-US" b="1" dirty="0" err="1"/>
              <a:t>nastavnici</a:t>
            </a:r>
            <a:r>
              <a:rPr lang="en-US" b="1" dirty="0"/>
              <a:t>. </a:t>
            </a:r>
            <a:r>
              <a:rPr lang="en-US" b="1" dirty="0" err="1"/>
              <a:t>Spisak</a:t>
            </a:r>
            <a:r>
              <a:rPr lang="en-US" b="1" dirty="0"/>
              <a:t> </a:t>
            </a:r>
            <a:r>
              <a:rPr lang="en-US" b="1" dirty="0" err="1"/>
              <a:t>sortirati</a:t>
            </a:r>
            <a:r>
              <a:rPr lang="en-US" b="1" dirty="0"/>
              <a:t> </a:t>
            </a:r>
            <a:r>
              <a:rPr lang="en-US" b="1" dirty="0" err="1"/>
              <a:t>po</a:t>
            </a:r>
            <a:r>
              <a:rPr lang="en-US" b="1" dirty="0"/>
              <a:t> </a:t>
            </a:r>
            <a:r>
              <a:rPr lang="en-US" b="1" dirty="0" err="1"/>
              <a:t>prezimenima</a:t>
            </a:r>
            <a:r>
              <a:rPr lang="en-US" b="1" dirty="0"/>
              <a:t> </a:t>
            </a:r>
            <a:r>
              <a:rPr lang="en-US" b="1" dirty="0" err="1"/>
              <a:t>nastavnika</a:t>
            </a:r>
            <a:r>
              <a:rPr lang="en-US" b="1" dirty="0"/>
              <a:t> u </a:t>
            </a:r>
            <a:r>
              <a:rPr lang="en-US" b="1" dirty="0" err="1"/>
              <a:t>rastućem</a:t>
            </a:r>
            <a:r>
              <a:rPr lang="en-US" b="1" dirty="0"/>
              <a:t> </a:t>
            </a:r>
            <a:r>
              <a:rPr lang="en-US" b="1" dirty="0" err="1"/>
              <a:t>poretku</a:t>
            </a:r>
            <a:r>
              <a:rPr lang="en-US" b="1" dirty="0"/>
              <a:t>. </a:t>
            </a:r>
            <a:r>
              <a:rPr lang="en-US" b="1" dirty="0" err="1"/>
              <a:t>Poziv</a:t>
            </a:r>
            <a:r>
              <a:rPr lang="en-US" b="1" dirty="0"/>
              <a:t> </a:t>
            </a:r>
            <a:r>
              <a:rPr lang="en-US" b="1" dirty="0" err="1"/>
              <a:t>pogleda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brisanje</a:t>
            </a:r>
            <a:r>
              <a:rPr lang="en-US" b="1" dirty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b="1" dirty="0"/>
              <a:t>CREATE VIEW [</a:t>
            </a:r>
            <a:r>
              <a:rPr lang="it-IT" b="1" dirty="0" smtClean="0"/>
              <a:t>Nastavniciipredmeti</a:t>
            </a:r>
            <a:r>
              <a:rPr lang="it-IT" b="1" dirty="0"/>
              <a:t>] </a:t>
            </a:r>
          </a:p>
          <a:p>
            <a:r>
              <a:rPr lang="en-US" b="1" dirty="0"/>
              <a:t>AS </a:t>
            </a:r>
          </a:p>
          <a:p>
            <a:r>
              <a:rPr lang="en-US" b="1" dirty="0"/>
              <a:t>SELECT </a:t>
            </a:r>
            <a:r>
              <a:rPr lang="en-US" b="1" dirty="0" err="1"/>
              <a:t>nastavnik.idnastavnika</a:t>
            </a:r>
            <a:r>
              <a:rPr lang="en-US" b="1" dirty="0"/>
              <a:t>, </a:t>
            </a:r>
            <a:r>
              <a:rPr lang="en-US" b="1" dirty="0" err="1"/>
              <a:t>prezime</a:t>
            </a:r>
            <a:r>
              <a:rPr lang="en-US" b="1" dirty="0"/>
              <a:t> + ' ' + </a:t>
            </a:r>
            <a:r>
              <a:rPr lang="en-US" b="1" dirty="0" err="1"/>
              <a:t>ime</a:t>
            </a:r>
            <a:r>
              <a:rPr lang="en-US" b="1" dirty="0"/>
              <a:t> as </a:t>
            </a:r>
            <a:r>
              <a:rPr lang="en-US" b="1" dirty="0" err="1"/>
              <a:t>nastavnik</a:t>
            </a:r>
            <a:r>
              <a:rPr lang="en-US" b="1" dirty="0"/>
              <a:t>, </a:t>
            </a:r>
            <a:r>
              <a:rPr lang="en-US" b="1" dirty="0" err="1"/>
              <a:t>nazivpredmeta</a:t>
            </a:r>
            <a:r>
              <a:rPr lang="en-US" b="1" dirty="0"/>
              <a:t>, </a:t>
            </a:r>
            <a:r>
              <a:rPr lang="en-US" b="1" dirty="0" err="1" smtClean="0"/>
              <a:t>naziv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nastavnik</a:t>
            </a:r>
            <a:r>
              <a:rPr lang="en-US" b="1" dirty="0"/>
              <a:t> INNER JOIN </a:t>
            </a:r>
            <a:r>
              <a:rPr lang="en-US" b="1" dirty="0" err="1"/>
              <a:t>predaje</a:t>
            </a:r>
            <a:r>
              <a:rPr lang="en-US" b="1" dirty="0"/>
              <a:t> INNER JOIN </a:t>
            </a:r>
            <a:r>
              <a:rPr lang="en-US" b="1" dirty="0" err="1"/>
              <a:t>predmet</a:t>
            </a:r>
            <a:r>
              <a:rPr lang="en-US" b="1" dirty="0"/>
              <a:t> INNER JOIN </a:t>
            </a:r>
            <a:r>
              <a:rPr lang="en-US" b="1" dirty="0" err="1"/>
              <a:t>katedra</a:t>
            </a:r>
            <a:r>
              <a:rPr lang="en-US" b="1" dirty="0"/>
              <a:t> </a:t>
            </a:r>
          </a:p>
          <a:p>
            <a:r>
              <a:rPr lang="en-US" b="1" dirty="0"/>
              <a:t>ON </a:t>
            </a:r>
            <a:r>
              <a:rPr lang="en-US" b="1" dirty="0" err="1"/>
              <a:t>katedra.idKatedre</a:t>
            </a:r>
            <a:r>
              <a:rPr lang="en-US" b="1" dirty="0"/>
              <a:t> = </a:t>
            </a:r>
            <a:r>
              <a:rPr lang="en-US" b="1" dirty="0" err="1"/>
              <a:t>predmet.idKatedre</a:t>
            </a:r>
            <a:r>
              <a:rPr lang="en-US" b="1" dirty="0"/>
              <a:t> </a:t>
            </a:r>
          </a:p>
          <a:p>
            <a:r>
              <a:rPr lang="en-US" b="1" dirty="0"/>
              <a:t>ON </a:t>
            </a:r>
            <a:r>
              <a:rPr lang="en-US" b="1" dirty="0" err="1"/>
              <a:t>predaje.idPredmeta</a:t>
            </a:r>
            <a:r>
              <a:rPr lang="en-US" b="1" dirty="0"/>
              <a:t> = </a:t>
            </a:r>
            <a:r>
              <a:rPr lang="en-US" b="1" dirty="0" err="1"/>
              <a:t>predmet.idpredmeta</a:t>
            </a:r>
            <a:r>
              <a:rPr lang="en-US" b="1" dirty="0"/>
              <a:t> </a:t>
            </a:r>
          </a:p>
          <a:p>
            <a:r>
              <a:rPr lang="en-US" b="1" dirty="0"/>
              <a:t>ON </a:t>
            </a:r>
            <a:r>
              <a:rPr lang="en-US" b="1" dirty="0" err="1"/>
              <a:t>nastavnik.idNastavnika</a:t>
            </a:r>
            <a:r>
              <a:rPr lang="en-US" b="1" dirty="0"/>
              <a:t> = </a:t>
            </a:r>
            <a:r>
              <a:rPr lang="en-US" b="1" dirty="0" err="1"/>
              <a:t>predaje.idNastavnika</a:t>
            </a:r>
            <a:r>
              <a:rPr lang="en-US" b="1" dirty="0"/>
              <a:t>; </a:t>
            </a:r>
            <a:endParaRPr lang="sr-Latn-RS" b="1" dirty="0" smtClean="0"/>
          </a:p>
          <a:p>
            <a:r>
              <a:rPr lang="en-US" b="1" dirty="0"/>
              <a:t>SELECT </a:t>
            </a:r>
            <a:r>
              <a:rPr lang="en-US" b="1" dirty="0" err="1"/>
              <a:t>nastavnik</a:t>
            </a:r>
            <a:r>
              <a:rPr lang="en-US" b="1" dirty="0"/>
              <a:t>, </a:t>
            </a:r>
            <a:r>
              <a:rPr lang="en-US" b="1" dirty="0" err="1" smtClean="0"/>
              <a:t>nazivpredmetaFROM</a:t>
            </a:r>
            <a:r>
              <a:rPr lang="en-US" b="1" dirty="0" smtClean="0"/>
              <a:t> </a:t>
            </a:r>
            <a:r>
              <a:rPr lang="en-US" b="1" dirty="0"/>
              <a:t>[</a:t>
            </a:r>
            <a:r>
              <a:rPr lang="en-US" b="1" dirty="0" err="1" smtClean="0"/>
              <a:t>Nastavniciipredmeti</a:t>
            </a:r>
            <a:r>
              <a:rPr lang="en-US" b="1" dirty="0"/>
              <a:t>] 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nastavnik</a:t>
            </a:r>
            <a:r>
              <a:rPr lang="en-US" b="1" dirty="0"/>
              <a:t> ASC; </a:t>
            </a:r>
          </a:p>
          <a:p>
            <a:r>
              <a:rPr lang="en-US" b="1" dirty="0"/>
              <a:t>DROP VIEW [</a:t>
            </a:r>
            <a:r>
              <a:rPr lang="en-US" b="1" dirty="0" err="1" smtClean="0"/>
              <a:t>Nastavniciipredmeti</a:t>
            </a:r>
            <a:r>
              <a:rPr lang="en-US" b="1" dirty="0"/>
              <a:t>];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/>
              <a:t>Kreirati</a:t>
            </a:r>
            <a:r>
              <a:rPr lang="en-US" b="1" dirty="0"/>
              <a:t> </a:t>
            </a:r>
            <a:r>
              <a:rPr lang="en-US" b="1" dirty="0" err="1"/>
              <a:t>pogled</a:t>
            </a:r>
            <a:r>
              <a:rPr lang="en-US" b="1" dirty="0"/>
              <a:t> </a:t>
            </a:r>
            <a:r>
              <a:rPr lang="en-US" b="1" dirty="0" err="1"/>
              <a:t>koji</a:t>
            </a:r>
            <a:r>
              <a:rPr lang="en-US" b="1" dirty="0"/>
              <a:t> </a:t>
            </a:r>
            <a:r>
              <a:rPr lang="en-US" b="1" dirty="0" err="1"/>
              <a:t>izračunava</a:t>
            </a:r>
            <a:r>
              <a:rPr lang="en-US" b="1" dirty="0"/>
              <a:t> </a:t>
            </a:r>
            <a:r>
              <a:rPr lang="en-US" b="1" dirty="0" err="1"/>
              <a:t>koliko</a:t>
            </a:r>
            <a:r>
              <a:rPr lang="en-US" b="1" dirty="0"/>
              <a:t> </a:t>
            </a:r>
            <a:r>
              <a:rPr lang="en-US" b="1" dirty="0" err="1"/>
              <a:t>predmeta</a:t>
            </a:r>
            <a:r>
              <a:rPr lang="en-US" b="1" dirty="0"/>
              <a:t> </a:t>
            </a:r>
            <a:r>
              <a:rPr lang="en-US" b="1" dirty="0" err="1"/>
              <a:t>predaje</a:t>
            </a:r>
            <a:r>
              <a:rPr lang="en-US" b="1" dirty="0"/>
              <a:t> </a:t>
            </a:r>
            <a:r>
              <a:rPr lang="en-US" b="1" dirty="0" err="1"/>
              <a:t>svaki</a:t>
            </a:r>
            <a:r>
              <a:rPr lang="en-US" b="1" dirty="0"/>
              <a:t> </a:t>
            </a:r>
            <a:r>
              <a:rPr lang="en-US" b="1" dirty="0" err="1"/>
              <a:t>nastavnik</a:t>
            </a:r>
            <a:r>
              <a:rPr lang="en-US" b="1" dirty="0"/>
              <a:t>. </a:t>
            </a:r>
            <a:r>
              <a:rPr lang="en-US" b="1" dirty="0" err="1"/>
              <a:t>Izmena</a:t>
            </a:r>
            <a:r>
              <a:rPr lang="en-US" b="1" dirty="0"/>
              <a:t> </a:t>
            </a:r>
            <a:r>
              <a:rPr lang="en-US" b="1" dirty="0" err="1"/>
              <a:t>pogleda</a:t>
            </a:r>
            <a:r>
              <a:rPr lang="en-US" b="1" dirty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CREATE VIEW </a:t>
            </a:r>
            <a:r>
              <a:rPr lang="en-US" b="1" dirty="0" err="1"/>
              <a:t>NastavniciPredaju</a:t>
            </a:r>
            <a:r>
              <a:rPr lang="en-US" b="1" dirty="0"/>
              <a:t> </a:t>
            </a:r>
          </a:p>
          <a:p>
            <a:r>
              <a:rPr lang="en-US" b="1" dirty="0"/>
              <a:t>As </a:t>
            </a:r>
          </a:p>
          <a:p>
            <a:r>
              <a:rPr lang="en-US" b="1" dirty="0"/>
              <a:t>SELECT </a:t>
            </a:r>
            <a:r>
              <a:rPr lang="en-US" b="1" dirty="0" err="1"/>
              <a:t>prezime</a:t>
            </a:r>
            <a:r>
              <a:rPr lang="en-US" b="1" dirty="0"/>
              <a:t>, </a:t>
            </a:r>
            <a:r>
              <a:rPr lang="en-US" b="1" dirty="0" err="1"/>
              <a:t>ime</a:t>
            </a:r>
            <a:r>
              <a:rPr lang="en-US" b="1" dirty="0"/>
              <a:t>, count(</a:t>
            </a:r>
            <a:r>
              <a:rPr lang="en-US" b="1" dirty="0" err="1"/>
              <a:t>predaje.idpredmeta</a:t>
            </a:r>
            <a:r>
              <a:rPr lang="en-US" b="1" dirty="0"/>
              <a:t>) </a:t>
            </a:r>
          </a:p>
          <a:p>
            <a:r>
              <a:rPr lang="pl-PL" b="1" dirty="0"/>
              <a:t>as [broj predmeta koji predaje nastavnik] </a:t>
            </a:r>
          </a:p>
          <a:p>
            <a:r>
              <a:rPr lang="en-US" b="1" dirty="0"/>
              <a:t>FROM </a:t>
            </a:r>
            <a:r>
              <a:rPr lang="en-US" b="1" dirty="0" err="1"/>
              <a:t>predaje</a:t>
            </a:r>
            <a:r>
              <a:rPr lang="en-US" b="1" dirty="0"/>
              <a:t>, </a:t>
            </a:r>
            <a:r>
              <a:rPr lang="en-US" b="1" dirty="0" err="1"/>
              <a:t>nastavnik</a:t>
            </a:r>
            <a:r>
              <a:rPr lang="en-US" b="1" dirty="0"/>
              <a:t> </a:t>
            </a:r>
          </a:p>
          <a:p>
            <a:r>
              <a:rPr lang="en-US" b="1" dirty="0"/>
              <a:t>WHERE </a:t>
            </a:r>
            <a:r>
              <a:rPr lang="en-US" b="1" dirty="0" err="1"/>
              <a:t>predaje.idNastavnika</a:t>
            </a:r>
            <a:r>
              <a:rPr lang="en-US" b="1" dirty="0"/>
              <a:t>=</a:t>
            </a:r>
            <a:r>
              <a:rPr lang="en-US" b="1" dirty="0" err="1"/>
              <a:t>nastavnik.idNastavnika</a:t>
            </a:r>
            <a:r>
              <a:rPr lang="en-US" b="1" dirty="0"/>
              <a:t>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prezime</a:t>
            </a:r>
            <a:r>
              <a:rPr lang="en-US" b="1" dirty="0"/>
              <a:t>, </a:t>
            </a:r>
            <a:r>
              <a:rPr lang="en-US" b="1" dirty="0" err="1"/>
              <a:t>ime</a:t>
            </a:r>
            <a:r>
              <a:rPr lang="en-US" b="1" dirty="0"/>
              <a:t> </a:t>
            </a:r>
          </a:p>
          <a:p>
            <a:r>
              <a:rPr lang="en-US" b="1" dirty="0"/>
              <a:t>/*</a:t>
            </a:r>
            <a:r>
              <a:rPr lang="en-US" b="1" dirty="0" err="1"/>
              <a:t>izmena</a:t>
            </a:r>
            <a:r>
              <a:rPr lang="en-US" b="1" dirty="0"/>
              <a:t> </a:t>
            </a:r>
            <a:r>
              <a:rPr lang="en-US" b="1" dirty="0" err="1"/>
              <a:t>pogleda</a:t>
            </a:r>
            <a:r>
              <a:rPr lang="en-US" b="1" dirty="0"/>
              <a:t>*/ </a:t>
            </a:r>
          </a:p>
          <a:p>
            <a:r>
              <a:rPr lang="en-US" b="1" dirty="0"/>
              <a:t>ALTER VIEW </a:t>
            </a:r>
            <a:r>
              <a:rPr lang="en-US" b="1" dirty="0" err="1"/>
              <a:t>NastavniciPredaju</a:t>
            </a:r>
            <a:r>
              <a:rPr lang="en-US" b="1" dirty="0"/>
              <a:t> </a:t>
            </a:r>
          </a:p>
          <a:p>
            <a:r>
              <a:rPr lang="en-US" b="1" dirty="0"/>
              <a:t>As </a:t>
            </a:r>
          </a:p>
          <a:p>
            <a:r>
              <a:rPr lang="en-US" b="1" dirty="0"/>
              <a:t>SELECT </a:t>
            </a:r>
            <a:r>
              <a:rPr lang="en-US" b="1" dirty="0" err="1"/>
              <a:t>prezime</a:t>
            </a:r>
            <a:r>
              <a:rPr lang="en-US" b="1" dirty="0"/>
              <a:t>, </a:t>
            </a:r>
            <a:r>
              <a:rPr lang="en-US" b="1" dirty="0" err="1"/>
              <a:t>ime</a:t>
            </a:r>
            <a:r>
              <a:rPr lang="en-US" b="1" dirty="0"/>
              <a:t>, count(</a:t>
            </a:r>
            <a:r>
              <a:rPr lang="en-US" b="1" dirty="0" err="1"/>
              <a:t>predaje.idpredmeta</a:t>
            </a:r>
            <a:r>
              <a:rPr lang="en-US" b="1" dirty="0"/>
              <a:t>) </a:t>
            </a:r>
          </a:p>
          <a:p>
            <a:r>
              <a:rPr lang="pl-PL" b="1" dirty="0"/>
              <a:t>as [broj predmeta koji predaje nastavnik] </a:t>
            </a:r>
          </a:p>
          <a:p>
            <a:r>
              <a:rPr lang="en-US" b="1" dirty="0"/>
              <a:t>FROM </a:t>
            </a:r>
            <a:r>
              <a:rPr lang="en-US" b="1" dirty="0" err="1"/>
              <a:t>predaje</a:t>
            </a:r>
            <a:r>
              <a:rPr lang="en-US" b="1" dirty="0"/>
              <a:t>, </a:t>
            </a:r>
            <a:r>
              <a:rPr lang="en-US" b="1" dirty="0" err="1"/>
              <a:t>nastavnik</a:t>
            </a:r>
            <a:r>
              <a:rPr lang="en-US" b="1" dirty="0"/>
              <a:t> </a:t>
            </a:r>
          </a:p>
          <a:p>
            <a:r>
              <a:rPr lang="en-US" b="1" dirty="0"/>
              <a:t>WHERE </a:t>
            </a:r>
            <a:r>
              <a:rPr lang="en-US" b="1" dirty="0" err="1"/>
              <a:t>predaje.idNastavnika</a:t>
            </a:r>
            <a:r>
              <a:rPr lang="en-US" b="1" dirty="0"/>
              <a:t>=</a:t>
            </a:r>
            <a:r>
              <a:rPr lang="en-US" b="1" dirty="0" err="1"/>
              <a:t>nastavnik.idNastavnika</a:t>
            </a:r>
            <a:r>
              <a:rPr lang="en-US" b="1" dirty="0"/>
              <a:t>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prezime</a:t>
            </a:r>
            <a:r>
              <a:rPr lang="en-US" b="1" dirty="0"/>
              <a:t>, </a:t>
            </a:r>
            <a:r>
              <a:rPr lang="en-US" b="1" dirty="0" err="1"/>
              <a:t>ime</a:t>
            </a:r>
            <a:r>
              <a:rPr lang="en-US" b="1" dirty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Transkacije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l-PL" b="1" dirty="0"/>
              <a:t>BEGINTRANSACTION</a:t>
            </a:r>
            <a:endParaRPr lang="en-US" dirty="0"/>
          </a:p>
          <a:p>
            <a:r>
              <a:rPr lang="en-US" dirty="0"/>
              <a:t>SELECT...</a:t>
            </a:r>
          </a:p>
          <a:p>
            <a:r>
              <a:rPr lang="en-US" dirty="0"/>
              <a:t>INSERT...</a:t>
            </a:r>
          </a:p>
          <a:p>
            <a:r>
              <a:rPr lang="en-US" dirty="0"/>
              <a:t>SAVETRANSACTION Ime1	</a:t>
            </a:r>
            <a:r>
              <a:rPr lang="en-US" b="1" dirty="0"/>
              <a:t>/* </a:t>
            </a:r>
            <a:r>
              <a:rPr lang="en-US" b="1" dirty="0" err="1"/>
              <a:t>parcijalno</a:t>
            </a:r>
            <a:r>
              <a:rPr lang="en-US" b="1" dirty="0"/>
              <a:t> </a:t>
            </a:r>
            <a:r>
              <a:rPr lang="en-US" b="1" dirty="0" err="1"/>
              <a:t>snimanje</a:t>
            </a:r>
            <a:r>
              <a:rPr lang="en-US" b="1" dirty="0"/>
              <a:t> </a:t>
            </a:r>
            <a:r>
              <a:rPr lang="en-US" b="1" dirty="0" err="1"/>
              <a:t>transakcije</a:t>
            </a:r>
            <a:r>
              <a:rPr lang="en-US" b="1" dirty="0"/>
              <a:t> */</a:t>
            </a:r>
            <a:endParaRPr lang="en-US" dirty="0"/>
          </a:p>
          <a:p>
            <a:r>
              <a:rPr lang="en-US" dirty="0"/>
              <a:t>UPDATE...</a:t>
            </a:r>
          </a:p>
          <a:p>
            <a:r>
              <a:rPr lang="en-US" dirty="0"/>
              <a:t>SAVETRANSACTION Ime2</a:t>
            </a:r>
          </a:p>
          <a:p>
            <a:r>
              <a:rPr lang="en-US" dirty="0"/>
              <a:t>DELETE...</a:t>
            </a:r>
          </a:p>
          <a:p>
            <a:r>
              <a:rPr lang="en-US" dirty="0"/>
              <a:t>IF@@ERROR&lt;&gt;0</a:t>
            </a:r>
          </a:p>
          <a:p>
            <a:r>
              <a:rPr lang="en-US" dirty="0"/>
              <a:t>ROLLBACKTRANSACTION Ime1</a:t>
            </a:r>
          </a:p>
          <a:p>
            <a:r>
              <a:rPr lang="en-US" dirty="0"/>
              <a:t>ROLLBACKTRANSACTION Ime2</a:t>
            </a:r>
          </a:p>
          <a:p>
            <a:r>
              <a:rPr lang="en-US" b="1" dirty="0"/>
              <a:t>ROLLBACKTRANSACTION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sr-Latn-CS" b="1" dirty="0"/>
              <a:t>COMMITTRANSACTION</a:t>
            </a:r>
            <a:endParaRPr lang="en-US" b="1" dirty="0"/>
          </a:p>
          <a:p>
            <a:r>
              <a:rPr lang="sr-Latn-CS" b="1" dirty="0"/>
              <a:t> </a:t>
            </a:r>
            <a:endParaRPr lang="en-US" b="1" dirty="0"/>
          </a:p>
          <a:p>
            <a:r>
              <a:rPr lang="sr-Latn-CS" b="1" dirty="0"/>
              <a:t>ILI:</a:t>
            </a:r>
            <a:endParaRPr lang="en-US" b="1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BEGINTRANSACTION				/* </a:t>
            </a:r>
            <a:r>
              <a:rPr lang="en-US" b="1" dirty="0" err="1"/>
              <a:t>početak</a:t>
            </a:r>
            <a:r>
              <a:rPr lang="en-US" b="1" dirty="0"/>
              <a:t> </a:t>
            </a:r>
            <a:r>
              <a:rPr lang="en-US" b="1" dirty="0" err="1"/>
              <a:t>transakcije</a:t>
            </a:r>
            <a:r>
              <a:rPr lang="en-US" b="1" dirty="0"/>
              <a:t> */</a:t>
            </a:r>
            <a:endParaRPr lang="en-US" dirty="0"/>
          </a:p>
          <a:p>
            <a:r>
              <a:rPr lang="en-US" dirty="0"/>
              <a:t>SELECT...</a:t>
            </a:r>
          </a:p>
          <a:p>
            <a:r>
              <a:rPr lang="en-US" dirty="0"/>
              <a:t>INSERT...					</a:t>
            </a:r>
            <a:r>
              <a:rPr lang="en-US" b="1" dirty="0"/>
              <a:t>/* </a:t>
            </a:r>
            <a:r>
              <a:rPr lang="en-US" b="1" dirty="0" err="1"/>
              <a:t>elementarne</a:t>
            </a:r>
            <a:r>
              <a:rPr lang="en-US" b="1" dirty="0"/>
              <a:t> </a:t>
            </a:r>
            <a:r>
              <a:rPr lang="en-US" b="1" dirty="0" err="1"/>
              <a:t>transakcije</a:t>
            </a:r>
            <a:r>
              <a:rPr lang="en-US" b="1" dirty="0"/>
              <a:t> */</a:t>
            </a:r>
            <a:endParaRPr lang="en-US" dirty="0"/>
          </a:p>
          <a:p>
            <a:r>
              <a:rPr lang="en-US" dirty="0"/>
              <a:t>UPDATE...</a:t>
            </a:r>
          </a:p>
          <a:p>
            <a:r>
              <a:rPr lang="en-US" dirty="0"/>
              <a:t>DELETE...					</a:t>
            </a:r>
            <a:r>
              <a:rPr lang="en-US" b="1" dirty="0"/>
              <a:t>/* SQL </a:t>
            </a:r>
            <a:r>
              <a:rPr lang="en-US" b="1" dirty="0" err="1"/>
              <a:t>upiti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naredbe</a:t>
            </a:r>
            <a:r>
              <a:rPr lang="en-US" b="1" dirty="0"/>
              <a:t>*/</a:t>
            </a:r>
            <a:endParaRPr lang="en-US" dirty="0"/>
          </a:p>
          <a:p>
            <a:r>
              <a:rPr lang="en-US" dirty="0"/>
              <a:t>IF@@ERROR=0</a:t>
            </a:r>
          </a:p>
          <a:p>
            <a:r>
              <a:rPr lang="en-US" b="1" dirty="0"/>
              <a:t>COMMITTRANSACTION			/* </a:t>
            </a:r>
            <a:r>
              <a:rPr lang="en-US" b="1" dirty="0" err="1"/>
              <a:t>uspešan</a:t>
            </a:r>
            <a:r>
              <a:rPr lang="en-US" b="1" dirty="0"/>
              <a:t> </a:t>
            </a:r>
            <a:r>
              <a:rPr lang="en-US" b="1" dirty="0" err="1"/>
              <a:t>završetak</a:t>
            </a:r>
            <a:r>
              <a:rPr lang="en-US" b="1" dirty="0"/>
              <a:t> */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ROLLBACKTRANSACTION		</a:t>
            </a:r>
            <a:r>
              <a:rPr lang="en-US" b="1" dirty="0"/>
              <a:t>/* </a:t>
            </a:r>
            <a:r>
              <a:rPr lang="en-US" b="1" dirty="0" err="1"/>
              <a:t>neuspešan</a:t>
            </a:r>
            <a:r>
              <a:rPr lang="en-US" b="1" dirty="0"/>
              <a:t> </a:t>
            </a:r>
            <a:r>
              <a:rPr lang="en-US" b="1" dirty="0" err="1"/>
              <a:t>završetak</a:t>
            </a:r>
            <a:r>
              <a:rPr lang="en-US" b="1" dirty="0"/>
              <a:t> */</a:t>
            </a:r>
            <a:endParaRPr lang="en-US" dirty="0"/>
          </a:p>
          <a:p>
            <a:r>
              <a:rPr lang="sr-Latn-CS" b="1" dirty="0"/>
              <a:t> 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b="1" dirty="0"/>
              <a:t>1. Napisati transakciju za evidentiranje studenta Višković Nenada, broj indeksa: SI 25/15, smera Softversko inzenjerstvo, rođenog 20.4.1995., stanuje u Despotovcu, u ulici Manastirska bb, ptt broj mesta je 13200. Prikazati odgovaraju</a:t>
            </a:r>
            <a:r>
              <a:rPr lang="en-US" b="1" dirty="0" err="1"/>
              <a:t>ćeporuke</a:t>
            </a:r>
            <a:r>
              <a:rPr lang="en-US" b="1" dirty="0"/>
              <a:t> o </a:t>
            </a:r>
            <a:r>
              <a:rPr lang="en-US" b="1" dirty="0" err="1" smtClean="0"/>
              <a:t>zavrsetku</a:t>
            </a:r>
            <a:r>
              <a:rPr lang="en-US" b="1" dirty="0" smtClean="0"/>
              <a:t> </a:t>
            </a:r>
            <a:r>
              <a:rPr lang="en-US" b="1" dirty="0" err="1" smtClean="0"/>
              <a:t>transakcije</a:t>
            </a:r>
            <a:r>
              <a:rPr lang="en-US" b="1" dirty="0"/>
              <a:t>.</a:t>
            </a:r>
            <a:endParaRPr lang="en-US" dirty="0"/>
          </a:p>
          <a:p>
            <a:r>
              <a:rPr lang="sr-Latn-CS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735</Words>
  <Application>Microsoft Office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Napredne baze podataka</vt:lpstr>
      <vt:lpstr>PowerPoint Presentation</vt:lpstr>
      <vt:lpstr>Pogledi</vt:lpstr>
      <vt:lpstr>PowerPoint Presentation</vt:lpstr>
      <vt:lpstr>PowerPoint Presentation</vt:lpstr>
      <vt:lpstr>PowerPoint Presentation</vt:lpstr>
      <vt:lpstr>PowerPoint Presentation</vt:lpstr>
      <vt:lpstr>Transkacije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Napredne baze podataka</dc:title>
  <dc:creator>safet.p</dc:creator>
  <cp:lastModifiedBy>Windows User</cp:lastModifiedBy>
  <cp:revision>7</cp:revision>
  <dcterms:created xsi:type="dcterms:W3CDTF">2020-03-12T09:36:16Z</dcterms:created>
  <dcterms:modified xsi:type="dcterms:W3CDTF">2020-03-12T12:48:34Z</dcterms:modified>
</cp:coreProperties>
</file>