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2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84cf9edef_0_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g3884cf9edef_0_1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84cf9edef_0_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g3884cf9edef_0_7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84cf9edef_0_1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g3884cf9edef_0_13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84cf9edef_0_2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3884cf9edef_0_22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84cf9edef_0_34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g3884cf9edef_0_34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4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84cf9edef_0_2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g3884cf9edef_0_29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84cf9edef_0_4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g3884cf9edef_0_42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5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84cf9edef_0_4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g3884cf9edef_0_47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9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2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2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2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84cf9edef_0_6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g3884cf9edef_0_63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84cf9edef_0_6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g3884cf9edef_0_69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2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24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25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84cf9edef_0_8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g3884cf9edef_0_81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84cf9edef_0_8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g3884cf9edef_0_87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84cf9edef_0_9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g3884cf9edef_0_93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84cf9edef_0_9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g3884cf9edef_0_99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4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84cf9edef_0_75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g3884cf9edef_0_75:notes"/>
          <p:cNvSpPr/>
          <p:nvPr>
            <p:ph type="sldImg" idx="2"/>
          </p:nvPr>
        </p:nvSpPr>
        <p:spPr>
          <a:xfrm>
            <a:off x="2032400" y="514350"/>
            <a:ext cx="81285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2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2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29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8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9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Only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 extrusionOk="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type="body" idx="1"/>
          </p:nvPr>
        </p:nvSpPr>
        <p:spPr>
          <a:xfrm>
            <a:off x="845185" y="1957069"/>
            <a:ext cx="101682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 extrusionOk="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type="body" idx="1"/>
          </p:nvPr>
        </p:nvSpPr>
        <p:spPr>
          <a:xfrm>
            <a:off x="845185" y="1957069"/>
            <a:ext cx="101682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5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75005" y="2590800"/>
            <a:ext cx="6828790" cy="272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700" marR="5080" lvl="0" indent="50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Temporal Sentiment Analysis and Predictive Modeling of Yelp Business Reviews</a:t>
            </a:r>
            <a:endParaRPr lang="en-US"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17460" y="2541905"/>
            <a:ext cx="3452495" cy="316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3886199" y="1143317"/>
            <a:ext cx="347408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 Description</a:t>
            </a:r>
            <a:endParaRPr sz="320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39200" y="2001750"/>
            <a:ext cx="94075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3886199" y="1143317"/>
            <a:ext cx="34740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 Description</a:t>
            </a:r>
            <a:endParaRPr sz="32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00175" y="1934700"/>
            <a:ext cx="9407525" cy="3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3886199" y="1143317"/>
            <a:ext cx="34740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 Description</a:t>
            </a:r>
            <a:endParaRPr sz="32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00175" y="2065200"/>
            <a:ext cx="9520424" cy="39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3886199" y="1143317"/>
            <a:ext cx="34740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 Description</a:t>
            </a:r>
            <a:endParaRPr sz="3200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00175" y="1891225"/>
            <a:ext cx="94075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33600" y="1662746"/>
            <a:ext cx="83439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600" rIns="0" bIns="0" anchor="t" anchorCtr="0">
            <a:spAutoFit/>
          </a:bodyPr>
          <a:lstStyle/>
          <a:p>
            <a:pPr marL="9766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Overview of Methodology: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2057717" y="1295399"/>
            <a:ext cx="7442200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Exploratory Data Analysis &amp; Visualization:</a:t>
            </a:r>
            <a:endParaRPr sz="3200"/>
          </a:p>
        </p:txBody>
      </p:sp>
      <p:sp>
        <p:nvSpPr>
          <p:cNvPr id="156" name="Google Shape;156;p21"/>
          <p:cNvSpPr txBox="1"/>
          <p:nvPr/>
        </p:nvSpPr>
        <p:spPr>
          <a:xfrm>
            <a:off x="2057717" y="2743200"/>
            <a:ext cx="8281670" cy="243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15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Distribution</a:t>
            </a:r>
            <a:endParaRPr sz="2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Temporal Trends</a:t>
            </a:r>
            <a:endParaRPr sz="2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 Length</a:t>
            </a:r>
            <a:endParaRPr sz="2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Geographic Coverage</a:t>
            </a:r>
            <a:endParaRPr sz="2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Trends</a:t>
            </a:r>
            <a:endParaRPr sz="2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32537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44219" y="792416"/>
            <a:ext cx="10703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675" rIns="0" bIns="0" anchor="t" anchorCtr="0">
            <a:spAutoFit/>
          </a:bodyPr>
          <a:lstStyle/>
          <a:p>
            <a:pPr marL="4794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Distribution:</a:t>
            </a:r>
            <a:br>
              <a:rPr lang="en-US"/>
            </a:br>
            <a:r>
              <a:rPr lang="en-US"/>
              <a:t>                              </a:t>
            </a:r>
            <a:endParaRPr lang="en-US"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1325" y="1702200"/>
            <a:ext cx="9888274" cy="45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44219" y="792416"/>
            <a:ext cx="10703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675" rIns="0" bIns="0" anchor="t" anchorCtr="0">
            <a:spAutoFit/>
          </a:bodyPr>
          <a:lstStyle/>
          <a:p>
            <a:pPr marL="4794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Distribution:</a:t>
            </a:r>
            <a:br>
              <a:rPr lang="en-US"/>
            </a:br>
            <a:r>
              <a:rPr lang="en-US"/>
              <a:t>                               </a:t>
            </a:r>
            <a:r>
              <a:rPr lang="en-US" sz="2400" b="0"/>
              <a:t> </a:t>
            </a:r>
            <a:endParaRPr lang="en-US" sz="2400" b="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6325" y="2035650"/>
            <a:ext cx="10149276" cy="3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44219" y="990536"/>
            <a:ext cx="107037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4350" rIns="0" bIns="0" anchor="t" anchorCtr="0">
            <a:spAutoFit/>
          </a:bodyPr>
          <a:lstStyle/>
          <a:p>
            <a:pPr marL="824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Trends Over Time</a:t>
            </a:r>
            <a:br>
              <a:rPr lang="en-US"/>
            </a:br>
            <a:r>
              <a:rPr lang="en-US"/>
              <a:t>                         </a:t>
            </a:r>
            <a:br>
              <a:rPr lang="en-US"/>
            </a:br>
            <a:endParaRPr lang="en-US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2300" y="2104850"/>
            <a:ext cx="9583800" cy="41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44219" y="990536"/>
            <a:ext cx="10703700" cy="10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4350" rIns="0" bIns="0" anchor="t" anchorCtr="0">
            <a:spAutoFit/>
          </a:bodyPr>
          <a:lstStyle/>
          <a:p>
            <a:pPr marL="824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Trends Over Time</a:t>
            </a:r>
            <a:br>
              <a:rPr lang="en-US"/>
            </a:br>
            <a:r>
              <a:rPr lang="en-US"/>
              <a:t>                          </a:t>
            </a:r>
            <a:endParaRPr lang="en-US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2300" y="2146125"/>
            <a:ext cx="9525800" cy="39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4495800" y="1143000"/>
            <a:ext cx="2108200" cy="6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>
                <a:solidFill>
                  <a:srgbClr val="2525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Agenda:</a:t>
            </a:r>
            <a:endParaRPr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4876800" y="2743200"/>
            <a:ext cx="4409440" cy="311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4699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82600" lvl="0" indent="-457200" algn="l" rtl="0">
              <a:lnSpc>
                <a:spcPct val="102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 &amp; Gaps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82600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Research Questions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82600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82600" lvl="0" indent="-457200" algn="l" rtl="0">
              <a:lnSpc>
                <a:spcPct val="102000"/>
              </a:lnSpc>
              <a:spcBef>
                <a:spcPts val="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Methodology Overview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82600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9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400" lvl="0" indent="0" algn="l" rtl="0">
              <a:lnSpc>
                <a:spcPct val="119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43000" y="2421255"/>
            <a:ext cx="3352800" cy="326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44219" y="990536"/>
            <a:ext cx="107037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4350" rIns="0" bIns="0" anchor="t" anchorCtr="0">
            <a:spAutoFit/>
          </a:bodyPr>
          <a:lstStyle/>
          <a:p>
            <a:pPr marL="8248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Trends Over Time</a:t>
            </a:r>
            <a:br>
              <a:rPr lang="en-US"/>
            </a:br>
            <a:r>
              <a:rPr lang="en-US"/>
              <a:t>                         </a:t>
            </a:r>
            <a:br>
              <a:rPr lang="en-US"/>
            </a:br>
            <a:endParaRPr lang="en-US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04175" y="1945375"/>
            <a:ext cx="95838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44219" y="792416"/>
            <a:ext cx="107037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900" rIns="0" bIns="0" anchor="t" anchorCtr="0">
            <a:spAutoFit/>
          </a:bodyPr>
          <a:lstStyle/>
          <a:p>
            <a:pPr marL="5626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Review Length and Word Count</a:t>
            </a:r>
            <a:br>
              <a:rPr lang="en-US" sz="3200"/>
            </a:br>
            <a:r>
              <a:rPr lang="en-US" sz="3200"/>
              <a:t>                              </a:t>
            </a:r>
            <a:endParaRPr lang="en-US" sz="320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65800" y="1840025"/>
            <a:ext cx="9511301" cy="4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44219" y="792416"/>
            <a:ext cx="107037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900" rIns="0" bIns="0" anchor="t" anchorCtr="0">
            <a:spAutoFit/>
          </a:bodyPr>
          <a:lstStyle/>
          <a:p>
            <a:pPr marL="5626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Review Length and Word Count</a:t>
            </a:r>
            <a:br>
              <a:rPr lang="en-US" sz="3200"/>
            </a:br>
            <a:r>
              <a:rPr lang="en-US" sz="3200"/>
              <a:t>                             </a:t>
            </a:r>
            <a:r>
              <a:rPr lang="en-US" sz="2400" b="0"/>
              <a:t>.</a:t>
            </a:r>
            <a:endParaRPr lang="en-US" sz="2400" b="0"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80300" y="1731425"/>
            <a:ext cx="9525800" cy="37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44219" y="792416"/>
            <a:ext cx="107037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900" rIns="0" bIns="0" anchor="t" anchorCtr="0">
            <a:spAutoFit/>
          </a:bodyPr>
          <a:lstStyle/>
          <a:p>
            <a:pPr marL="5626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Review Length and Word Count</a:t>
            </a:r>
            <a:br>
              <a:rPr lang="en-US" sz="3200"/>
            </a:br>
            <a:r>
              <a:rPr lang="en-US" sz="3200"/>
              <a:t>                             </a:t>
            </a:r>
            <a:endParaRPr lang="en-US" sz="32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23800" y="1774925"/>
            <a:ext cx="95258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976630" y="837565"/>
            <a:ext cx="10191750" cy="87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Geographic Distribution of	Reviews</a:t>
            </a:r>
            <a:br>
              <a:rPr lang="en-US" sz="3200"/>
            </a:br>
            <a:endParaRPr sz="2400" b="0"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04925" y="1969135"/>
            <a:ext cx="9677400" cy="341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44219" y="792416"/>
            <a:ext cx="10703560" cy="164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2525" rIns="0" bIns="0" anchor="t" anchorCtr="0">
            <a:spAutoFit/>
          </a:bodyPr>
          <a:lstStyle/>
          <a:p>
            <a:pPr marL="3968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Business Trend Classification</a:t>
            </a:r>
            <a:br>
              <a:rPr lang="en-US" sz="3200"/>
            </a:br>
            <a:r>
              <a:rPr lang="en-US" sz="3200"/>
              <a:t>                           </a:t>
            </a:r>
            <a:r>
              <a:rPr lang="en-US" sz="2400" b="0"/>
              <a:t>~81% stable, ~15% decline, few improve.</a:t>
            </a:r>
            <a:br>
              <a:rPr lang="en-US" sz="3200"/>
            </a:br>
            <a:endParaRPr sz="3200"/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28700" y="2189480"/>
            <a:ext cx="10229850" cy="3249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4191000" y="1295400"/>
            <a:ext cx="4902835" cy="57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Model Building</a:t>
            </a:r>
            <a:r>
              <a:rPr lang="en-US" sz="3200"/>
              <a:t>:</a:t>
            </a:r>
            <a:endParaRPr sz="3200"/>
          </a:p>
        </p:txBody>
      </p:sp>
      <p:sp>
        <p:nvSpPr>
          <p:cNvPr id="222" name="Google Shape;222;p32"/>
          <p:cNvSpPr txBox="1"/>
          <p:nvPr>
            <p:ph type="body" idx="1"/>
          </p:nvPr>
        </p:nvSpPr>
        <p:spPr>
          <a:xfrm>
            <a:off x="1752600" y="2362199"/>
            <a:ext cx="10168255" cy="263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</a:pPr>
            <a:r>
              <a:rPr lang="en-US" b="1" u="none"/>
              <a:t>Features: </a:t>
            </a:r>
            <a:r>
              <a:rPr lang="en-US" u="none"/>
              <a:t>ratings, sentiment, trends</a:t>
            </a:r>
            <a:endParaRPr lang="en-US" u="none"/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</a:pPr>
            <a:r>
              <a:rPr lang="en-US" u="none"/>
              <a:t>Dimensionality reduction (PCA)</a:t>
            </a:r>
            <a:endParaRPr lang="en-US" u="none"/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</a:pPr>
            <a:r>
              <a:rPr lang="en-US" b="1" u="none"/>
              <a:t>Models: </a:t>
            </a:r>
            <a:r>
              <a:rPr lang="en-US" u="none"/>
              <a:t>Random Forest, XGBoost</a:t>
            </a:r>
            <a:endParaRPr lang="en-US" u="none"/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</a:pPr>
            <a:r>
              <a:rPr lang="en-US" u="none"/>
              <a:t>Business decline prediction</a:t>
            </a:r>
            <a:endParaRPr lang="en-US" u="none"/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</a:pPr>
            <a:r>
              <a:rPr lang="en-US" u="none"/>
              <a:t>User behavior classification</a:t>
            </a:r>
            <a:endParaRPr lang="en-US" u="none"/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 panose="020B0604020202020204"/>
              <a:buChar char="•"/>
            </a:pPr>
            <a:r>
              <a:rPr lang="en-US" b="1" u="none"/>
              <a:t>Evaluation:</a:t>
            </a:r>
            <a:r>
              <a:rPr lang="en-US" u="none"/>
              <a:t> Accuracy, F1, feature importance</a:t>
            </a:r>
            <a:endParaRPr lang="en-US" u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425" rIns="0" bIns="0" anchor="t" anchorCtr="0">
            <a:spAutoFit/>
          </a:bodyPr>
          <a:lstStyle/>
          <a:p>
            <a:pPr marL="1619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Feature Correlation Heatmap</a:t>
            </a:r>
            <a:endParaRPr sz="3200"/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47775" y="1438275"/>
            <a:ext cx="99345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907432" y="792425"/>
            <a:ext cx="64899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of	Business Features</a:t>
            </a:r>
            <a:endParaRPr lang="en-US"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04925" y="1314450"/>
            <a:ext cx="96297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4350" rIns="0" bIns="0" anchor="t" anchorCtr="0">
            <a:spAutoFit/>
          </a:bodyPr>
          <a:lstStyle/>
          <a:p>
            <a:pPr marL="6178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</a:t>
            </a:r>
            <a:endParaRPr lang="en-US"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1"/>
          <a:srcRect r="19646"/>
          <a:stretch>
            <a:fillRect/>
          </a:stretch>
        </p:blipFill>
        <p:spPr>
          <a:xfrm>
            <a:off x="1276350" y="1876425"/>
            <a:ext cx="94678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4343400" y="1367790"/>
            <a:ext cx="2689860" cy="69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>
                <a:solidFill>
                  <a:srgbClr val="25252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Agenda:</a:t>
            </a:r>
            <a:endParaRPr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5181346" y="2895383"/>
            <a:ext cx="4877054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457200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EDA &amp; Visualization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Building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&amp; Discussion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2000"/>
              </a:lnSpc>
              <a:spcBef>
                <a:spcPts val="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Work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5400" lvl="0" indent="0" algn="l" rtl="0">
              <a:lnSpc>
                <a:spcPct val="102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6800" y="2590165"/>
            <a:ext cx="360489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450" rIns="0" bIns="0" anchor="t" anchorCtr="0">
            <a:spAutoFit/>
          </a:bodyPr>
          <a:lstStyle/>
          <a:p>
            <a:pPr marL="355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Comparison</a:t>
            </a:r>
            <a:endParaRPr lang="en-US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2300" y="1815150"/>
            <a:ext cx="95548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744219" y="792416"/>
            <a:ext cx="107037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450" rIns="0" bIns="0" anchor="t" anchorCtr="0">
            <a:spAutoFit/>
          </a:bodyPr>
          <a:lstStyle/>
          <a:p>
            <a:pPr marL="355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Comparison</a:t>
            </a:r>
            <a:endParaRPr lang="en-US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35300" y="1655025"/>
            <a:ext cx="9598300" cy="42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744219" y="792416"/>
            <a:ext cx="107037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0450" rIns="0" bIns="0" anchor="t" anchorCtr="0">
            <a:spAutoFit/>
          </a:bodyPr>
          <a:lstStyle/>
          <a:p>
            <a:pPr marL="355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Comparison</a:t>
            </a:r>
            <a:endParaRPr lang="en-US"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6800" y="1452025"/>
            <a:ext cx="96708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744219" y="792416"/>
            <a:ext cx="10703560" cy="87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700" rIns="0" bIns="0" anchor="t" anchorCtr="0">
            <a:spAutoFit/>
          </a:bodyPr>
          <a:lstStyle/>
          <a:p>
            <a:pPr marL="2311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Features</a:t>
            </a:r>
            <a:endParaRPr lang="en-US"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07800" y="1539675"/>
            <a:ext cx="9453326" cy="457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352800" y="1524000"/>
            <a:ext cx="6074410" cy="56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&amp; Discussion</a:t>
            </a:r>
            <a:endParaRPr lang="en-US" sz="3600"/>
          </a:p>
        </p:txBody>
      </p:sp>
      <p:sp>
        <p:nvSpPr>
          <p:cNvPr id="270" name="Google Shape;270;p40"/>
          <p:cNvSpPr txBox="1"/>
          <p:nvPr/>
        </p:nvSpPr>
        <p:spPr>
          <a:xfrm>
            <a:off x="1600199" y="2362517"/>
            <a:ext cx="7772401" cy="175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14% of 5 Star reviews had hidden negatives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dropped 6 - 9 months before ratings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Active users more critical after 2020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 shifted focus → safety &amp; delivery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1676400" y="1219200"/>
            <a:ext cx="7964170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               Results &amp; Discussion</a:t>
            </a:r>
            <a:br>
              <a:rPr lang="en-US" sz="3600"/>
            </a:br>
            <a:br>
              <a:rPr lang="en-US" sz="3600"/>
            </a:br>
            <a:r>
              <a:rPr lang="en-US" sz="2800"/>
              <a:t>Models &amp; Bias:</a:t>
            </a:r>
            <a:endParaRPr lang="en-US" sz="2800"/>
          </a:p>
        </p:txBody>
      </p:sp>
      <p:sp>
        <p:nvSpPr>
          <p:cNvPr id="276" name="Google Shape;276;p41"/>
          <p:cNvSpPr txBox="1"/>
          <p:nvPr/>
        </p:nvSpPr>
        <p:spPr>
          <a:xfrm>
            <a:off x="2514599" y="3048317"/>
            <a:ext cx="10747375" cy="131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decline prediction:</a:t>
            </a: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~87% accuracy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behavior classification:</a:t>
            </a: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~82% accuracy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showed urban bias; rural underrepresented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3352800" y="1524000"/>
            <a:ext cx="6074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&amp; Discussion</a:t>
            </a:r>
            <a:endParaRPr lang="en-US" sz="3600"/>
          </a:p>
        </p:txBody>
      </p:sp>
      <p:sp>
        <p:nvSpPr>
          <p:cNvPr id="282" name="Google Shape;282;p42"/>
          <p:cNvSpPr txBox="1"/>
          <p:nvPr/>
        </p:nvSpPr>
        <p:spPr>
          <a:xfrm>
            <a:off x="1600199" y="2362517"/>
            <a:ext cx="107475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14% of 5 Star reviews had hidden negatives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dropped 6–9 months before ratings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Active users more critical after 2020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 shifted focus → safety &amp; delivery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93300" y="1321950"/>
            <a:ext cx="9134351" cy="4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352800" y="1524000"/>
            <a:ext cx="6074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&amp; Discussion</a:t>
            </a:r>
            <a:endParaRPr lang="en-US" sz="3600"/>
          </a:p>
        </p:txBody>
      </p:sp>
      <p:sp>
        <p:nvSpPr>
          <p:cNvPr id="289" name="Google Shape;289;p43"/>
          <p:cNvSpPr txBox="1"/>
          <p:nvPr/>
        </p:nvSpPr>
        <p:spPr>
          <a:xfrm>
            <a:off x="1600199" y="2362517"/>
            <a:ext cx="107475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14% of 5 Star reviews had hidden negatives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dropped 6–9 months before ratings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Active users more critical after 2020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 shifted focus → safety &amp; delivery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0" name="Google Shape;290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00200" y="1267200"/>
            <a:ext cx="8073500" cy="44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352800" y="1524000"/>
            <a:ext cx="6074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&amp; Discussion</a:t>
            </a:r>
            <a:endParaRPr lang="en-US" sz="3600"/>
          </a:p>
        </p:txBody>
      </p:sp>
      <p:sp>
        <p:nvSpPr>
          <p:cNvPr id="296" name="Google Shape;296;p44"/>
          <p:cNvSpPr txBox="1"/>
          <p:nvPr/>
        </p:nvSpPr>
        <p:spPr>
          <a:xfrm>
            <a:off x="1600199" y="2362517"/>
            <a:ext cx="107475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14% of 5 Star reviews had hidden negatives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dropped 6–9 months before ratings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Active users more critical after 2020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 shifted focus → safety &amp; delivery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00199" y="1295400"/>
            <a:ext cx="8711451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352800" y="1524000"/>
            <a:ext cx="6074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&amp; Discussion</a:t>
            </a:r>
            <a:endParaRPr lang="en-US" sz="3600"/>
          </a:p>
        </p:txBody>
      </p:sp>
      <p:sp>
        <p:nvSpPr>
          <p:cNvPr id="303" name="Google Shape;303;p45"/>
          <p:cNvSpPr txBox="1"/>
          <p:nvPr/>
        </p:nvSpPr>
        <p:spPr>
          <a:xfrm>
            <a:off x="1600199" y="2362517"/>
            <a:ext cx="107475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14% of 5 Star reviews had hidden negatives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dropped 6–9 months before ratings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Active users more critical after 2020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 shifted focus → safety &amp; delivery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81800" y="1447800"/>
            <a:ext cx="9395300" cy="41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914400" y="1613535"/>
            <a:ext cx="5904230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000" rIns="0" bIns="0" anchor="t" anchorCtr="0">
            <a:spAutoFit/>
          </a:bodyPr>
          <a:lstStyle/>
          <a:p>
            <a:pPr marL="4083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Introduction:</a:t>
            </a:r>
            <a:endParaRPr lang="en-US" sz="3200"/>
          </a:p>
        </p:txBody>
      </p:sp>
      <p:sp>
        <p:nvSpPr>
          <p:cNvPr id="76" name="Google Shape;76;p10"/>
          <p:cNvSpPr txBox="1"/>
          <p:nvPr/>
        </p:nvSpPr>
        <p:spPr>
          <a:xfrm>
            <a:off x="1219200" y="2895600"/>
            <a:ext cx="10157460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1645" lvl="0" indent="-45720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688"/>
              <a:buFont typeface="Arial" panose="020B0604020202020204"/>
              <a:buChar char="•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Yelp reviews influence customer decisions.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1645" lvl="0" indent="-457200" algn="l" rtl="0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2688"/>
              <a:buFont typeface="Arial" panose="020B0604020202020204"/>
              <a:buChar char="•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Early tools (VADER, TextBlob) → simple polarity.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1645" lvl="0" indent="-457200" algn="l" rtl="0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2688"/>
              <a:buFont typeface="Arial" panose="020B0604020202020204"/>
              <a:buChar char="•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ML models (SVM, Naive Bayes) → better accuracy, no time factor.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1645" lvl="0" indent="-457200" algn="l" rtl="0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2688"/>
              <a:buFont typeface="Arial" panose="020B0604020202020204"/>
              <a:buChar char="•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Advanced models (XGBoost, BERT) → context-aware, still static.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1645" lvl="0" indent="-457200" algn="l" rtl="0">
              <a:lnSpc>
                <a:spcPct val="102000"/>
              </a:lnSpc>
              <a:spcBef>
                <a:spcPts val="100"/>
              </a:spcBef>
              <a:spcAft>
                <a:spcPts val="0"/>
              </a:spcAft>
              <a:buSzPts val="2688"/>
              <a:buFont typeface="Arial" panose="020B0604020202020204"/>
              <a:buChar char="•"/>
            </a:pPr>
            <a:r>
              <a:rPr lang="en-US"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Gap: temporal sentiment trends are overlooked.</a:t>
            </a:r>
            <a:endParaRPr lang="en-US"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48600" y="5029200"/>
            <a:ext cx="3448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352800" y="1524000"/>
            <a:ext cx="6074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 &amp; Discussion</a:t>
            </a:r>
            <a:endParaRPr lang="en-US" sz="3600"/>
          </a:p>
        </p:txBody>
      </p:sp>
      <p:sp>
        <p:nvSpPr>
          <p:cNvPr id="310" name="Google Shape;310;p46"/>
          <p:cNvSpPr txBox="1"/>
          <p:nvPr/>
        </p:nvSpPr>
        <p:spPr>
          <a:xfrm>
            <a:off x="1600199" y="2362517"/>
            <a:ext cx="10747500" cy="17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14% of 5 Star reviews had hidden negatives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dropped 6–9 months before ratings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Active users more critical after 2020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COVID shifted focus → safety &amp; delivery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05600" y="1295400"/>
            <a:ext cx="4848225" cy="466852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47"/>
          <p:cNvSpPr txBox="1"/>
          <p:nvPr>
            <p:ph type="title"/>
          </p:nvPr>
        </p:nvSpPr>
        <p:spPr>
          <a:xfrm>
            <a:off x="3810000" y="1447800"/>
            <a:ext cx="4039235" cy="56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Conclusions</a:t>
            </a:r>
            <a:endParaRPr lang="en-US" sz="3600"/>
          </a:p>
        </p:txBody>
      </p:sp>
      <p:sp>
        <p:nvSpPr>
          <p:cNvPr id="318" name="Google Shape;318;p47"/>
          <p:cNvSpPr txBox="1"/>
          <p:nvPr/>
        </p:nvSpPr>
        <p:spPr>
          <a:xfrm>
            <a:off x="914399" y="2514917"/>
            <a:ext cx="11021695" cy="21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marR="508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Ratings miss hidden negatives (14% in 5⭐)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drops before ratings → early warning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23% of users more critical post-2020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Focus shifted to safety &amp; delivery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508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+ trends + models = strong monitoring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3581400" y="1752600"/>
            <a:ext cx="4440555" cy="56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Future Work</a:t>
            </a:r>
            <a:endParaRPr lang="en-US" sz="3600"/>
          </a:p>
        </p:txBody>
      </p:sp>
      <p:sp>
        <p:nvSpPr>
          <p:cNvPr id="325" name="Google Shape;325;p48"/>
          <p:cNvSpPr txBox="1"/>
          <p:nvPr/>
        </p:nvSpPr>
        <p:spPr>
          <a:xfrm>
            <a:off x="1523999" y="2743517"/>
            <a:ext cx="10480040" cy="21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marR="401320" lvl="0" indent="-2863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 external data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40132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Apply advanced models (BERT, RoBERTa)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40132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Build real-time dashboards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40132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Cross-platform validation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marR="401320" lvl="0" indent="-286385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Study managerial impact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26" name="Google Shape;326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77200" y="2651125"/>
            <a:ext cx="3190240" cy="2791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9"/>
          <p:cNvPicPr preferRelativeResize="0"/>
          <p:nvPr/>
        </p:nvPicPr>
        <p:blipFill rotWithShape="1">
          <a:blip r:embed="rId1"/>
          <a:srcRect b="6662"/>
          <a:stretch>
            <a:fillRect/>
          </a:stretch>
        </p:blipFill>
        <p:spPr>
          <a:xfrm>
            <a:off x="2391642" y="1333500"/>
            <a:ext cx="740871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1"/>
          <p:cNvSpPr txBox="1"/>
          <p:nvPr/>
        </p:nvSpPr>
        <p:spPr>
          <a:xfrm>
            <a:off x="3276600" y="1143000"/>
            <a:ext cx="672211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 &amp; Gaps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1447800" y="2743200"/>
            <a:ext cx="7066915" cy="12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LDA used for topics → ignored temporal shifts.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Collaborative filtering → assumed static preferences.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NLP &amp; ML pipelines → often separate, less robust</a:t>
            </a: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67800" y="2653030"/>
            <a:ext cx="1461135" cy="139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12"/>
          <p:cNvSpPr txBox="1"/>
          <p:nvPr/>
        </p:nvSpPr>
        <p:spPr>
          <a:xfrm>
            <a:off x="3276600" y="1143000"/>
            <a:ext cx="6722110" cy="50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 &amp; Gaps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1447800" y="2743200"/>
            <a:ext cx="7066915" cy="115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Reviews treated as time-independent.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Fragmented pipelines weakened prediction.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400"/>
              <a:buFont typeface="Arial" panose="020B0604020202020204"/>
              <a:buChar char="•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 early-warning systems for business decline.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67800" y="2653030"/>
            <a:ext cx="1461135" cy="139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296400" y="2438400"/>
            <a:ext cx="22669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3428999" y="1447736"/>
            <a:ext cx="1070356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8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Research Questions:</a:t>
            </a:r>
            <a:endParaRPr lang="en-US" sz="3200"/>
          </a:p>
        </p:txBody>
      </p:sp>
      <p:sp>
        <p:nvSpPr>
          <p:cNvPr id="101" name="Google Shape;101;p13"/>
          <p:cNvSpPr txBox="1"/>
          <p:nvPr/>
        </p:nvSpPr>
        <p:spPr>
          <a:xfrm>
            <a:off x="914400" y="2660651"/>
            <a:ext cx="8534400" cy="291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noAutofit/>
          </a:bodyPr>
          <a:lstStyle/>
          <a:p>
            <a:pPr marL="469265" marR="166370" lvl="0" indent="-457200" algn="just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do sentiment, ratings, and themes change over time?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9265" marR="166370" lvl="0" indent="-457200" algn="just" rtl="0">
              <a:lnSpc>
                <a:spcPct val="102000"/>
              </a:lnSpc>
              <a:spcBef>
                <a:spcPts val="4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 NLP features predict business decline before ratings drop?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9265" marR="166370" lvl="0" indent="-457200" algn="just" rtl="0">
              <a:lnSpc>
                <a:spcPct val="102000"/>
              </a:lnSpc>
              <a:spcBef>
                <a:spcPts val="4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behavioral patterns appear in long-term user activity?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9265" marR="166370" lvl="0" indent="-457200" algn="just" rtl="0">
              <a:lnSpc>
                <a:spcPct val="102000"/>
              </a:lnSpc>
              <a:spcBef>
                <a:spcPts val="45"/>
              </a:spcBef>
              <a:spcAft>
                <a:spcPts val="0"/>
              </a:spcAft>
              <a:buSzPts val="2750"/>
              <a:buFont typeface="Arial" panose="020B0604020202020204"/>
              <a:buChar char="•"/>
            </a:pP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do review topics shift with external events (e.g., COVID-19)?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3733799" y="1600517"/>
            <a:ext cx="347408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 Description</a:t>
            </a:r>
            <a:endParaRPr sz="3200"/>
          </a:p>
        </p:txBody>
      </p:sp>
      <p:sp>
        <p:nvSpPr>
          <p:cNvPr id="108" name="Google Shape;108;p14"/>
          <p:cNvSpPr txBox="1"/>
          <p:nvPr/>
        </p:nvSpPr>
        <p:spPr>
          <a:xfrm>
            <a:off x="914399" y="2743517"/>
            <a:ext cx="10983595" cy="24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/>
              <a:buChar char="•"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Source: </a:t>
            </a:r>
            <a:endParaRPr lang="en-US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Yelp Academic Dataset (reviews, users, businesses)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800"/>
              <a:buFont typeface="Arial" panose="020B0604020202020204"/>
              <a:buChar char="•"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Sample:</a:t>
            </a: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50,000 reviews (2005–2023)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800"/>
              <a:buFont typeface="Arial" panose="020B0604020202020204"/>
              <a:buChar char="•"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Coverage:</a:t>
            </a:r>
            <a:r>
              <a:rPr lang="en-US" sz="27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7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1,200+ businesses, 8,700+ users, 31 U.S. states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120000" extrusionOk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75" cap="flat" cmpd="sng">
            <a:solidFill>
              <a:srgbClr val="83992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3733799" y="1600517"/>
            <a:ext cx="347408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Dataset Description</a:t>
            </a:r>
            <a:endParaRPr sz="3200"/>
          </a:p>
        </p:txBody>
      </p:sp>
      <p:sp>
        <p:nvSpPr>
          <p:cNvPr id="115" name="Google Shape;115;p15"/>
          <p:cNvSpPr txBox="1"/>
          <p:nvPr/>
        </p:nvSpPr>
        <p:spPr>
          <a:xfrm>
            <a:off x="914399" y="2743517"/>
            <a:ext cx="10983595" cy="24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/>
              <a:buChar char="•"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Focus: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California, Arizona, Pennsylvania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800"/>
              <a:buFont typeface="Arial" panose="020B0604020202020204"/>
              <a:buChar char="•"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Cleaning: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Removed incomplete entries, standardized categories, kept active users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800"/>
              <a:buFont typeface="Arial" panose="020B0604020202020204"/>
              <a:buChar char="•"/>
            </a:pP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Balance: </a:t>
            </a:r>
            <a:endParaRPr lang="en-US" sz="28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Stratified sampling preserved temporal diversity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4410</Words>
  <Application>WPS Presentation</Application>
  <PresentationFormat/>
  <Paragraphs>194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SimSun</vt:lpstr>
      <vt:lpstr>Wingdings</vt:lpstr>
      <vt:lpstr>Arial</vt:lpstr>
      <vt:lpstr>Times New Roman</vt:lpstr>
      <vt:lpstr>Calibri</vt:lpstr>
      <vt:lpstr>Noto Sans Symbols</vt:lpstr>
      <vt:lpstr>Segoe Print</vt:lpstr>
      <vt:lpstr>Microsoft YaHei</vt:lpstr>
      <vt:lpstr>Arial Unicode MS</vt:lpstr>
      <vt:lpstr>Office Theme</vt:lpstr>
      <vt:lpstr>Temporal Sentiment Analysis and Predictive Modeling of Yelp Business Reviews</vt:lpstr>
      <vt:lpstr>Agenda:</vt:lpstr>
      <vt:lpstr>Agenda:</vt:lpstr>
      <vt:lpstr>Introduction:</vt:lpstr>
      <vt:lpstr>PowerPoint 演示文稿</vt:lpstr>
      <vt:lpstr>PowerPoint 演示文稿</vt:lpstr>
      <vt:lpstr>Research Questions:</vt:lpstr>
      <vt:lpstr>Dataset Description</vt:lpstr>
      <vt:lpstr>Dataset Description</vt:lpstr>
      <vt:lpstr>Dataset Description</vt:lpstr>
      <vt:lpstr>Dataset Description</vt:lpstr>
      <vt:lpstr>Dataset Description</vt:lpstr>
      <vt:lpstr>Dataset Description</vt:lpstr>
      <vt:lpstr>Overview of Methodology:</vt:lpstr>
      <vt:lpstr>Exploratory Data Analysis &amp; Visualization:</vt:lpstr>
      <vt:lpstr>Sentiment Distribution:                               </vt:lpstr>
      <vt:lpstr>Sentiment Distribution:                                 </vt:lpstr>
      <vt:lpstr>Sentiment Trends Over Time                           </vt:lpstr>
      <vt:lpstr>Sentiment Trends Over Time                           </vt:lpstr>
      <vt:lpstr>Sentiment Trends Over Time                           </vt:lpstr>
      <vt:lpstr>Review Length and Word Count                               </vt:lpstr>
      <vt:lpstr>Review Length and Word Count                              .</vt:lpstr>
      <vt:lpstr>Review Length and Word Count                              </vt:lpstr>
      <vt:lpstr>Geographic Distribution of	Reviews </vt:lpstr>
      <vt:lpstr>Business Trend Classification                            ~81% stable, ~15% decline, few improve. </vt:lpstr>
      <vt:lpstr>Model Building:</vt:lpstr>
      <vt:lpstr>Feature Correlation Heatmap</vt:lpstr>
      <vt:lpstr>PCA of	Business Features</vt:lpstr>
      <vt:lpstr>Model Performance</vt:lpstr>
      <vt:lpstr>Models Comparison</vt:lpstr>
      <vt:lpstr>Models Comparison</vt:lpstr>
      <vt:lpstr>Models Comparison</vt:lpstr>
      <vt:lpstr>Important Features</vt:lpstr>
      <vt:lpstr>Results &amp; Discussion</vt:lpstr>
      <vt:lpstr>                Results &amp; Discussion  Models &amp; Bias:</vt:lpstr>
      <vt:lpstr>Results &amp; Discussion</vt:lpstr>
      <vt:lpstr>Results &amp; Discussion</vt:lpstr>
      <vt:lpstr>Results &amp; Discussion</vt:lpstr>
      <vt:lpstr>Results &amp; Discussion</vt:lpstr>
      <vt:lpstr>Results &amp; Discussion</vt:lpstr>
      <vt:lpstr>Conclusions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Sentiment Analysis and Predictive Modeling of Yelp Business Reviews</dc:title>
  <dc:creator/>
  <cp:lastModifiedBy>Naila Shehzadi</cp:lastModifiedBy>
  <cp:revision>1</cp:revision>
  <dcterms:created xsi:type="dcterms:W3CDTF">2025-09-10T11:41:05Z</dcterms:created>
  <dcterms:modified xsi:type="dcterms:W3CDTF">2025-09-10T11:41:05Z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6EECDA62460B45A68AEFEC23E50BFD25_12</vt:lpwstr>
  </property>
  <property fmtid="{D5CDD505-2E9C-101B-9397-08002B2CF9AE}" pid="3" name="KSOProductBuildVer">
    <vt:lpwstr>1033-12.2.0.21931</vt:lpwstr>
  </property>
</Properties>
</file>