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Cormorant Garamond"/>
      <p:regular r:id="rId21"/>
      <p:bold r:id="rId22"/>
      <p:italic r:id="rId23"/>
      <p:boldItalic r:id="rId24"/>
    </p:embeddedFont>
    <p:embeddedFont>
      <p:font typeface="Alice"/>
      <p:regular r:id="rId25"/>
    </p:embeddedFont>
    <p:embeddedFont>
      <p:font typeface="Quicksa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morantGaramond-bold.fntdata"/><Relationship Id="rId21" Type="http://schemas.openxmlformats.org/officeDocument/2006/relationships/font" Target="fonts/CormorantGaramond-regular.fntdata"/><Relationship Id="rId24" Type="http://schemas.openxmlformats.org/officeDocument/2006/relationships/font" Target="fonts/CormorantGaramond-boldItalic.fntdata"/><Relationship Id="rId23" Type="http://schemas.openxmlformats.org/officeDocument/2006/relationships/font" Target="fonts/CormorantGaramon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Alice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43764" y="5828334"/>
            <a:ext cx="16229942" cy="150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80"/>
              <a:buFont typeface="Arial"/>
              <a:buNone/>
            </a:pPr>
            <a:r>
              <a:rPr b="1" i="1" lang="en-US" sz="8880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BALLOON SHOOTER GAME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/>
          <p:nvPr/>
        </p:nvSpPr>
        <p:spPr>
          <a:xfrm>
            <a:off x="9618706" y="90374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 txBox="1"/>
          <p:nvPr/>
        </p:nvSpPr>
        <p:spPr>
          <a:xfrm>
            <a:off x="2737539" y="2088375"/>
            <a:ext cx="12812922" cy="9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88"/>
              <a:buFont typeface="Arial"/>
              <a:buNone/>
            </a:pPr>
            <a:r>
              <a:rPr b="0" i="0" lang="en-US" sz="578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336914" y="3961301"/>
            <a:ext cx="11643643" cy="70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41"/>
              <a:buFont typeface="Arial"/>
              <a:buNone/>
            </a:pPr>
            <a:r>
              <a:rPr b="0" i="0" lang="en-US" sz="4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PRESENTATION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46742" y="8078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816256" y="4231184"/>
            <a:ext cx="10655487" cy="254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Balloon Shooter game is an interactive Python game using Pygame, where players pop balloons to earn points.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game involves random balloon movement, user interactivity, and a dynamic scoring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5" name="Google Shape;185;p22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2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2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3"/>
          <p:cNvGrpSpPr/>
          <p:nvPr/>
        </p:nvGrpSpPr>
        <p:grpSpPr>
          <a:xfrm>
            <a:off x="886761" y="1986547"/>
            <a:ext cx="5385764" cy="6896812"/>
            <a:chOff x="0" y="-123825"/>
            <a:chExt cx="1418473" cy="1816444"/>
          </a:xfrm>
        </p:grpSpPr>
        <p:sp>
          <p:nvSpPr>
            <p:cNvPr id="194" name="Google Shape;194;p23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23"/>
          <p:cNvSpPr/>
          <p:nvPr/>
        </p:nvSpPr>
        <p:spPr>
          <a:xfrm>
            <a:off x="2405199" y="2877488"/>
            <a:ext cx="2348889" cy="2348889"/>
          </a:xfrm>
          <a:custGeom>
            <a:rect b="b" l="l" r="r" t="t"/>
            <a:pathLst>
              <a:path extrusionOk="0"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23"/>
          <p:cNvGrpSpPr/>
          <p:nvPr/>
        </p:nvGrpSpPr>
        <p:grpSpPr>
          <a:xfrm>
            <a:off x="6451118" y="1986547"/>
            <a:ext cx="5385764" cy="6896812"/>
            <a:chOff x="0" y="-123825"/>
            <a:chExt cx="1418473" cy="1816444"/>
          </a:xfrm>
        </p:grpSpPr>
        <p:sp>
          <p:nvSpPr>
            <p:cNvPr id="198" name="Google Shape;198;p23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3"/>
          <p:cNvSpPr/>
          <p:nvPr/>
        </p:nvSpPr>
        <p:spPr>
          <a:xfrm>
            <a:off x="7984503" y="2877488"/>
            <a:ext cx="2318994" cy="2348889"/>
          </a:xfrm>
          <a:custGeom>
            <a:rect b="b" l="l" r="r" t="t"/>
            <a:pathLst>
              <a:path extrusionOk="0"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1" name="Google Shape;201;p23"/>
          <p:cNvGrpSpPr/>
          <p:nvPr/>
        </p:nvGrpSpPr>
        <p:grpSpPr>
          <a:xfrm>
            <a:off x="12015475" y="1986547"/>
            <a:ext cx="5385764" cy="6896812"/>
            <a:chOff x="0" y="-123825"/>
            <a:chExt cx="1418473" cy="1816444"/>
          </a:xfrm>
        </p:grpSpPr>
        <p:sp>
          <p:nvSpPr>
            <p:cNvPr id="202" name="Google Shape;202;p23"/>
            <p:cNvSpPr/>
            <p:nvPr/>
          </p:nvSpPr>
          <p:spPr>
            <a:xfrm>
              <a:off x="0" y="0"/>
              <a:ext cx="1418473" cy="1692619"/>
            </a:xfrm>
            <a:custGeom>
              <a:rect b="b" l="l" r="r" t="t"/>
              <a:pathLst>
                <a:path extrusionOk="0"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3"/>
          <p:cNvSpPr/>
          <p:nvPr/>
        </p:nvSpPr>
        <p:spPr>
          <a:xfrm>
            <a:off x="13595029" y="3088463"/>
            <a:ext cx="2226655" cy="2226655"/>
          </a:xfrm>
          <a:custGeom>
            <a:rect b="b" l="l" r="r" t="t"/>
            <a:pathLst>
              <a:path extrusionOk="0"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3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Project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028700" y="5919392"/>
            <a:ext cx="5101887" cy="254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Analyze sales performance, market trends, and consumer behavior.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Conduct a SWOT analysis of existing sales strategy.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028700" y="5580494"/>
            <a:ext cx="510188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Analysis Phase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593057" y="5919392"/>
            <a:ext cx="5101887" cy="2543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new strategies using marketing, sales promotions,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 engagement to leverage strengths and opportunities.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6593057" y="5580494"/>
            <a:ext cx="510188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Strategy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2157413" y="6222767"/>
            <a:ext cx="4496348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timeline with milestones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responsibilities. Set KPIs to measure success.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2157413" y="5880210"/>
            <a:ext cx="510188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Implementation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3"/>
          <p:cNvCxnSpPr/>
          <p:nvPr/>
        </p:nvCxnSpPr>
        <p:spPr>
          <a:xfrm>
            <a:off x="10767060" y="990600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>
            <a:off x="1664771" y="1809453"/>
            <a:ext cx="5539941" cy="7448847"/>
          </a:xfrm>
          <a:custGeom>
            <a:rect b="b" l="l" r="r" t="t"/>
            <a:pathLst>
              <a:path extrusionOk="0" h="1154021" w="858282">
                <a:moveTo>
                  <a:pt x="32142" y="0"/>
                </a:moveTo>
                <a:lnTo>
                  <a:pt x="826140" y="0"/>
                </a:lnTo>
                <a:cubicBezTo>
                  <a:pt x="843892" y="0"/>
                  <a:pt x="858282" y="14390"/>
                  <a:pt x="858282" y="32142"/>
                </a:cubicBezTo>
                <a:lnTo>
                  <a:pt x="858282" y="1121879"/>
                </a:lnTo>
                <a:cubicBezTo>
                  <a:pt x="858282" y="1130404"/>
                  <a:pt x="854896" y="1138579"/>
                  <a:pt x="848868" y="1144607"/>
                </a:cubicBezTo>
                <a:cubicBezTo>
                  <a:pt x="842840" y="1150635"/>
                  <a:pt x="834665" y="1154021"/>
                  <a:pt x="826140" y="1154021"/>
                </a:cubicBezTo>
                <a:lnTo>
                  <a:pt x="32142" y="1154021"/>
                </a:lnTo>
                <a:cubicBezTo>
                  <a:pt x="23617" y="1154021"/>
                  <a:pt x="15442" y="1150635"/>
                  <a:pt x="9414" y="1144607"/>
                </a:cubicBezTo>
                <a:cubicBezTo>
                  <a:pt x="3386" y="1138579"/>
                  <a:pt x="0" y="1130404"/>
                  <a:pt x="0" y="1121879"/>
                </a:cubicBezTo>
                <a:lnTo>
                  <a:pt x="0" y="32142"/>
                </a:lnTo>
                <a:cubicBezTo>
                  <a:pt x="0" y="14390"/>
                  <a:pt x="14390" y="0"/>
                  <a:pt x="32142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707" l="0" r="0" t="-570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4"/>
          <p:cNvGrpSpPr/>
          <p:nvPr/>
        </p:nvGrpSpPr>
        <p:grpSpPr>
          <a:xfrm>
            <a:off x="8449761" y="-470148"/>
            <a:ext cx="9838239" cy="10757148"/>
            <a:chOff x="0" y="-123825"/>
            <a:chExt cx="2591141" cy="2833158"/>
          </a:xfrm>
        </p:grpSpPr>
        <p:sp>
          <p:nvSpPr>
            <p:cNvPr id="219" name="Google Shape;219;p24"/>
            <p:cNvSpPr/>
            <p:nvPr/>
          </p:nvSpPr>
          <p:spPr>
            <a:xfrm>
              <a:off x="0" y="0"/>
              <a:ext cx="2591141" cy="2709333"/>
            </a:xfrm>
            <a:custGeom>
              <a:rect b="b" l="l" r="r" t="t"/>
              <a:pathLst>
                <a:path extrusionOk="0"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220" name="Google Shape;220;p2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4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Expected 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8652617" y="2027481"/>
            <a:ext cx="8606683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 a 25% increase in sales over the next years.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Measure success by tracking sales metrics and revenue growth.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8652617" y="7224263"/>
            <a:ext cx="8606683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Expand market reach by tapping into new demographics or geographical regions.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Strengthen brand presence through effective marketing campaigns.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8652617" y="4613652"/>
            <a:ext cx="8606683" cy="15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Foster stronger relationships with customers through personalized engagement strategies.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Increase customer retention rates and loyalty.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8652617" y="1561099"/>
            <a:ext cx="8606683" cy="5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8"/>
              <a:buFont typeface="Arial"/>
              <a:buNone/>
            </a:pPr>
            <a:r>
              <a:rPr b="1" i="0" lang="en-US" sz="263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Increased Sales Figures: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8652617" y="6714391"/>
            <a:ext cx="860668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Enhanced Market Reach: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8652617" y="4147270"/>
            <a:ext cx="8606683" cy="5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8"/>
              <a:buFont typeface="Arial"/>
              <a:buNone/>
            </a:pPr>
            <a:r>
              <a:rPr b="1" i="0" lang="en-US" sz="263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Customer Engagement: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4"/>
          <p:cNvCxnSpPr/>
          <p:nvPr/>
        </p:nvCxnSpPr>
        <p:spPr>
          <a:xfrm>
            <a:off x="1028700" y="974152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4"/>
          <p:cNvCxnSpPr/>
          <p:nvPr/>
        </p:nvCxnSpPr>
        <p:spPr>
          <a:xfrm>
            <a:off x="10767060" y="1028700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2" y="1031983"/>
            <a:ext cx="11805095" cy="921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5"/>
          <p:cNvGrpSpPr/>
          <p:nvPr/>
        </p:nvGrpSpPr>
        <p:grpSpPr>
          <a:xfrm>
            <a:off x="11355291" y="5991135"/>
            <a:ext cx="810923" cy="858438"/>
            <a:chOff x="0" y="-47625"/>
            <a:chExt cx="812800" cy="860425"/>
          </a:xfrm>
        </p:grpSpPr>
        <p:sp>
          <p:nvSpPr>
            <p:cNvPr id="236" name="Google Shape;236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5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1355291" y="1891916"/>
            <a:ext cx="5904009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 the past year, sales for Warner &amp; Spencer have experienced a consistent decline, dropping month-on-month. The graphical representation of sales volumes reveals a noticeable downward trend, especially in the last quarter.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5"/>
          <p:cNvGrpSpPr/>
          <p:nvPr/>
        </p:nvGrpSpPr>
        <p:grpSpPr>
          <a:xfrm>
            <a:off x="11355291" y="7195499"/>
            <a:ext cx="810923" cy="858438"/>
            <a:chOff x="0" y="-47625"/>
            <a:chExt cx="812800" cy="860425"/>
          </a:xfrm>
        </p:grpSpPr>
        <p:sp>
          <p:nvSpPr>
            <p:cNvPr id="241" name="Google Shape;241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5"/>
          <p:cNvGrpSpPr/>
          <p:nvPr/>
        </p:nvGrpSpPr>
        <p:grpSpPr>
          <a:xfrm>
            <a:off x="11355291" y="8399862"/>
            <a:ext cx="810923" cy="858438"/>
            <a:chOff x="0" y="-47625"/>
            <a:chExt cx="812800" cy="860425"/>
          </a:xfrm>
        </p:grpSpPr>
        <p:sp>
          <p:nvSpPr>
            <p:cNvPr id="244" name="Google Shape;244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25"/>
          <p:cNvSpPr txBox="1"/>
          <p:nvPr/>
        </p:nvSpPr>
        <p:spPr>
          <a:xfrm>
            <a:off x="12566225" y="6207891"/>
            <a:ext cx="4693075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2566225" y="7412255"/>
            <a:ext cx="4693075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12566225" y="8616619"/>
            <a:ext cx="4693075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6"/>
          <p:cNvGrpSpPr/>
          <p:nvPr/>
        </p:nvGrpSpPr>
        <p:grpSpPr>
          <a:xfrm>
            <a:off x="1028700" y="3199403"/>
            <a:ext cx="7514133" cy="6800402"/>
            <a:chOff x="0" y="-123825"/>
            <a:chExt cx="1979031" cy="1791052"/>
          </a:xfrm>
        </p:grpSpPr>
        <p:sp>
          <p:nvSpPr>
            <p:cNvPr id="254" name="Google Shape;254;p26"/>
            <p:cNvSpPr/>
            <p:nvPr/>
          </p:nvSpPr>
          <p:spPr>
            <a:xfrm>
              <a:off x="0" y="0"/>
              <a:ext cx="1979031" cy="1667227"/>
            </a:xfrm>
            <a:custGeom>
              <a:rect b="b" l="l" r="r" t="t"/>
              <a:pathLst>
                <a:path extrusionOk="0" h="1667227" w="1979031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14" y="3350195"/>
            <a:ext cx="8180306" cy="6968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6"/>
          <p:cNvGrpSpPr/>
          <p:nvPr/>
        </p:nvGrpSpPr>
        <p:grpSpPr>
          <a:xfrm>
            <a:off x="9745167" y="3199403"/>
            <a:ext cx="7514133" cy="6730512"/>
            <a:chOff x="0" y="-123825"/>
            <a:chExt cx="1979031" cy="1772645"/>
          </a:xfrm>
        </p:grpSpPr>
        <p:sp>
          <p:nvSpPr>
            <p:cNvPr id="258" name="Google Shape;258;p26"/>
            <p:cNvSpPr/>
            <p:nvPr/>
          </p:nvSpPr>
          <p:spPr>
            <a:xfrm>
              <a:off x="0" y="0"/>
              <a:ext cx="1979031" cy="1648820"/>
            </a:xfrm>
            <a:custGeom>
              <a:rect b="b" l="l" r="r" t="t"/>
              <a:pathLst>
                <a:path extrusionOk="0" h="1648820" w="1979031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4686" y="3305158"/>
            <a:ext cx="8395096" cy="69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1028700" y="599709"/>
            <a:ext cx="1032659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028700" y="1934897"/>
            <a:ext cx="16230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Customers are unhappy with Warner &amp; Spencer's new packaging, which may be contributing to a decline in sales. Competitors offer better features and pricing, making it difficult for our product to stand out in the market.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77"/>
              <a:buFont typeface="Arial"/>
              <a:buNone/>
            </a:pPr>
            <a:r>
              <a:rPr b="1" i="1" lang="en-US" sz="18577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7"/>
          <p:cNvCxnSpPr/>
          <p:nvPr/>
        </p:nvCxnSpPr>
        <p:spPr>
          <a:xfrm>
            <a:off x="5897880" y="22150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8304001" y="111666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0" name="Google Shape;270;p27"/>
          <p:cNvCxnSpPr/>
          <p:nvPr/>
        </p:nvCxnSpPr>
        <p:spPr>
          <a:xfrm>
            <a:off x="5897880" y="81598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7"/>
          <p:cNvSpPr/>
          <p:nvPr/>
        </p:nvSpPr>
        <p:spPr>
          <a:xfrm>
            <a:off x="8304001" y="90084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-180826"/>
            <a:ext cx="18288000" cy="4280312"/>
            <a:chOff x="0" y="-47625"/>
            <a:chExt cx="4816593" cy="1127325"/>
          </a:xfrm>
        </p:grpSpPr>
        <p:sp>
          <p:nvSpPr>
            <p:cNvPr id="96" name="Google Shape;96;p14"/>
            <p:cNvSpPr/>
            <p:nvPr/>
          </p:nvSpPr>
          <p:spPr>
            <a:xfrm>
              <a:off x="0" y="0"/>
              <a:ext cx="4816592" cy="1079700"/>
            </a:xfrm>
            <a:custGeom>
              <a:rect b="b" l="l" r="r" t="t"/>
              <a:pathLst>
                <a:path extrusionOk="0"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97" name="Google Shape;97;p1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4"/>
          <p:cNvSpPr/>
          <p:nvPr/>
        </p:nvSpPr>
        <p:spPr>
          <a:xfrm>
            <a:off x="9901295" y="2544221"/>
            <a:ext cx="2340686" cy="234068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194" r="-319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506349" y="2544221"/>
            <a:ext cx="2257982" cy="225798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194" r="-319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4375580" y="2626925"/>
            <a:ext cx="2257982" cy="225798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470" r="-10467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Team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781077" y="5371804"/>
            <a:ext cx="5017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Anisur Rahman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562977" y="6244092"/>
            <a:ext cx="5017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0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</a:t>
            </a:r>
            <a:endParaRPr b="0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8"/>
              <a:buFont typeface="Arial"/>
              <a:buNone/>
            </a:pPr>
            <a:r>
              <a:rPr lang="en-US" sz="341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 : 2125051069</a:t>
            </a:r>
            <a:endParaRPr sz="3418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2995911" y="5369475"/>
            <a:ext cx="5017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Ayesha Anisha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995911" y="6244092"/>
            <a:ext cx="5017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0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</a:t>
            </a:r>
            <a:endParaRPr b="0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8"/>
              <a:buFont typeface="Arial"/>
              <a:buNone/>
            </a:pPr>
            <a:r>
              <a:rPr lang="en-US" sz="341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 : 2125051118</a:t>
            </a:r>
            <a:endParaRPr sz="3418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7579" y="5371804"/>
            <a:ext cx="5017320" cy="570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Faria Ahmed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7579" y="6142207"/>
            <a:ext cx="5017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0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</a:t>
            </a:r>
            <a:endParaRPr b="0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8"/>
              <a:buFont typeface="Arial"/>
              <a:buNone/>
            </a:pPr>
            <a:r>
              <a:rPr lang="en-US" sz="341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 : 2125051087</a:t>
            </a:r>
            <a:endParaRPr sz="3418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5897880" y="8681205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8304001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1482717" y="2677864"/>
            <a:ext cx="2207043" cy="2207043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470" r="-10467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126680" y="5369475"/>
            <a:ext cx="5017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Abdull</a:t>
            </a:r>
            <a:r>
              <a:rPr b="1" lang="en-US" sz="341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b="1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 Al Naim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126680" y="6244092"/>
            <a:ext cx="5017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b="0" i="0" lang="en-US" sz="3418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</a:t>
            </a:r>
            <a:endParaRPr b="0" i="0" sz="3418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None/>
            </a:pPr>
            <a:r>
              <a:rPr lang="en-US" sz="341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 : 2125051052</a:t>
            </a:r>
            <a:endParaRPr sz="3418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4163754" y="4245249"/>
            <a:ext cx="9963466" cy="2311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4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544" lvl="2" marL="1036631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Python game where you burst balloons by clicking on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544" lvl="2" marL="1036631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Burst as many balloons as possible to score points.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6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28" name="Google Shape;128;p16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29" name="Google Shape;129;p16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6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6"/>
          <p:cNvSpPr txBox="1"/>
          <p:nvPr/>
        </p:nvSpPr>
        <p:spPr>
          <a:xfrm>
            <a:off x="1428549" y="1290358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Tools &amp;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028700" y="3386084"/>
            <a:ext cx="693806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66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Programming Language: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Game Library: Pygame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Development Environment: Any Python IDE (e.g., PyCharm, VS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System Requirements: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Python 3.x installed on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Pygame library installed via pip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38" name="Google Shape;138;p17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39" name="Google Shape;139;p17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7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7"/>
          <p:cNvSpPr txBox="1"/>
          <p:nvPr/>
        </p:nvSpPr>
        <p:spPr>
          <a:xfrm>
            <a:off x="1428549" y="1290358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Project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028700" y="3386084"/>
            <a:ext cx="6938067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Balloons float with random movements.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Players burst balloons by clicking on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score updates.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Game reset functionality.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Quicksand"/>
              <a:buAutoNum type="arabicPeriod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Interactive and visually appealing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8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48" name="Google Shape;148;p18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49" name="Google Shape;149;p18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8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8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How It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028700" y="2009775"/>
            <a:ext cx="6938067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Balloons Movement: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Randomized floating based on trigonometric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Burst Detection: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Checks mouse clicks within balloon boundaries.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Score Update: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Increases when balloons are successfully burst.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Game Reset: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Restarts game states and score.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9"/>
          <p:cNvGrpSpPr/>
          <p:nvPr/>
        </p:nvGrpSpPr>
        <p:grpSpPr>
          <a:xfrm>
            <a:off x="14093893" y="-164977"/>
            <a:ext cx="4194107" cy="10451977"/>
            <a:chOff x="0" y="-47625"/>
            <a:chExt cx="1104621" cy="2752784"/>
          </a:xfrm>
        </p:grpSpPr>
        <p:sp>
          <p:nvSpPr>
            <p:cNvPr id="158" name="Google Shape;158;p19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</p:sp>
        <p:sp>
          <p:nvSpPr>
            <p:cNvPr id="159" name="Google Shape;159;p19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9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Challenges Faced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246800" y="2524125"/>
            <a:ext cx="693806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Implementing Random Movement: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trigonometry for smooth animations.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Accurate Click Detection: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Developed robust collision detection logic.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Optimizing Gameplay: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39" lvl="2" marL="103632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Ensured smooth performance with multiple balloons on screen.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5579303" y="714009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0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20"/>
          <p:cNvSpPr txBox="1"/>
          <p:nvPr/>
        </p:nvSpPr>
        <p:spPr>
          <a:xfrm>
            <a:off x="2711444" y="2688272"/>
            <a:ext cx="13054459" cy="56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1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Balloon Appearance: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Balloons are drawn using pygame.draw.ellipse() with random colors.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string is drawn using pygame.draw.line().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1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Mouse Pointer: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pointer is drawn with lines forming a cross, changing color when over a balloon.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1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Background and Platform: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Background color: Light blue (lightBlue).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36" lvl="1" marL="548675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Char char="•"/>
            </a:pPr>
            <a:r>
              <a:rPr b="0" i="0" lang="en-US" sz="2541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dark gray platform is drawn at the bottom to represent the ground.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None/>
            </a:pPr>
            <a:r>
              <a:t/>
            </a:r>
            <a:endParaRPr b="0" i="0" sz="2541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272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1"/>
              <a:buFont typeface="Arial"/>
              <a:buNone/>
            </a:pPr>
            <a:r>
              <a:t/>
            </a:r>
            <a:endParaRPr b="0" i="0" sz="2541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2969211" y="571134"/>
            <a:ext cx="11667020" cy="11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0" i="0" lang="en-US" sz="6700" u="none" cap="none" strike="noStrik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Graphics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5579303" y="714009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1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1"/>
          <p:cNvSpPr/>
          <p:nvPr/>
        </p:nvSpPr>
        <p:spPr>
          <a:xfrm>
            <a:off x="5145790" y="2544496"/>
            <a:ext cx="9136055" cy="7139336"/>
          </a:xfrm>
          <a:custGeom>
            <a:rect b="b" l="l" r="r" t="t"/>
            <a:pathLst>
              <a:path extrusionOk="0" h="7139336" w="9136055">
                <a:moveTo>
                  <a:pt x="0" y="0"/>
                </a:moveTo>
                <a:lnTo>
                  <a:pt x="9136054" y="0"/>
                </a:lnTo>
                <a:lnTo>
                  <a:pt x="9136054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6705" r="-22275" t="0"/>
            </a:stretch>
          </a:blipFill>
          <a:ln>
            <a:noFill/>
          </a:ln>
        </p:spPr>
      </p:sp>
      <p:sp>
        <p:nvSpPr>
          <p:cNvPr id="178" name="Google Shape;178;p21"/>
          <p:cNvSpPr txBox="1"/>
          <p:nvPr/>
        </p:nvSpPr>
        <p:spPr>
          <a:xfrm>
            <a:off x="7257976" y="868659"/>
            <a:ext cx="3772049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