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Alata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lat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0" type="dt"/>
          </p:nvPr>
        </p:nvSpPr>
        <p:spPr>
          <a:xfrm>
            <a:off x="914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6248400" y="9367838"/>
            <a:ext cx="5791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3106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914400" y="285750"/>
            <a:ext cx="16459200" cy="87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5429250" y="-2752725"/>
            <a:ext cx="7429500" cy="16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914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6248400" y="9367838"/>
            <a:ext cx="5791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3106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10863263" y="2681288"/>
            <a:ext cx="89058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2481263" y="-1281113"/>
            <a:ext cx="8905875" cy="120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914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6248400" y="9367838"/>
            <a:ext cx="5791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3106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914400" y="285750"/>
            <a:ext cx="16459200" cy="87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914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6248400" y="9367838"/>
            <a:ext cx="5791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3106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ctrTitle"/>
          </p:nvPr>
        </p:nvSpPr>
        <p:spPr>
          <a:xfrm>
            <a:off x="3095626" y="2552700"/>
            <a:ext cx="13817600" cy="1624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095626" y="4391025"/>
            <a:ext cx="13827124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914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6248400" y="9367838"/>
            <a:ext cx="5791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3106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914400" y="285750"/>
            <a:ext cx="16459200" cy="87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914400" y="1762125"/>
            <a:ext cx="16459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914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6248400" y="9367838"/>
            <a:ext cx="5791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3106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1247776" y="2564607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247776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indent="-2286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2pPr>
            <a:lvl3pPr indent="-228600" lvl="2" marL="1371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3pPr>
            <a:lvl4pPr indent="-2286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4pPr>
            <a:lvl5pPr indent="-2286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914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6248400" y="9367838"/>
            <a:ext cx="5791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3106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914400" y="285750"/>
            <a:ext cx="16459200" cy="87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914400" y="1762125"/>
            <a:ext cx="8077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9296400" y="1762125"/>
            <a:ext cx="8077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914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6248400" y="9367838"/>
            <a:ext cx="5791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3106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1260476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1260476" y="2521745"/>
            <a:ext cx="7737474" cy="1235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/>
            </a:lvl1pPr>
            <a:lvl2pPr indent="-2286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/>
            </a:lvl2pPr>
            <a:lvl3pPr indent="-228600" lvl="2" marL="1371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sz="2700"/>
            </a:lvl3pPr>
            <a:lvl4pPr indent="-2286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4pPr>
            <a:lvl5pPr indent="-2286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1260476" y="3757613"/>
            <a:ext cx="7737474" cy="5526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9258300" y="2521745"/>
            <a:ext cx="7775576" cy="1235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/>
            </a:lvl1pPr>
            <a:lvl2pPr indent="-2286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/>
            </a:lvl2pPr>
            <a:lvl3pPr indent="-228600" lvl="2" marL="1371600" algn="l"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sz="2700"/>
            </a:lvl3pPr>
            <a:lvl4pPr indent="-2286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4pPr>
            <a:lvl5pPr indent="-2286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9258300" y="3757613"/>
            <a:ext cx="7775576" cy="5526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914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6248400" y="9367838"/>
            <a:ext cx="5791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3106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1260476" y="685800"/>
            <a:ext cx="589915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7775576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33400" lvl="0" marL="4572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/>
            </a:lvl1pPr>
            <a:lvl2pPr indent="-495300" lvl="1" marL="9144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–"/>
              <a:defRPr sz="4200"/>
            </a:lvl2pPr>
            <a:lvl3pPr indent="-457200" lvl="2" marL="13716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/>
            </a:lvl3pPr>
            <a:lvl4pPr indent="-419100" lvl="3" marL="18288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/>
            </a:lvl4pPr>
            <a:lvl5pPr indent="-419100" lvl="4" marL="22860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»"/>
              <a:defRPr sz="3000"/>
            </a:lvl5pPr>
            <a:lvl6pPr indent="-4191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indent="-4191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indent="-4191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indent="-4191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1260476" y="3086100"/>
            <a:ext cx="5899150" cy="571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2pPr>
            <a:lvl3pPr indent="-22860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914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6248400" y="9367838"/>
            <a:ext cx="5791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3106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260476" y="685800"/>
            <a:ext cx="589915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7775576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260476" y="3086100"/>
            <a:ext cx="5899150" cy="571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2pPr>
            <a:lvl3pPr indent="-22860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914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6248400" y="9367838"/>
            <a:ext cx="5791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13106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2700" y="0"/>
            <a:ext cx="183007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914400" y="285750"/>
            <a:ext cx="16459200" cy="87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4400" y="1762125"/>
            <a:ext cx="16459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33400" lvl="0" marL="457200" marR="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5300" lvl="1" marL="9144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–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»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14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248400" y="9367838"/>
            <a:ext cx="5791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3106400" y="9367838"/>
            <a:ext cx="4267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0311" r="-20309" t="0"/>
            </a:stretch>
          </a:blipFill>
          <a:ln>
            <a:noFill/>
          </a:ln>
        </p:spPr>
      </p:sp>
      <p:grpSp>
        <p:nvGrpSpPr>
          <p:cNvPr id="87" name="Google Shape;87;p13"/>
          <p:cNvGrpSpPr/>
          <p:nvPr/>
        </p:nvGrpSpPr>
        <p:grpSpPr>
          <a:xfrm>
            <a:off x="0" y="5525491"/>
            <a:ext cx="18288000" cy="4761509"/>
            <a:chOff x="0" y="-47625"/>
            <a:chExt cx="4816593" cy="1254060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4816592" cy="1206435"/>
            </a:xfrm>
            <a:custGeom>
              <a:rect b="b" l="l" r="r" t="t"/>
              <a:pathLst>
                <a:path extrusionOk="0" h="120643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06435"/>
                  </a:lnTo>
                  <a:lnTo>
                    <a:pt x="0" y="1206435"/>
                  </a:lnTo>
                  <a:close/>
                </a:path>
              </a:pathLst>
            </a:custGeom>
            <a:solidFill>
              <a:srgbClr val="4D4D4D">
                <a:alpha val="43921"/>
              </a:srgbClr>
            </a:solidFill>
            <a:ln>
              <a:noFill/>
            </a:ln>
          </p:spPr>
        </p:sp>
        <p:sp>
          <p:nvSpPr>
            <p:cNvPr id="89" name="Google Shape;89;p13"/>
            <p:cNvSpPr txBox="1"/>
            <p:nvPr/>
          </p:nvSpPr>
          <p:spPr>
            <a:xfrm>
              <a:off x="0" y="-47625"/>
              <a:ext cx="4816593" cy="1254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496385" y="8156988"/>
            <a:ext cx="10456585" cy="6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69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36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DISK SCHEDULING ALGORITHM</a:t>
            </a:r>
            <a:endParaRPr b="0" i="0" sz="536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-2400275" y="6738144"/>
            <a:ext cx="13698033" cy="7124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Presentation On</a:t>
            </a:r>
            <a:endParaRPr b="1" i="0" sz="4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776627" y="1966725"/>
            <a:ext cx="7803600" cy="17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3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WELCO</a:t>
            </a:r>
            <a:r>
              <a:rPr lang="en-US" sz="11340"/>
              <a:t>M</a:t>
            </a:r>
            <a:r>
              <a:rPr b="0" i="0" lang="en-US" sz="1134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13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0" y="8220221"/>
            <a:ext cx="18288000" cy="2066779"/>
          </a:xfrm>
          <a:custGeom>
            <a:rect b="b" l="l" r="r" t="t"/>
            <a:pathLst>
              <a:path extrusionOk="0" h="2066779" w="18288000">
                <a:moveTo>
                  <a:pt x="0" y="0"/>
                </a:moveTo>
                <a:lnTo>
                  <a:pt x="18288000" y="0"/>
                </a:lnTo>
                <a:lnTo>
                  <a:pt x="18288000" y="2066779"/>
                </a:lnTo>
                <a:lnTo>
                  <a:pt x="0" y="20667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7557" l="0" r="0" t="-116361"/>
            </a:stretch>
          </a:blipFill>
          <a:ln>
            <a:noFill/>
          </a:ln>
        </p:spPr>
      </p:sp>
      <p:sp>
        <p:nvSpPr>
          <p:cNvPr id="160" name="Google Shape;160;p22"/>
          <p:cNvSpPr txBox="1"/>
          <p:nvPr/>
        </p:nvSpPr>
        <p:spPr>
          <a:xfrm>
            <a:off x="1790434" y="1748580"/>
            <a:ext cx="7353566" cy="688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65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RR SCHEDULING</a:t>
            </a:r>
            <a:endParaRPr sz="5665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790434" y="2934267"/>
            <a:ext cx="13420842" cy="5492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5139" lvl="1" marL="970280" marR="0" rtl="0" algn="l">
              <a:lnSpc>
                <a:spcPct val="139933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4495"/>
              <a:buFont typeface="Arial"/>
              <a:buChar char="•"/>
            </a:pPr>
            <a:r>
              <a:rPr b="0" i="0" lang="en-US" sz="4495" u="none" cap="none" strike="noStrike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Round Robin (RR) simulates a cyclic approach to handle disk requests.</a:t>
            </a:r>
            <a:endParaRPr b="0" i="0" sz="4495" u="none" cap="none" strike="noStrike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-485139" lvl="1" marL="970280" marR="0" rtl="0" algn="l">
              <a:lnSpc>
                <a:spcPct val="139933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4495"/>
              <a:buFont typeface="Arial"/>
              <a:buChar char="•"/>
            </a:pPr>
            <a:r>
              <a:rPr b="0" i="0" lang="en-US" sz="4495" u="none" cap="none" strike="noStrike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It processes each request one by one, looping over them.</a:t>
            </a:r>
            <a:endParaRPr b="0" i="0" sz="4495" u="none" cap="none" strike="noStrike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-485139" lvl="1" marL="970280" marR="0" rtl="0" algn="l">
              <a:lnSpc>
                <a:spcPct val="139933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4495"/>
              <a:buFont typeface="Arial"/>
              <a:buChar char="•"/>
            </a:pPr>
            <a:r>
              <a:rPr b="0" i="0" lang="en-US" sz="4495" u="none" cap="none" strike="noStrike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Time quantum can be applied to limit each request's service time</a:t>
            </a:r>
            <a:endParaRPr b="0" i="0" sz="4495" u="none" cap="none" strike="noStrike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0" lvl="0" marL="0" marR="0" rtl="0" algn="l">
              <a:lnSpc>
                <a:spcPct val="1399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95" u="none" cap="none" strike="noStrike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0" y="8220221"/>
            <a:ext cx="18288000" cy="2066779"/>
          </a:xfrm>
          <a:custGeom>
            <a:rect b="b" l="l" r="r" t="t"/>
            <a:pathLst>
              <a:path extrusionOk="0" h="2066779" w="18288000">
                <a:moveTo>
                  <a:pt x="0" y="0"/>
                </a:moveTo>
                <a:lnTo>
                  <a:pt x="18288000" y="0"/>
                </a:lnTo>
                <a:lnTo>
                  <a:pt x="18288000" y="2066779"/>
                </a:lnTo>
                <a:lnTo>
                  <a:pt x="0" y="20667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7557" l="0" r="0" t="-116361"/>
            </a:stretch>
          </a:blipFill>
          <a:ln>
            <a:noFill/>
          </a:ln>
        </p:spPr>
      </p:sp>
      <p:sp>
        <p:nvSpPr>
          <p:cNvPr id="167" name="Google Shape;167;p23"/>
          <p:cNvSpPr/>
          <p:nvPr/>
        </p:nvSpPr>
        <p:spPr>
          <a:xfrm>
            <a:off x="2705655" y="3071538"/>
            <a:ext cx="12803990" cy="6543020"/>
          </a:xfrm>
          <a:custGeom>
            <a:rect b="b" l="l" r="r" t="t"/>
            <a:pathLst>
              <a:path extrusionOk="0" h="6543020" w="12803990">
                <a:moveTo>
                  <a:pt x="0" y="0"/>
                </a:moveTo>
                <a:lnTo>
                  <a:pt x="12803990" y="0"/>
                </a:lnTo>
                <a:lnTo>
                  <a:pt x="12803990" y="6543020"/>
                </a:lnTo>
                <a:lnTo>
                  <a:pt x="0" y="65430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929" l="0" r="-1605" t="-6954"/>
            </a:stretch>
          </a:blipFill>
          <a:ln>
            <a:noFill/>
          </a:ln>
        </p:spPr>
      </p:sp>
      <p:sp>
        <p:nvSpPr>
          <p:cNvPr id="168" name="Google Shape;168;p23"/>
          <p:cNvSpPr txBox="1"/>
          <p:nvPr/>
        </p:nvSpPr>
        <p:spPr>
          <a:xfrm>
            <a:off x="1790434" y="1748580"/>
            <a:ext cx="7353566" cy="688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65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RR IMPLEMENTATION</a:t>
            </a:r>
            <a:endParaRPr sz="5665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0" y="-4690"/>
            <a:ext cx="18288000" cy="2066779"/>
          </a:xfrm>
          <a:custGeom>
            <a:rect b="b" l="l" r="r" t="t"/>
            <a:pathLst>
              <a:path extrusionOk="0" h="2066779" w="18288000">
                <a:moveTo>
                  <a:pt x="0" y="0"/>
                </a:moveTo>
                <a:lnTo>
                  <a:pt x="18288000" y="0"/>
                </a:lnTo>
                <a:lnTo>
                  <a:pt x="18288000" y="2066780"/>
                </a:lnTo>
                <a:lnTo>
                  <a:pt x="0" y="20667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11771" l="0" r="0" t="-42160"/>
            </a:stretch>
          </a:blipFill>
          <a:ln>
            <a:noFill/>
          </a:ln>
        </p:spPr>
      </p:sp>
      <p:sp>
        <p:nvSpPr>
          <p:cNvPr id="174" name="Google Shape;174;p24"/>
          <p:cNvSpPr txBox="1"/>
          <p:nvPr/>
        </p:nvSpPr>
        <p:spPr>
          <a:xfrm>
            <a:off x="5860359" y="1755614"/>
            <a:ext cx="6567282" cy="8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6669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788962" y="3771752"/>
            <a:ext cx="15842049" cy="5913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90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We have implemented and analyzed three disk scheduling algorithms:</a:t>
            </a:r>
            <a:endParaRPr sz="4190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-452119" lvl="1" marL="904239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4190"/>
              <a:buFont typeface="Arial"/>
              <a:buChar char="•"/>
            </a:pPr>
            <a:r>
              <a:rPr b="0" i="0" lang="en-US" sz="4190" u="none" cap="none" strike="noStrike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FIFO: Simple but can lead to high head movements.</a:t>
            </a:r>
            <a:endParaRPr b="0" i="0" sz="4190" u="none" cap="none" strike="noStrike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-452119" lvl="1" marL="904239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4190"/>
              <a:buFont typeface="Arial"/>
              <a:buChar char="•"/>
            </a:pPr>
            <a:r>
              <a:rPr b="0" i="0" lang="en-US" sz="4190" u="none" cap="none" strike="noStrike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SJF: Optimal in terms of head movements but requires knowledge of all requests.</a:t>
            </a:r>
            <a:endParaRPr b="0" i="0" sz="4190" u="none" cap="none" strike="noStrike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-452119" lvl="1" marL="904239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4190"/>
              <a:buFont typeface="Arial"/>
              <a:buChar char="•"/>
            </a:pPr>
            <a:r>
              <a:rPr b="0" i="0" lang="en-US" sz="4190" u="none" cap="none" strike="noStrike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RR: Fair, with cyclic processing, but may not minimize head movements.</a:t>
            </a:r>
            <a:endParaRPr b="0" i="0" sz="4190" u="none" cap="none" strike="noStrike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190" u="none" cap="none" strike="noStrike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3628479" y="3884527"/>
            <a:ext cx="11015231" cy="2066779"/>
          </a:xfrm>
          <a:custGeom>
            <a:rect b="b" l="l" r="r" t="t"/>
            <a:pathLst>
              <a:path extrusionOk="0" h="2066779" w="11015231">
                <a:moveTo>
                  <a:pt x="0" y="0"/>
                </a:moveTo>
                <a:lnTo>
                  <a:pt x="11015231" y="0"/>
                </a:lnTo>
                <a:lnTo>
                  <a:pt x="11015231" y="2066779"/>
                </a:lnTo>
                <a:lnTo>
                  <a:pt x="0" y="20667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6590" l="0" r="0" t="-56588"/>
            </a:stretch>
          </a:blipFill>
          <a:ln>
            <a:noFill/>
          </a:ln>
        </p:spPr>
      </p:sp>
      <p:grpSp>
        <p:nvGrpSpPr>
          <p:cNvPr id="181" name="Google Shape;181;p25"/>
          <p:cNvGrpSpPr/>
          <p:nvPr/>
        </p:nvGrpSpPr>
        <p:grpSpPr>
          <a:xfrm>
            <a:off x="3628479" y="3703701"/>
            <a:ext cx="6372599" cy="2247605"/>
            <a:chOff x="0" y="-47625"/>
            <a:chExt cx="1678380" cy="591962"/>
          </a:xfrm>
        </p:grpSpPr>
        <p:sp>
          <p:nvSpPr>
            <p:cNvPr id="182" name="Google Shape;182;p25"/>
            <p:cNvSpPr/>
            <p:nvPr/>
          </p:nvSpPr>
          <p:spPr>
            <a:xfrm>
              <a:off x="0" y="0"/>
              <a:ext cx="1678380" cy="544337"/>
            </a:xfrm>
            <a:custGeom>
              <a:rect b="b" l="l" r="r" t="t"/>
              <a:pathLst>
                <a:path extrusionOk="0" h="544337" w="1678380">
                  <a:moveTo>
                    <a:pt x="0" y="0"/>
                  </a:moveTo>
                  <a:lnTo>
                    <a:pt x="1678380" y="0"/>
                  </a:lnTo>
                  <a:lnTo>
                    <a:pt x="1678380" y="544337"/>
                  </a:lnTo>
                  <a:lnTo>
                    <a:pt x="0" y="544337"/>
                  </a:lnTo>
                  <a:close/>
                </a:path>
              </a:pathLst>
            </a:custGeom>
            <a:solidFill>
              <a:srgbClr val="A6A6A6">
                <a:alpha val="46666"/>
              </a:srgbClr>
            </a:solidFill>
            <a:ln>
              <a:noFill/>
            </a:ln>
          </p:spPr>
        </p:sp>
        <p:sp>
          <p:nvSpPr>
            <p:cNvPr id="183" name="Google Shape;183;p25"/>
            <p:cNvSpPr txBox="1"/>
            <p:nvPr/>
          </p:nvSpPr>
          <p:spPr>
            <a:xfrm>
              <a:off x="0" y="-47625"/>
              <a:ext cx="1678380" cy="59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5"/>
          <p:cNvSpPr txBox="1"/>
          <p:nvPr/>
        </p:nvSpPr>
        <p:spPr>
          <a:xfrm>
            <a:off x="3839674" y="3665452"/>
            <a:ext cx="10592842" cy="2535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39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839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274955"/>
            <a:ext cx="17093565" cy="946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1580515" y="1916430"/>
            <a:ext cx="11334750" cy="581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</a:t>
            </a:r>
            <a:r>
              <a:rPr b="1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Abdullah Al Naim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Anisur Rahman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Ayesha Anisha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Faria Ahmed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rot="5400000">
            <a:off x="-3086100" y="3086100"/>
            <a:ext cx="10287000" cy="4114800"/>
          </a:xfrm>
          <a:custGeom>
            <a:rect b="b" l="l" r="r" t="t"/>
            <a:pathLst>
              <a:path extrusionOk="0" h="4114800" w="10287000">
                <a:moveTo>
                  <a:pt x="0" y="0"/>
                </a:moveTo>
                <a:lnTo>
                  <a:pt x="10287000" y="0"/>
                </a:lnTo>
                <a:lnTo>
                  <a:pt x="10287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5"/>
          <p:cNvSpPr/>
          <p:nvPr/>
        </p:nvSpPr>
        <p:spPr>
          <a:xfrm>
            <a:off x="4114800" y="3823595"/>
            <a:ext cx="14173200" cy="6463405"/>
          </a:xfrm>
          <a:custGeom>
            <a:rect b="b" l="l" r="r" t="t"/>
            <a:pathLst>
              <a:path extrusionOk="0" h="6463405" w="14173200">
                <a:moveTo>
                  <a:pt x="0" y="0"/>
                </a:moveTo>
                <a:lnTo>
                  <a:pt x="14173200" y="0"/>
                </a:lnTo>
                <a:lnTo>
                  <a:pt x="14173200" y="6463405"/>
                </a:lnTo>
                <a:lnTo>
                  <a:pt x="0" y="64634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7002" r="-7002" t="0"/>
            </a:stretch>
          </a:blipFill>
          <a:ln>
            <a:noFill/>
          </a:ln>
        </p:spPr>
      </p:sp>
      <p:grpSp>
        <p:nvGrpSpPr>
          <p:cNvPr id="105" name="Google Shape;105;p15"/>
          <p:cNvGrpSpPr/>
          <p:nvPr/>
        </p:nvGrpSpPr>
        <p:grpSpPr>
          <a:xfrm>
            <a:off x="1826481" y="3170511"/>
            <a:ext cx="16461519" cy="6644231"/>
            <a:chOff x="0" y="-47625"/>
            <a:chExt cx="4335544" cy="1749921"/>
          </a:xfrm>
        </p:grpSpPr>
        <p:sp>
          <p:nvSpPr>
            <p:cNvPr id="106" name="Google Shape;106;p15"/>
            <p:cNvSpPr/>
            <p:nvPr/>
          </p:nvSpPr>
          <p:spPr>
            <a:xfrm>
              <a:off x="0" y="0"/>
              <a:ext cx="4335544" cy="1702296"/>
            </a:xfrm>
            <a:custGeom>
              <a:rect b="b" l="l" r="r" t="t"/>
              <a:pathLst>
                <a:path extrusionOk="0" h="1702296" w="4335544">
                  <a:moveTo>
                    <a:pt x="0" y="0"/>
                  </a:moveTo>
                  <a:lnTo>
                    <a:pt x="4335544" y="0"/>
                  </a:lnTo>
                  <a:lnTo>
                    <a:pt x="4335544" y="1702296"/>
                  </a:lnTo>
                  <a:lnTo>
                    <a:pt x="0" y="1702296"/>
                  </a:lnTo>
                  <a:close/>
                </a:path>
              </a:pathLst>
            </a:custGeom>
            <a:solidFill>
              <a:srgbClr val="4D4D4D">
                <a:alpha val="42352"/>
              </a:srgbClr>
            </a:solidFill>
            <a:ln>
              <a:noFill/>
            </a:ln>
          </p:spPr>
        </p:sp>
        <p:sp>
          <p:nvSpPr>
            <p:cNvPr id="107" name="Google Shape;107;p15"/>
            <p:cNvSpPr txBox="1"/>
            <p:nvPr/>
          </p:nvSpPr>
          <p:spPr>
            <a:xfrm>
              <a:off x="0" y="-47625"/>
              <a:ext cx="4335544" cy="17499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5"/>
          <p:cNvSpPr txBox="1"/>
          <p:nvPr/>
        </p:nvSpPr>
        <p:spPr>
          <a:xfrm>
            <a:off x="5465599" y="5195728"/>
            <a:ext cx="987353" cy="8434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4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694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521132" y="659514"/>
            <a:ext cx="12492483" cy="1008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58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6270799" y="4652327"/>
            <a:ext cx="11328079" cy="458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1.Introduction</a:t>
            </a:r>
            <a:endParaRPr b="1"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2.Problem Statement</a:t>
            </a:r>
            <a:endParaRPr b="1"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FIFO sCHEDULING</a:t>
            </a:r>
            <a:endParaRPr b="1"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4.SJF scheduling</a:t>
            </a:r>
            <a:endParaRPr b="1"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5.RR scheduling</a:t>
            </a:r>
            <a:endParaRPr b="1"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 rot="-5400000">
            <a:off x="-3183149" y="3183149"/>
            <a:ext cx="10287000" cy="3920702"/>
          </a:xfrm>
          <a:custGeom>
            <a:rect b="b" l="l" r="r" t="t"/>
            <a:pathLst>
              <a:path extrusionOk="0" h="3920702" w="10287000">
                <a:moveTo>
                  <a:pt x="0" y="0"/>
                </a:moveTo>
                <a:lnTo>
                  <a:pt x="10287000" y="0"/>
                </a:lnTo>
                <a:lnTo>
                  <a:pt x="10287000" y="3920702"/>
                </a:lnTo>
                <a:lnTo>
                  <a:pt x="0" y="39207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008" l="-21969" r="0" t="0"/>
            </a:stretch>
          </a:blipFill>
          <a:ln>
            <a:noFill/>
          </a:ln>
        </p:spPr>
      </p:sp>
      <p:sp>
        <p:nvSpPr>
          <p:cNvPr id="116" name="Google Shape;116;p16"/>
          <p:cNvSpPr txBox="1"/>
          <p:nvPr/>
        </p:nvSpPr>
        <p:spPr>
          <a:xfrm>
            <a:off x="3920702" y="1126747"/>
            <a:ext cx="9020576" cy="10966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Introduction</a:t>
            </a:r>
            <a:endParaRPr b="1" sz="63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671345" y="3084474"/>
            <a:ext cx="12435767" cy="6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3069" lvl="1" marL="866775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Arial"/>
              <a:buChar char="•"/>
            </a:pPr>
            <a:r>
              <a:rPr b="0" i="0" lang="en-US" sz="40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Disk scheduling algorithms help optimize the movement of the disk head to fulfill requests.</a:t>
            </a:r>
            <a:endParaRPr b="0" i="0" sz="401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3069" lvl="1" marL="866775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Arial"/>
              <a:buChar char="•"/>
            </a:pPr>
            <a:r>
              <a:rPr b="0" i="0" lang="en-US" sz="40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in operating systems for efficient disk access.</a:t>
            </a:r>
            <a:endParaRPr b="0" i="0" sz="401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3069" lvl="1" marL="866775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Arial"/>
              <a:buChar char="•"/>
            </a:pPr>
            <a:r>
              <a:rPr b="0" i="0" lang="en-US" sz="40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cover three algorithms:</a:t>
            </a:r>
            <a:endParaRPr b="0" i="0" sz="401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3069" lvl="1" marL="866775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Arial"/>
              <a:buChar char="•"/>
            </a:pPr>
            <a:r>
              <a:rPr b="0" i="0" lang="en-US" sz="40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FIFO (First-In, First-Out)</a:t>
            </a:r>
            <a:endParaRPr b="0" i="0" sz="401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3069" lvl="1" marL="866775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Arial"/>
              <a:buChar char="•"/>
            </a:pPr>
            <a:r>
              <a:rPr b="0" i="0" lang="en-US" sz="40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SJF (Shortest Job First)</a:t>
            </a:r>
            <a:endParaRPr b="0" i="0" sz="401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3069" lvl="1" marL="866775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Arial"/>
              <a:buChar char="•"/>
            </a:pPr>
            <a:r>
              <a:rPr b="0" i="0" lang="en-US" sz="40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RR (Round Robin)</a:t>
            </a:r>
            <a:endParaRPr b="0" i="0" sz="401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8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1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7584412" y="1307602"/>
            <a:ext cx="5079327" cy="775980"/>
          </a:xfrm>
          <a:custGeom>
            <a:rect b="b" l="l" r="r" t="t"/>
            <a:pathLst>
              <a:path extrusionOk="0" h="775980" w="5079327">
                <a:moveTo>
                  <a:pt x="0" y="0"/>
                </a:moveTo>
                <a:lnTo>
                  <a:pt x="5079327" y="0"/>
                </a:lnTo>
                <a:lnTo>
                  <a:pt x="5079327" y="775980"/>
                </a:lnTo>
                <a:lnTo>
                  <a:pt x="0" y="7759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44845" l="0" r="-1549" t="-21033"/>
            </a:stretch>
          </a:blipFill>
          <a:ln>
            <a:noFill/>
          </a:ln>
        </p:spPr>
      </p:sp>
      <p:sp>
        <p:nvSpPr>
          <p:cNvPr id="123" name="Google Shape;123;p17"/>
          <p:cNvSpPr/>
          <p:nvPr/>
        </p:nvSpPr>
        <p:spPr>
          <a:xfrm>
            <a:off x="808309" y="1695592"/>
            <a:ext cx="2668808" cy="2668808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74995" r="-74998" t="0"/>
            </a:stretch>
          </a:blipFill>
          <a:ln>
            <a:noFill/>
          </a:ln>
        </p:spPr>
      </p:sp>
      <p:sp>
        <p:nvSpPr>
          <p:cNvPr id="124" name="Google Shape;124;p17"/>
          <p:cNvSpPr/>
          <p:nvPr/>
        </p:nvSpPr>
        <p:spPr>
          <a:xfrm>
            <a:off x="1206450" y="2079606"/>
            <a:ext cx="1872527" cy="1900778"/>
          </a:xfrm>
          <a:custGeom>
            <a:rect b="b" l="l" r="r" t="t"/>
            <a:pathLst>
              <a:path extrusionOk="0" h="1900778" w="1872527">
                <a:moveTo>
                  <a:pt x="0" y="0"/>
                </a:moveTo>
                <a:lnTo>
                  <a:pt x="1872526" y="0"/>
                </a:lnTo>
                <a:lnTo>
                  <a:pt x="1872526" y="1900778"/>
                </a:lnTo>
                <a:lnTo>
                  <a:pt x="0" y="19007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17"/>
          <p:cNvSpPr txBox="1"/>
          <p:nvPr/>
        </p:nvSpPr>
        <p:spPr>
          <a:xfrm>
            <a:off x="4883802" y="1272843"/>
            <a:ext cx="8005964" cy="1039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596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588936" y="4478690"/>
            <a:ext cx="10694211" cy="4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240" lvl="1" marL="793115" marR="0" rtl="0" algn="l">
              <a:lnSpc>
                <a:spcPct val="1398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Char char="•"/>
            </a:pPr>
            <a:r>
              <a:rPr b="0" i="0" lang="en-US" sz="36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a set of disk requests and an initial disk head position, we aim to:</a:t>
            </a:r>
            <a:endParaRPr b="0" i="0" sz="36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240" lvl="1" marL="793115" marR="0" rtl="0" algn="l">
              <a:lnSpc>
                <a:spcPct val="1398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Char char="•"/>
            </a:pPr>
            <a:r>
              <a:rPr b="0" i="0" lang="en-US" sz="36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requests in an efficient manner.</a:t>
            </a:r>
            <a:endParaRPr b="0" i="0" sz="36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240" lvl="1" marL="793115" marR="0" rtl="0" algn="l">
              <a:lnSpc>
                <a:spcPct val="1398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Char char="•"/>
            </a:pPr>
            <a:r>
              <a:rPr b="0" i="0" lang="en-US" sz="36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Minimize total head movements.</a:t>
            </a:r>
            <a:endParaRPr b="0" i="0" sz="36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6240" lvl="1" marL="793115" marR="0" rtl="0" algn="l">
              <a:lnSpc>
                <a:spcPct val="1398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75"/>
              <a:buFont typeface="Arial"/>
              <a:buChar char="•"/>
            </a:pPr>
            <a:r>
              <a:rPr b="0" i="0" lang="en-US" sz="36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challenge is choosing the right algorithm for the best performance.</a:t>
            </a:r>
            <a:endParaRPr b="0" i="0" sz="36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8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0" y="8220221"/>
            <a:ext cx="18288000" cy="2066779"/>
          </a:xfrm>
          <a:custGeom>
            <a:rect b="b" l="l" r="r" t="t"/>
            <a:pathLst>
              <a:path extrusionOk="0" h="2066779" w="18288000">
                <a:moveTo>
                  <a:pt x="0" y="0"/>
                </a:moveTo>
                <a:lnTo>
                  <a:pt x="18288000" y="0"/>
                </a:lnTo>
                <a:lnTo>
                  <a:pt x="18288000" y="2066779"/>
                </a:lnTo>
                <a:lnTo>
                  <a:pt x="0" y="20667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7557" l="0" r="0" t="-116361"/>
            </a:stretch>
          </a:blipFill>
          <a:ln>
            <a:noFill/>
          </a:ln>
        </p:spPr>
      </p:sp>
      <p:sp>
        <p:nvSpPr>
          <p:cNvPr id="132" name="Google Shape;132;p18"/>
          <p:cNvSpPr txBox="1"/>
          <p:nvPr/>
        </p:nvSpPr>
        <p:spPr>
          <a:xfrm>
            <a:off x="1790434" y="1748580"/>
            <a:ext cx="9570913" cy="688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65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SJF SCHEDULING</a:t>
            </a:r>
            <a:endParaRPr sz="5665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790434" y="2934267"/>
            <a:ext cx="13420842" cy="5214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5139" lvl="1" marL="970280" marR="0" rtl="0" algn="l">
              <a:lnSpc>
                <a:spcPct val="139933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4495"/>
              <a:buFont typeface="Arial"/>
              <a:buChar char="•"/>
            </a:pPr>
            <a:r>
              <a:rPr b="0" i="0" lang="en-US" sz="4495" u="none" cap="none" strike="noStrike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SJF sorts requests by their position and processes them in ascending order.</a:t>
            </a:r>
            <a:endParaRPr b="0" i="0" sz="4495" u="none" cap="none" strike="noStrike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-485139" lvl="1" marL="970280" marR="0" rtl="0" algn="l">
              <a:lnSpc>
                <a:spcPct val="139933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4495"/>
              <a:buFont typeface="Arial"/>
              <a:buChar char="•"/>
            </a:pPr>
            <a:r>
              <a:rPr b="0" i="0" lang="en-US" sz="4495" u="none" cap="none" strike="noStrike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Advantage: Minimizes total head movements by serving closer requests first.</a:t>
            </a:r>
            <a:endParaRPr b="0" i="0" sz="4495" u="none" cap="none" strike="noStrike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-485139" lvl="1" marL="970280" marR="0" rtl="0" algn="l">
              <a:lnSpc>
                <a:spcPct val="139933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4495"/>
              <a:buFont typeface="Arial"/>
              <a:buChar char="•"/>
            </a:pPr>
            <a:r>
              <a:rPr b="0" i="0" lang="en-US" sz="4495" u="none" cap="none" strike="noStrike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Disadvantage: Assumes we know all the requests in advance.</a:t>
            </a:r>
            <a:endParaRPr b="0" i="0" sz="4495" u="none" cap="none" strike="noStrike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0" lvl="0" marL="0" marR="0" rtl="0" algn="l">
              <a:lnSpc>
                <a:spcPct val="838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95" u="none" cap="none" strike="noStrike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0" y="8220221"/>
            <a:ext cx="18288000" cy="2066779"/>
          </a:xfrm>
          <a:custGeom>
            <a:rect b="b" l="l" r="r" t="t"/>
            <a:pathLst>
              <a:path extrusionOk="0" h="2066779" w="18288000">
                <a:moveTo>
                  <a:pt x="0" y="0"/>
                </a:moveTo>
                <a:lnTo>
                  <a:pt x="18288000" y="0"/>
                </a:lnTo>
                <a:lnTo>
                  <a:pt x="18288000" y="2066779"/>
                </a:lnTo>
                <a:lnTo>
                  <a:pt x="0" y="20667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7557" l="0" r="0" t="-116361"/>
            </a:stretch>
          </a:blipFill>
          <a:ln>
            <a:noFill/>
          </a:ln>
        </p:spPr>
      </p:sp>
      <p:sp>
        <p:nvSpPr>
          <p:cNvPr id="139" name="Google Shape;139;p19"/>
          <p:cNvSpPr txBox="1"/>
          <p:nvPr/>
        </p:nvSpPr>
        <p:spPr>
          <a:xfrm>
            <a:off x="1790434" y="1748580"/>
            <a:ext cx="7353566" cy="688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65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FIFO SCHEDULING</a:t>
            </a:r>
            <a:endParaRPr sz="5665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1790434" y="2934267"/>
            <a:ext cx="13420842" cy="3914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5139" lvl="1" marL="970280" marR="0" rtl="0" algn="l">
              <a:lnSpc>
                <a:spcPct val="139933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4495"/>
              <a:buFont typeface="Arial"/>
              <a:buChar char="•"/>
            </a:pPr>
            <a:r>
              <a:rPr b="0" i="0" lang="en-US" sz="4495" u="none" cap="none" strike="noStrike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FIFO processes requests in the order they arrive.</a:t>
            </a:r>
            <a:endParaRPr b="0" i="0" sz="4495" u="none" cap="none" strike="noStrike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-485139" lvl="1" marL="970280" marR="0" rtl="0" algn="l">
              <a:lnSpc>
                <a:spcPct val="139933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4495"/>
              <a:buFont typeface="Arial"/>
              <a:buChar char="•"/>
            </a:pPr>
            <a:r>
              <a:rPr b="0" i="0" lang="en-US" sz="4495" u="none" cap="none" strike="noStrike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Simple and easy to implement.</a:t>
            </a:r>
            <a:endParaRPr b="0" i="0" sz="4495" u="none" cap="none" strike="noStrike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-485139" lvl="1" marL="970280" marR="0" rtl="0" algn="l">
              <a:lnSpc>
                <a:spcPct val="139933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4495"/>
              <a:buFont typeface="Arial"/>
              <a:buChar char="•"/>
            </a:pPr>
            <a:r>
              <a:rPr b="0" i="0" lang="en-US" sz="4495" u="none" cap="none" strike="noStrike">
                <a:solidFill>
                  <a:srgbClr val="545454"/>
                </a:solidFill>
                <a:latin typeface="Alata"/>
                <a:ea typeface="Alata"/>
                <a:cs typeface="Alata"/>
                <a:sym typeface="Alata"/>
              </a:rPr>
              <a:t>Disadvantage: Can cause excessive head movement if requests are not well distributed.</a:t>
            </a:r>
            <a:endParaRPr b="0" i="0" sz="4495" u="none" cap="none" strike="noStrike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  <a:p>
            <a:pPr indent="0" lvl="0" marL="0" marR="0" rtl="0" algn="l">
              <a:lnSpc>
                <a:spcPct val="1399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95" u="none" cap="none" strike="noStrike">
              <a:solidFill>
                <a:srgbClr val="545454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0" y="-4690"/>
            <a:ext cx="18288000" cy="2066779"/>
          </a:xfrm>
          <a:custGeom>
            <a:rect b="b" l="l" r="r" t="t"/>
            <a:pathLst>
              <a:path extrusionOk="0" h="2066779" w="18288000">
                <a:moveTo>
                  <a:pt x="0" y="0"/>
                </a:moveTo>
                <a:lnTo>
                  <a:pt x="18288000" y="0"/>
                </a:lnTo>
                <a:lnTo>
                  <a:pt x="18288000" y="2066780"/>
                </a:lnTo>
                <a:lnTo>
                  <a:pt x="0" y="20667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11771" l="0" r="0" t="-42160"/>
            </a:stretch>
          </a:blipFill>
          <a:ln>
            <a:noFill/>
          </a:ln>
        </p:spPr>
      </p:sp>
      <p:sp>
        <p:nvSpPr>
          <p:cNvPr id="146" name="Google Shape;146;p20"/>
          <p:cNvSpPr/>
          <p:nvPr/>
        </p:nvSpPr>
        <p:spPr>
          <a:xfrm>
            <a:off x="2239641" y="4728272"/>
            <a:ext cx="12821662" cy="4530028"/>
          </a:xfrm>
          <a:custGeom>
            <a:rect b="b" l="l" r="r" t="t"/>
            <a:pathLst>
              <a:path extrusionOk="0" h="4530028" w="12821662">
                <a:moveTo>
                  <a:pt x="0" y="0"/>
                </a:moveTo>
                <a:lnTo>
                  <a:pt x="12821662" y="0"/>
                </a:lnTo>
                <a:lnTo>
                  <a:pt x="12821662" y="4530028"/>
                </a:lnTo>
                <a:lnTo>
                  <a:pt x="0" y="4530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7162" l="-30" r="-29" t="0"/>
            </a:stretch>
          </a:blipFill>
          <a:ln>
            <a:noFill/>
          </a:ln>
        </p:spPr>
      </p:sp>
      <p:sp>
        <p:nvSpPr>
          <p:cNvPr id="147" name="Google Shape;147;p20"/>
          <p:cNvSpPr txBox="1"/>
          <p:nvPr/>
        </p:nvSpPr>
        <p:spPr>
          <a:xfrm>
            <a:off x="2239641" y="2804205"/>
            <a:ext cx="11619925" cy="8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FIFO IMPLEMENTATION</a:t>
            </a:r>
            <a:endParaRPr sz="6669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0" y="8220221"/>
            <a:ext cx="18288000" cy="2066779"/>
          </a:xfrm>
          <a:custGeom>
            <a:rect b="b" l="l" r="r" t="t"/>
            <a:pathLst>
              <a:path extrusionOk="0" h="2066779" w="18288000">
                <a:moveTo>
                  <a:pt x="0" y="0"/>
                </a:moveTo>
                <a:lnTo>
                  <a:pt x="18288000" y="0"/>
                </a:lnTo>
                <a:lnTo>
                  <a:pt x="18288000" y="2066779"/>
                </a:lnTo>
                <a:lnTo>
                  <a:pt x="0" y="20667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7557" l="0" r="0" t="-116361"/>
            </a:stretch>
          </a:blipFill>
          <a:ln>
            <a:noFill/>
          </a:ln>
        </p:spPr>
      </p:sp>
      <p:sp>
        <p:nvSpPr>
          <p:cNvPr id="153" name="Google Shape;153;p21"/>
          <p:cNvSpPr/>
          <p:nvPr/>
        </p:nvSpPr>
        <p:spPr>
          <a:xfrm>
            <a:off x="2351358" y="2803568"/>
            <a:ext cx="13985134" cy="5116063"/>
          </a:xfrm>
          <a:custGeom>
            <a:rect b="b" l="l" r="r" t="t"/>
            <a:pathLst>
              <a:path extrusionOk="0" h="5116063" w="13985134">
                <a:moveTo>
                  <a:pt x="0" y="0"/>
                </a:moveTo>
                <a:lnTo>
                  <a:pt x="13985134" y="0"/>
                </a:lnTo>
                <a:lnTo>
                  <a:pt x="13985134" y="5116063"/>
                </a:lnTo>
                <a:lnTo>
                  <a:pt x="0" y="51160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193" l="0" r="0" t="-2072"/>
            </a:stretch>
          </a:blipFill>
          <a:ln>
            <a:noFill/>
          </a:ln>
        </p:spPr>
      </p:sp>
      <p:sp>
        <p:nvSpPr>
          <p:cNvPr id="154" name="Google Shape;154;p21"/>
          <p:cNvSpPr txBox="1"/>
          <p:nvPr/>
        </p:nvSpPr>
        <p:spPr>
          <a:xfrm>
            <a:off x="1790434" y="1748580"/>
            <a:ext cx="9570913" cy="688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65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SJF IMPLEMENTATION</a:t>
            </a:r>
            <a:endParaRPr sz="5665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