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6ec5a2734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6ec5a27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56033e417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56033e41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6ec5a2734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6ec5a27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6ec5a273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6ec5a27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ec5a273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6ec5a27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6ec5a2734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6ec5a27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6033e417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6033e4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56033e417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56033e4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6ec5a2734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6ec5a27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6ec5a273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6ec5a27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6ec5a273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6ec5a27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ec5a273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6ec5a27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Shafayat Bin Shabbir Mugdha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95475" y="577475"/>
            <a:ext cx="48213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</a:rPr>
              <a:t>Change, Add, Remove </a:t>
            </a:r>
            <a:r>
              <a:rPr lang="en" sz="2200">
                <a:highlight>
                  <a:srgbClr val="FFFFFF"/>
                </a:highlight>
              </a:rPr>
              <a:t>List Items</a:t>
            </a:r>
            <a:endParaRPr sz="2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61200" y="2110050"/>
            <a:ext cx="36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2"/>
          <p:cNvSpPr txBox="1"/>
          <p:nvPr/>
        </p:nvSpPr>
        <p:spPr>
          <a:xfrm>
            <a:off x="5492650" y="1545450"/>
            <a:ext cx="33036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b="1" lang="en" sz="1800">
                <a:highlight>
                  <a:srgbClr val="FFFFFF"/>
                </a:highlight>
              </a:rPr>
              <a:t>Remove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thislist.remove(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)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(thislist)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76025" y="1477225"/>
            <a:ext cx="361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>
                <a:highlight>
                  <a:srgbClr val="FFFFFF"/>
                </a:highlight>
              </a:rPr>
              <a:t>Change</a:t>
            </a:r>
            <a:endParaRPr b="1"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thislist[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" sz="1600">
                <a:highlight>
                  <a:srgbClr val="FFFFFF"/>
                </a:highlight>
              </a:rPr>
              <a:t>] =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"blackcurrant"</a:t>
            </a:r>
            <a:endParaRPr sz="1600">
              <a:solidFill>
                <a:srgbClr val="A52A2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(thislist)</a:t>
            </a:r>
            <a:endParaRPr sz="1600"/>
          </a:p>
        </p:txBody>
      </p:sp>
      <p:sp>
        <p:nvSpPr>
          <p:cNvPr id="121" name="Google Shape;121;p22"/>
          <p:cNvSpPr txBox="1"/>
          <p:nvPr/>
        </p:nvSpPr>
        <p:spPr>
          <a:xfrm>
            <a:off x="2685900" y="3136350"/>
            <a:ext cx="308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>
                <a:highlight>
                  <a:srgbClr val="FFFFFF"/>
                </a:highlight>
              </a:rPr>
              <a:t>Add</a:t>
            </a:r>
            <a:endParaRPr b="1"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thislist.append(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"orange"</a:t>
            </a:r>
            <a:r>
              <a:rPr lang="en" sz="1600">
                <a:highlight>
                  <a:srgbClr val="FFFFFF"/>
                </a:highlight>
              </a:rPr>
              <a:t>)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95475" y="577475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Dictionary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35750" y="1571250"/>
            <a:ext cx="36126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50"/>
              <a:buFont typeface="Verdana"/>
              <a:buChar char="❏"/>
            </a:pPr>
            <a:r>
              <a:rPr lang="en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Dictionaries are used to store data values in key:value pairs.</a:t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50"/>
              <a:buFont typeface="Verdana"/>
              <a:buChar char="❏"/>
            </a:pPr>
            <a:r>
              <a:rPr lang="en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dictionary is a collection which is ordered*, changeable and do not allow duplicates.</a:t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546375" y="913200"/>
            <a:ext cx="2753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thisdict =	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"brand": "Arong",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"style": "Shirt",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"year": 1994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print(thisdict)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print(thisdict["brand"])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</a:rPr>
              <a:t>len</a:t>
            </a:r>
            <a:r>
              <a:rPr lang="en" sz="1800">
                <a:highlight>
                  <a:srgbClr val="FFFFFF"/>
                </a:highlight>
              </a:rPr>
              <a:t>(thisdict))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</a:rPr>
              <a:t>type</a:t>
            </a:r>
            <a:r>
              <a:rPr lang="en" sz="1800">
                <a:highlight>
                  <a:srgbClr val="FFFFFF"/>
                </a:highlight>
              </a:rPr>
              <a:t>(thisdict))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295475" y="577475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If Else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35750" y="1571250"/>
            <a:ext cx="4633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Equals: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==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Not Equals: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!=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Less than: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&lt;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Less than or equal to: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&lt;=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Greater than: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&gt;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❏"/>
            </a:pPr>
            <a:r>
              <a:rPr lang="en" sz="2000">
                <a:highlight>
                  <a:srgbClr val="FFFFFF"/>
                </a:highlight>
              </a:rPr>
              <a:t>Greater than or equal to: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a &gt;= b</a:t>
            </a:r>
            <a:endParaRPr sz="20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295475" y="577475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Loop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35750" y="1571250"/>
            <a:ext cx="48213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Python has two primitive loop commands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while</a:t>
            </a:r>
            <a:r>
              <a:rPr lang="en" sz="2000">
                <a:highlight>
                  <a:srgbClr val="FFFFFF"/>
                </a:highlight>
              </a:rPr>
              <a:t> loops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</a:rPr>
              <a:t>for</a:t>
            </a:r>
            <a:r>
              <a:rPr lang="en" sz="2000">
                <a:highlight>
                  <a:srgbClr val="FFFFFF"/>
                </a:highlight>
              </a:rPr>
              <a:t> loops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116775" y="1015975"/>
            <a:ext cx="39480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highlight>
                  <a:srgbClr val="FFFFFF"/>
                </a:highlight>
              </a:rPr>
              <a:t>With the </a:t>
            </a:r>
            <a:r>
              <a:rPr lang="en" sz="1800">
                <a:solidFill>
                  <a:srgbClr val="DC143C"/>
                </a:solidFill>
              </a:rPr>
              <a:t>while</a:t>
            </a:r>
            <a:r>
              <a:rPr lang="en" sz="1800">
                <a:highlight>
                  <a:srgbClr val="FFFFFF"/>
                </a:highlight>
              </a:rPr>
              <a:t> loop we can execute a set of statements as long as a condition is true.</a:t>
            </a:r>
            <a:endParaRPr sz="18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highlight>
                  <a:srgbClr val="FFFFFF"/>
                </a:highlight>
              </a:rPr>
              <a:t>With the </a:t>
            </a:r>
            <a:r>
              <a:rPr lang="en" sz="1800">
                <a:solidFill>
                  <a:srgbClr val="DC143C"/>
                </a:solidFill>
              </a:rPr>
              <a:t>for</a:t>
            </a:r>
            <a:r>
              <a:rPr lang="en" sz="1800">
                <a:highlight>
                  <a:srgbClr val="FFFFFF"/>
                </a:highlight>
              </a:rPr>
              <a:t> loop we can execute a set of statements, once for each item in a list, tuple, set etc.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highlights</a:t>
            </a:r>
            <a:endParaRPr/>
          </a:p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4727175" y="724200"/>
            <a:ext cx="4416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Basics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" sz="17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Day 2: Python Programming – Part 1</a:t>
            </a:r>
            <a:endParaRPr b="1" sz="23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Basics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Data Types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94000"/>
            <a:ext cx="8487450" cy="49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" y="120875"/>
            <a:ext cx="8662026" cy="49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95475" y="577475"/>
            <a:ext cx="48213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Python Collections (Arrays)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546375" y="913200"/>
            <a:ext cx="27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50" y="1532975"/>
            <a:ext cx="3909425" cy="2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807750" y="461300"/>
            <a:ext cx="4176600" cy="4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collection which is ordered and changeable. Allows duplicate members.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collection which is ordered and unchangeable. Allows duplicate members.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collection which is unordered, unchangeable*, and unindexed. No duplicate members.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Dictionary</a:t>
            </a:r>
            <a:r>
              <a:rPr lang="en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collection which is ordered** and changeable. No duplicate members.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95475" y="577475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List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35750" y="1571250"/>
            <a:ext cx="36126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highlight>
                  <a:srgbClr val="FFFFFF"/>
                </a:highlight>
              </a:rPr>
              <a:t>Lists are used to store multiple items in a single variable.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highlight>
                  <a:srgbClr val="FFFFFF"/>
                </a:highlight>
              </a:rPr>
              <a:t>Lists are created using square brackets.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20"/>
          <p:cNvSpPr txBox="1"/>
          <p:nvPr/>
        </p:nvSpPr>
        <p:spPr>
          <a:xfrm>
            <a:off x="5465775" y="1275800"/>
            <a:ext cx="275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len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highlight>
                  <a:srgbClr val="FFFFFF"/>
                </a:highlight>
              </a:rPr>
              <a:t>thislist </a:t>
            </a:r>
            <a:r>
              <a:rPr lang="en" sz="1600">
                <a:highlight>
                  <a:srgbClr val="FFFFFF"/>
                </a:highlight>
              </a:rPr>
              <a:t>))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type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highlight>
                  <a:srgbClr val="FFFFFF"/>
                </a:highlight>
              </a:rPr>
              <a:t>thislist </a:t>
            </a:r>
            <a:r>
              <a:rPr lang="en" sz="1600">
                <a:highlight>
                  <a:srgbClr val="FFFFFF"/>
                </a:highlight>
              </a:rPr>
              <a:t>))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532950" y="2797425"/>
            <a:ext cx="275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It is also possible to use the </a:t>
            </a:r>
            <a:r>
              <a:rPr lang="en" sz="1600">
                <a:solidFill>
                  <a:srgbClr val="DC143C"/>
                </a:solidFill>
              </a:rPr>
              <a:t>list()</a:t>
            </a:r>
            <a:r>
              <a:rPr lang="en" sz="1600">
                <a:highlight>
                  <a:srgbClr val="FFFFFF"/>
                </a:highlight>
              </a:rPr>
              <a:t> constructor when creating a new list.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list((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)) </a:t>
            </a:r>
            <a:endParaRPr sz="16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(thislist)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95475" y="577475"/>
            <a:ext cx="48213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Access List Items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95475" y="1396675"/>
            <a:ext cx="36126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(thislist[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" sz="1600">
                <a:highlight>
                  <a:srgbClr val="FFFFFF"/>
                </a:highlight>
              </a:rPr>
              <a:t>])</a:t>
            </a:r>
            <a:endParaRPr sz="18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highlight>
                  <a:srgbClr val="FFFFFF"/>
                </a:highlight>
              </a:rPr>
              <a:t>Negative indexing means start from the end. </a:t>
            </a: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</a:rPr>
              <a:t>-1</a:t>
            </a:r>
            <a:r>
              <a:rPr lang="en" sz="1600">
                <a:highlight>
                  <a:srgbClr val="FFFFFF"/>
                </a:highlight>
              </a:rPr>
              <a:t> refers to the last item, </a:t>
            </a: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</a:rPr>
              <a:t>-2</a:t>
            </a:r>
            <a:r>
              <a:rPr lang="en" sz="1600">
                <a:highlight>
                  <a:srgbClr val="FFFFFF"/>
                </a:highlight>
              </a:rPr>
              <a:t> refers to the second last item etc.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"apple"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"banana"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</a:rPr>
              <a:t>"cherry"</a:t>
            </a:r>
            <a:r>
              <a:rPr lang="en" sz="1600">
                <a:highlight>
                  <a:srgbClr val="FFFFFF"/>
                </a:highlight>
              </a:rPr>
              <a:t>]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</a:rPr>
              <a:t>print</a:t>
            </a:r>
            <a:r>
              <a:rPr lang="en" sz="1600">
                <a:highlight>
                  <a:srgbClr val="FFFFFF"/>
                </a:highlight>
              </a:rPr>
              <a:t>(thislist[-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" sz="1600">
                <a:highlight>
                  <a:srgbClr val="FFFFFF"/>
                </a:highlight>
              </a:rPr>
              <a:t>])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21"/>
          <p:cNvSpPr txBox="1"/>
          <p:nvPr/>
        </p:nvSpPr>
        <p:spPr>
          <a:xfrm>
            <a:off x="5412050" y="1974150"/>
            <a:ext cx="27531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highlight>
                  <a:srgbClr val="FFFFFF"/>
                </a:highlight>
              </a:rPr>
              <a:t>Range of Indexes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"melon"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