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57" r:id="rId4"/>
    <p:sldId id="263" r:id="rId5"/>
    <p:sldId id="260" r:id="rId6"/>
    <p:sldId id="269" r:id="rId7"/>
    <p:sldId id="264" r:id="rId8"/>
    <p:sldId id="266" r:id="rId9"/>
    <p:sldId id="270" r:id="rId10"/>
    <p:sldId id="271" r:id="rId11"/>
    <p:sldId id="272" r:id="rId12"/>
    <p:sldId id="273" r:id="rId13"/>
    <p:sldId id="274" r:id="rId14"/>
    <p:sldId id="267" r:id="rId15"/>
    <p:sldId id="268" r:id="rId16"/>
    <p:sldId id="2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6" autoAdjust="0"/>
    <p:restoredTop sz="94660"/>
  </p:normalViewPr>
  <p:slideViewPr>
    <p:cSldViewPr snapToGrid="0">
      <p:cViewPr varScale="1">
        <p:scale>
          <a:sx n="46" d="100"/>
          <a:sy n="46" d="100"/>
        </p:scale>
        <p:origin x="6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B2425-EE6A-4FDC-8442-DDA85CFE6CF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43759-3B3E-451C-9985-064B1CA39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9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43759-3B3E-451C-9985-064B1CA391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44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62/jocn.1991.3.1.71" TargetMode="External"/><Relationship Id="rId2" Type="http://schemas.openxmlformats.org/officeDocument/2006/relationships/hyperlink" Target="https://www.researchgate.net/publication/267426877_Facial_Recognition_using_OpenCV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pencv.org/4.x/d5/dc5/tutorial_face_recognition.html" TargetMode="External"/><Relationship Id="rId5" Type="http://schemas.openxmlformats.org/officeDocument/2006/relationships/hyperlink" Target="https://doi.org/10.1109/TPAMI.2006.244" TargetMode="External"/><Relationship Id="rId4" Type="http://schemas.openxmlformats.org/officeDocument/2006/relationships/hyperlink" Target="https://doi.org/10.1109/34.59822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AB21C-E525-1427-E01C-9A9CD1681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181" y="4433319"/>
            <a:ext cx="4620584" cy="1951151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/>
              <a:t>Submitted by: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Parastoo Masoodi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&amp;</a:t>
            </a:r>
          </a:p>
          <a:p>
            <a:pPr algn="ctr">
              <a:lnSpc>
                <a:spcPct val="90000"/>
              </a:lnSpc>
            </a:pPr>
            <a:r>
              <a:rPr lang="en-US" dirty="0"/>
              <a:t>Naim Rahman Ifti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A86D3-A38B-9528-FEFE-B43F017E4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896" y="610810"/>
            <a:ext cx="4620584" cy="2948819"/>
          </a:xfrm>
        </p:spPr>
        <p:txBody>
          <a:bodyPr>
            <a:normAutofit/>
          </a:bodyPr>
          <a:lstStyle/>
          <a:p>
            <a:pPr algn="ctr"/>
            <a:r>
              <a:rPr lang="en-US" b="1" i="0" dirty="0">
                <a:effectLst/>
                <a:latin typeface="Lato Extended"/>
              </a:rPr>
              <a:t>Face Recognition System</a:t>
            </a:r>
            <a:endParaRPr lang="en-US" dirty="0"/>
          </a:p>
        </p:txBody>
      </p:sp>
      <p:pic>
        <p:nvPicPr>
          <p:cNvPr id="4" name="Picture 3" descr="A blue wireframe of a person's head with 30 St Mary Axe in the background&#10;&#10;AI-generated content may be incorrect.">
            <a:extLst>
              <a:ext uri="{FF2B5EF4-FFF2-40B4-BE49-F238E27FC236}">
                <a16:creationId xmlns:a16="http://schemas.microsoft.com/office/drawing/2014/main" id="{C78A78DB-F62E-49B5-0FF8-31C5A5404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53" y="1218529"/>
            <a:ext cx="4942280" cy="44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5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3B5D7-B6A2-1B8F-13F2-B614C675E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r>
              <a:rPr lang="en-US" sz="3700"/>
              <a:t>Face Detection with Haar Cascade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524A1E-74F5-E263-C4B3-B3F701C715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333297"/>
            <a:ext cx="3816096" cy="38436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Haar Cascade is a machine learning-based approach.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Used to detect faces efficiently in real-time.</a:t>
            </a:r>
          </a:p>
        </p:txBody>
      </p:sp>
      <p:pic>
        <p:nvPicPr>
          <p:cNvPr id="2051" name="Picture 3" descr="This may contain: a person using a laptop with machine learning on the screen and icons coming out of it">
            <a:extLst>
              <a:ext uri="{FF2B5EF4-FFF2-40B4-BE49-F238E27FC236}">
                <a16:creationId xmlns:a16="http://schemas.microsoft.com/office/drawing/2014/main" id="{9F591E64-A9D6-1027-32CF-6800BA03D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 r="-1" b="-1"/>
          <a:stretch/>
        </p:blipFill>
        <p:spPr bwMode="auto"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52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B203-6648-1023-B619-DA91F7C7F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Face Recognition with LBPH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458693-6F50-DA06-6555-98166F5ABA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373" y="2057795"/>
            <a:ext cx="1160125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LBPH (Local Binary Patterns Histogram) is a simple and fast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for real-time face recognition, especially for small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faces.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LBPH recognizer.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the face ID and confidence from new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65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6000F-D4B9-90E1-F7DB-5C103A6C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/>
              <a:t>Dataset Collection</a:t>
            </a:r>
            <a:endParaRPr lang="en-US"/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922E16DE-A387-B48D-5E6F-172D5EF88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717" y="2782956"/>
            <a:ext cx="3449030" cy="344903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DB2DB75-8EEE-6D4A-03F9-FAEEE4806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26156" y="2055813"/>
            <a:ext cx="5827644" cy="4121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Collect multiple face images per user.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Save them into dataset/ folder.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image labeled with the user's ID.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26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2B031D-9C70-D725-D01F-FE7274EC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dirty="0"/>
              <a:t>Real-Time Recognition</a:t>
            </a:r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3D512C9-5A74-E345-911C-1B6A26CDD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623381"/>
            <a:ext cx="3888528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Capture live video using a webcam.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Detect faces in real-time.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 the identity.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Display the name and confidence score on the video stream.</a:t>
            </a:r>
          </a:p>
        </p:txBody>
      </p:sp>
      <p:pic>
        <p:nvPicPr>
          <p:cNvPr id="4" name="Picture 3" descr="A person smiling with a green rectangle&#10;&#10;AI-generated content may be incorrect.">
            <a:extLst>
              <a:ext uri="{FF2B5EF4-FFF2-40B4-BE49-F238E27FC236}">
                <a16:creationId xmlns:a16="http://schemas.microsoft.com/office/drawing/2014/main" id="{C7CF00EC-E6DF-5D94-CC83-6F0EA7A8D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7" b="6000"/>
          <a:stretch/>
        </p:blipFill>
        <p:spPr>
          <a:xfrm>
            <a:off x="7056646" y="429768"/>
            <a:ext cx="4491887" cy="2999232"/>
          </a:xfrm>
          <a:prstGeom prst="rect">
            <a:avLst/>
          </a:prstGeom>
        </p:spPr>
      </p:pic>
      <p:pic>
        <p:nvPicPr>
          <p:cNvPr id="8" name="Picture 7" descr="A person taking a selfie&#10;&#10;AI-generated content may be incorrect.">
            <a:extLst>
              <a:ext uri="{FF2B5EF4-FFF2-40B4-BE49-F238E27FC236}">
                <a16:creationId xmlns:a16="http://schemas.microsoft.com/office/drawing/2014/main" id="{7EB1945B-8F74-7676-3AB2-E191DF1E1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8" r="-1" b="6399"/>
          <a:stretch/>
        </p:blipFill>
        <p:spPr>
          <a:xfrm>
            <a:off x="7056646" y="3745079"/>
            <a:ext cx="4491887" cy="2277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59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B3A92-B461-4694-723D-C4AB5D29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anchor="b">
            <a:normAutofit/>
          </a:bodyPr>
          <a:lstStyle/>
          <a:p>
            <a:r>
              <a:rPr lang="en-US" sz="3600"/>
              <a:t>Ethical Issues and Considerations</a:t>
            </a:r>
          </a:p>
        </p:txBody>
      </p:sp>
      <p:pic>
        <p:nvPicPr>
          <p:cNvPr id="4098" name="Picture 2" descr="This may contain: three people with facial recognition lines on their faces, one in the shape of a human head">
            <a:extLst>
              <a:ext uri="{FF2B5EF4-FFF2-40B4-BE49-F238E27FC236}">
                <a16:creationId xmlns:a16="http://schemas.microsoft.com/office/drawing/2014/main" id="{EFBB67B3-B9DD-C2E9-4163-C3B498886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338" y="2300835"/>
            <a:ext cx="4015954" cy="225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FBD53-01CB-99C6-CC20-851D6DDF9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3243151"/>
            <a:ext cx="3978442" cy="2419711"/>
          </a:xfrm>
        </p:spPr>
        <p:txBody>
          <a:bodyPr>
            <a:normAutofit/>
          </a:bodyPr>
          <a:lstStyle/>
          <a:p>
            <a:r>
              <a:rPr lang="en-US" sz="2000"/>
              <a:t>Privacy Concerns</a:t>
            </a:r>
          </a:p>
          <a:p>
            <a:r>
              <a:rPr lang="en-US" sz="2000"/>
              <a:t>Bias and Fairness</a:t>
            </a:r>
          </a:p>
          <a:p>
            <a:r>
              <a:rPr lang="en-US" sz="2000"/>
              <a:t>False Matches and Reliability</a:t>
            </a:r>
          </a:p>
          <a:p>
            <a:r>
              <a:rPr lang="en-US" sz="2000"/>
              <a:t>Deepfakes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55060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292A-C4CC-A487-547A-AF42884C5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86F7-6D83-4954-6C34-F5892B0C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Face recognition is a powerful biometric technology that continues to evolve. Using OpenCV, we explored three foundational methods—Eigenfaces (PCA), </a:t>
            </a:r>
            <a:r>
              <a:rPr lang="en-US" dirty="0" err="1"/>
              <a:t>Fisherfaces</a:t>
            </a:r>
            <a:r>
              <a:rPr lang="en-US" dirty="0"/>
              <a:t> (LDA), and LBPH—which are efficient, easy to implement, and suitable for real-world applications. While deep learning has advanced the field, OpenCV remains an essential toolkit for understanding and building reliable face recognition systems, especially in resource-limited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734430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E4EB05C-DDDC-FD9B-DB79-8FA171F4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78" y="827265"/>
            <a:ext cx="11892644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Emami, S., &amp; Suciu, V. (2012).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Facial recognition using OpenCV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Journal of Mobile, Embedded and Distributed Systems, 4(1), 33–38.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https://www.researchgate.net/publication/267426877_Facial_Recognition_using_OpenCV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Turk, M., &amp; Pentland, A. (1991). Eigenfaces for recognition.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Cognitive Neuroscience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3(1), 71–86.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https://doi.org/10.1162/jocn.1991.3.1.71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Belhumeur, P. N.,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Hespanha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 P., &amp; Kriegman, D. J. (1997). Eigenfaces vs.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Fisherfaces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Recognition using class specific linear projection.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19(7), 711–720.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https://doi.org/10.1109/34.598228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Ahonen, T., Hadid, A., &amp; Pietikäinen, M. (2006). Face description with local binary patterns: Application to face recognition.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Transactions on Pattern Analysis and Machine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28(12), 2037–2041.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https://doi.org/10.1109/TPAMI.2006.244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Bradski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G., &amp; Kaehler, A. (2008).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OpenCV: Computer vision with the OpenCV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O’Reilly Media.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OpenCV.org. (n.d.).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https://docs.opencv.org/4.x/d5/dc5/tutorial_face_recognition.html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7C10F7-D17F-BB9D-D1EA-FA4E77FDEA51}"/>
              </a:ext>
            </a:extLst>
          </p:cNvPr>
          <p:cNvSpPr txBox="1"/>
          <p:nvPr/>
        </p:nvSpPr>
        <p:spPr>
          <a:xfrm>
            <a:off x="342900" y="242490"/>
            <a:ext cx="2528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3945987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0141-047A-974F-F89A-2579AC05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674" y="1193292"/>
            <a:ext cx="5266944" cy="1499617"/>
          </a:xfrm>
        </p:spPr>
        <p:txBody>
          <a:bodyPr/>
          <a:lstStyle/>
          <a:p>
            <a:r>
              <a:rPr lang="en-US" b="1" dirty="0"/>
              <a:t>What is Face Recognition?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0F740-C570-2EC8-CA20-002A55791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564" y="3203011"/>
            <a:ext cx="6205764" cy="2971799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biometric technology that identifies or verifies individuals by analyzing their facial features. It involves comparing a detected face to known faces in a database.</a:t>
            </a:r>
          </a:p>
        </p:txBody>
      </p:sp>
    </p:spTree>
    <p:extLst>
      <p:ext uri="{BB962C8B-B14F-4D97-AF65-F5344CB8AC3E}">
        <p14:creationId xmlns:p14="http://schemas.microsoft.com/office/powerpoint/2010/main" val="370950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6BA2-43DD-B468-9561-811504ED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82" y="1408176"/>
            <a:ext cx="6483350" cy="3538727"/>
          </a:xfrm>
        </p:spPr>
        <p:txBody>
          <a:bodyPr>
            <a:normAutofit/>
          </a:bodyPr>
          <a:lstStyle/>
          <a:p>
            <a:r>
              <a:rPr lang="en-US" sz="2400" i="0" dirty="0">
                <a:cs typeface="Arial" panose="020B0604020202020204" pitchFamily="34" charset="0"/>
              </a:rPr>
              <a:t>Facial recognition </a:t>
            </a:r>
            <a:r>
              <a:rPr lang="en-US" sz="2400" i="0" u="sng" dirty="0">
                <a:cs typeface="Arial" panose="020B0604020202020204" pitchFamily="34" charset="0"/>
              </a:rPr>
              <a:t>generally</a:t>
            </a:r>
            <a:r>
              <a:rPr lang="en-US" sz="2400" i="0" dirty="0">
                <a:cs typeface="Arial" panose="020B0604020202020204" pitchFamily="34" charset="0"/>
              </a:rPr>
              <a:t> involves two stages:</a:t>
            </a:r>
            <a:br>
              <a:rPr lang="en-US" sz="2400" i="0" dirty="0">
                <a:cs typeface="Arial" panose="020B0604020202020204" pitchFamily="34" charset="0"/>
              </a:rPr>
            </a:br>
            <a:b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i="0" dirty="0">
                <a:latin typeface="Arial" panose="020B0604020202020204" pitchFamily="34" charset="0"/>
                <a:cs typeface="Arial" panose="020B0604020202020204" pitchFamily="34" charset="0"/>
              </a:rPr>
              <a:t>Face Detection: 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where a photo is searched to find a face, then the image of Mobile, is processed to crop and extract the person’s face for easier recognition.</a:t>
            </a:r>
            <a:b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i="0" dirty="0">
                <a:latin typeface="Arial" panose="020B0604020202020204" pitchFamily="34" charset="0"/>
                <a:cs typeface="Arial" panose="020B0604020202020204" pitchFamily="34" charset="0"/>
              </a:rPr>
              <a:t>Face Recognition: </a:t>
            </a:r>
            <a:r>
              <a:rPr 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where that detected and processed face is compared to a database of known faces, to decide who that person is. </a:t>
            </a:r>
          </a:p>
        </p:txBody>
      </p:sp>
      <p:pic>
        <p:nvPicPr>
          <p:cNvPr id="1026" name="Picture 2" descr="Biometric Face Recognition System ...">
            <a:extLst>
              <a:ext uri="{FF2B5EF4-FFF2-40B4-BE49-F238E27FC236}">
                <a16:creationId xmlns:a16="http://schemas.microsoft.com/office/drawing/2014/main" id="{E9DB313E-005F-C5CA-C70B-BDEB7AB39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98" y="1719072"/>
            <a:ext cx="4504214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32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9E29A-D546-2EBB-D858-3259FD35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629" y="2455940"/>
            <a:ext cx="5133422" cy="35972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Face recognition has become a widely used tool in security and personal tech due to its non-invasiveness and uniqueness – </a:t>
            </a:r>
            <a:r>
              <a:rPr lang="en-US" i="1" dirty="0"/>
              <a:t>“faces” are a key identifier just like fingerprints or iris patterns.</a:t>
            </a:r>
            <a:r>
              <a:rPr lang="en-US" dirty="0"/>
              <a:t> It’s used in everything from unlocking smartphones to identifying suspects.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CE265-54D8-6245-4C0A-D542CCC9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8"/>
            <a:ext cx="4620584" cy="11690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Importance:</a:t>
            </a:r>
          </a:p>
        </p:txBody>
      </p:sp>
      <p:pic>
        <p:nvPicPr>
          <p:cNvPr id="5122" name="Picture 2" descr="This contains: 𝗔𝗜 𝘄𝗶𝘁𝗵 𝗙𝗮𝗰𝗶𝗮𝗹 𝗘𝘅𝗽𝗿𝗲𝘀𝘀𝗶𝗼𝗻 𝗥𝗲𝗰𝗼𝗴𝗻𝗶𝘁𝗶𝗼𝗻">
            <a:extLst>
              <a:ext uri="{FF2B5EF4-FFF2-40B4-BE49-F238E27FC236}">
                <a16:creationId xmlns:a16="http://schemas.microsoft.com/office/drawing/2014/main" id="{145B2D3D-6467-7021-5B2B-50FEFD79F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6253" y="1927782"/>
            <a:ext cx="4942280" cy="3002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36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B2EF-4DDC-4F6F-2F49-73B9E7516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0" dirty="0"/>
              <a:t>Applications of Face Recognition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91DA8-D299-33B2-EEF4-1FFB76699C01}"/>
              </a:ext>
            </a:extLst>
          </p:cNvPr>
          <p:cNvSpPr txBox="1"/>
          <p:nvPr/>
        </p:nvSpPr>
        <p:spPr>
          <a:xfrm>
            <a:off x="838199" y="2106386"/>
            <a:ext cx="103795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Surveillance and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Mobile Phone Unlock &amp; Personal Device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Social Media and Photography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Healthcare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Retail and Marketing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Automotive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Education and Attendance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Entertainment and Other Uses</a:t>
            </a:r>
          </a:p>
        </p:txBody>
      </p:sp>
    </p:spTree>
    <p:extLst>
      <p:ext uri="{BB962C8B-B14F-4D97-AF65-F5344CB8AC3E}">
        <p14:creationId xmlns:p14="http://schemas.microsoft.com/office/powerpoint/2010/main" val="256986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20C8A5-6B45-4E4F-BA80-8A14A9F5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9ECBDA-51E6-4484-8F25-E777102F7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2AEA56-4902-4CC1-A43B-1AC27C88C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6749" y="720952"/>
            <a:ext cx="6959544" cy="5545704"/>
          </a:xfrm>
          <a:custGeom>
            <a:avLst/>
            <a:gdLst>
              <a:gd name="connsiteX0" fmla="*/ 839883 w 5283866"/>
              <a:gd name="connsiteY0" fmla="*/ 18 h 4210442"/>
              <a:gd name="connsiteX1" fmla="*/ 875727 w 5283866"/>
              <a:gd name="connsiteY1" fmla="*/ 6050 h 4210442"/>
              <a:gd name="connsiteX2" fmla="*/ 1624617 w 5283866"/>
              <a:gd name="connsiteY2" fmla="*/ 99799 h 4210442"/>
              <a:gd name="connsiteX3" fmla="*/ 2328012 w 5283866"/>
              <a:gd name="connsiteY3" fmla="*/ 148051 h 4210442"/>
              <a:gd name="connsiteX4" fmla="*/ 3177820 w 5283866"/>
              <a:gd name="connsiteY4" fmla="*/ 228566 h 4210442"/>
              <a:gd name="connsiteX5" fmla="*/ 3770646 w 5283866"/>
              <a:gd name="connsiteY5" fmla="*/ 252831 h 4210442"/>
              <a:gd name="connsiteX6" fmla="*/ 3800149 w 5283866"/>
              <a:gd name="connsiteY6" fmla="*/ 251727 h 4210442"/>
              <a:gd name="connsiteX7" fmla="*/ 4102076 w 5283866"/>
              <a:gd name="connsiteY7" fmla="*/ 288400 h 4210442"/>
              <a:gd name="connsiteX8" fmla="*/ 3904377 w 5283866"/>
              <a:gd name="connsiteY8" fmla="*/ 446120 h 4210442"/>
              <a:gd name="connsiteX9" fmla="*/ 4188933 w 5283866"/>
              <a:gd name="connsiteY9" fmla="*/ 520843 h 4210442"/>
              <a:gd name="connsiteX10" fmla="*/ 4465492 w 5283866"/>
              <a:gd name="connsiteY10" fmla="*/ 626449 h 4210442"/>
              <a:gd name="connsiteX11" fmla="*/ 4517606 w 5283866"/>
              <a:gd name="connsiteY11" fmla="*/ 670015 h 4210442"/>
              <a:gd name="connsiteX12" fmla="*/ 4948576 w 5283866"/>
              <a:gd name="connsiteY12" fmla="*/ 954847 h 4210442"/>
              <a:gd name="connsiteX13" fmla="*/ 4866132 w 5283866"/>
              <a:gd name="connsiteY13" fmla="*/ 1015233 h 4210442"/>
              <a:gd name="connsiteX14" fmla="*/ 5019164 w 5283866"/>
              <a:gd name="connsiteY14" fmla="*/ 1087474 h 4210442"/>
              <a:gd name="connsiteX15" fmla="*/ 5053630 w 5283866"/>
              <a:gd name="connsiteY15" fmla="*/ 1117806 h 4210442"/>
              <a:gd name="connsiteX16" fmla="*/ 5024404 w 5283866"/>
              <a:gd name="connsiteY16" fmla="*/ 1154202 h 4210442"/>
              <a:gd name="connsiteX17" fmla="*/ 4960984 w 5283866"/>
              <a:gd name="connsiteY17" fmla="*/ 1179569 h 4210442"/>
              <a:gd name="connsiteX18" fmla="*/ 4876887 w 5283866"/>
              <a:gd name="connsiteY18" fmla="*/ 1243814 h 4210442"/>
              <a:gd name="connsiteX19" fmla="*/ 4880195 w 5283866"/>
              <a:gd name="connsiteY19" fmla="*/ 1293998 h 4210442"/>
              <a:gd name="connsiteX20" fmla="*/ 4930104 w 5283866"/>
              <a:gd name="connsiteY20" fmla="*/ 1384991 h 4210442"/>
              <a:gd name="connsiteX21" fmla="*/ 4855103 w 5283866"/>
              <a:gd name="connsiteY21" fmla="*/ 1480119 h 4210442"/>
              <a:gd name="connsiteX22" fmla="*/ 4816500 w 5283866"/>
              <a:gd name="connsiteY22" fmla="*/ 1508242 h 4210442"/>
              <a:gd name="connsiteX23" fmla="*/ 4890949 w 5283866"/>
              <a:gd name="connsiteY23" fmla="*/ 1517893 h 4210442"/>
              <a:gd name="connsiteX24" fmla="*/ 4916868 w 5283866"/>
              <a:gd name="connsiteY24" fmla="*/ 1557599 h 4210442"/>
              <a:gd name="connsiteX25" fmla="*/ 4928448 w 5283866"/>
              <a:gd name="connsiteY25" fmla="*/ 1577453 h 4210442"/>
              <a:gd name="connsiteX26" fmla="*/ 4998760 w 5283866"/>
              <a:gd name="connsiteY26" fmla="*/ 1701809 h 4210442"/>
              <a:gd name="connsiteX27" fmla="*/ 4986903 w 5283866"/>
              <a:gd name="connsiteY27" fmla="*/ 1736550 h 4210442"/>
              <a:gd name="connsiteX28" fmla="*/ 4869716 w 5283866"/>
              <a:gd name="connsiteY28" fmla="*/ 1904472 h 4210442"/>
              <a:gd name="connsiteX29" fmla="*/ 4994348 w 5283866"/>
              <a:gd name="connsiteY29" fmla="*/ 1951346 h 4210442"/>
              <a:gd name="connsiteX30" fmla="*/ 5001792 w 5283866"/>
              <a:gd name="connsiteY30" fmla="*/ 2030756 h 4210442"/>
              <a:gd name="connsiteX31" fmla="*/ 5065212 w 5283866"/>
              <a:gd name="connsiteY31" fmla="*/ 2119543 h 4210442"/>
              <a:gd name="connsiteX32" fmla="*/ 5204732 w 5283866"/>
              <a:gd name="connsiteY32" fmla="*/ 2244450 h 4210442"/>
              <a:gd name="connsiteX33" fmla="*/ 5283866 w 5283866"/>
              <a:gd name="connsiteY33" fmla="*/ 2328272 h 4210442"/>
              <a:gd name="connsiteX34" fmla="*/ 5147380 w 5283866"/>
              <a:gd name="connsiteY34" fmla="*/ 2350606 h 4210442"/>
              <a:gd name="connsiteX35" fmla="*/ 5126148 w 5283866"/>
              <a:gd name="connsiteY35" fmla="*/ 2363566 h 4210442"/>
              <a:gd name="connsiteX36" fmla="*/ 5142417 w 5283866"/>
              <a:gd name="connsiteY36" fmla="*/ 2407682 h 4210442"/>
              <a:gd name="connsiteX37" fmla="*/ 5164200 w 5283866"/>
              <a:gd name="connsiteY37" fmla="*/ 2451526 h 4210442"/>
              <a:gd name="connsiteX38" fmla="*/ 5149034 w 5283866"/>
              <a:gd name="connsiteY38" fmla="*/ 2485992 h 4210442"/>
              <a:gd name="connsiteX39" fmla="*/ 5042601 w 5283866"/>
              <a:gd name="connsiteY39" fmla="*/ 2635164 h 4210442"/>
              <a:gd name="connsiteX40" fmla="*/ 4955194 w 5283866"/>
              <a:gd name="connsiteY40" fmla="*/ 2694445 h 4210442"/>
              <a:gd name="connsiteX41" fmla="*/ 4756116 w 5283866"/>
              <a:gd name="connsiteY41" fmla="*/ 2963836 h 4210442"/>
              <a:gd name="connsiteX42" fmla="*/ 4693523 w 5283866"/>
              <a:gd name="connsiteY42" fmla="*/ 3051244 h 4210442"/>
              <a:gd name="connsiteX43" fmla="*/ 4739848 w 5283866"/>
              <a:gd name="connsiteY43" fmla="*/ 3082125 h 4210442"/>
              <a:gd name="connsiteX44" fmla="*/ 4651060 w 5283866"/>
              <a:gd name="connsiteY44" fmla="*/ 3173670 h 4210442"/>
              <a:gd name="connsiteX45" fmla="*/ 4546556 w 5283866"/>
              <a:gd name="connsiteY45" fmla="*/ 3275413 h 4210442"/>
              <a:gd name="connsiteX46" fmla="*/ 4519261 w 5283866"/>
              <a:gd name="connsiteY46" fmla="*/ 3302437 h 4210442"/>
              <a:gd name="connsiteX47" fmla="*/ 2364961 w 5283866"/>
              <a:gd name="connsiteY47" fmla="*/ 4209597 h 4210442"/>
              <a:gd name="connsiteX48" fmla="*/ 1796951 w 5283866"/>
              <a:gd name="connsiteY48" fmla="*/ 4075867 h 4210442"/>
              <a:gd name="connsiteX49" fmla="*/ 1572227 w 5283866"/>
              <a:gd name="connsiteY49" fmla="*/ 3971917 h 4210442"/>
              <a:gd name="connsiteX50" fmla="*/ 1284364 w 5283866"/>
              <a:gd name="connsiteY50" fmla="*/ 3805097 h 4210442"/>
              <a:gd name="connsiteX51" fmla="*/ 976645 w 5283866"/>
              <a:gd name="connsiteY51" fmla="*/ 3670815 h 4210442"/>
              <a:gd name="connsiteX52" fmla="*/ 871866 w 5283866"/>
              <a:gd name="connsiteY52" fmla="*/ 3547839 h 4210442"/>
              <a:gd name="connsiteX53" fmla="*/ 835195 w 5283866"/>
              <a:gd name="connsiteY53" fmla="*/ 3513373 h 4210442"/>
              <a:gd name="connsiteX54" fmla="*/ 743375 w 5283866"/>
              <a:gd name="connsiteY54" fmla="*/ 3468427 h 4210442"/>
              <a:gd name="connsiteX55" fmla="*/ 583175 w 5283866"/>
              <a:gd name="connsiteY55" fmla="*/ 3371370 h 4210442"/>
              <a:gd name="connsiteX56" fmla="*/ 641906 w 5283866"/>
              <a:gd name="connsiteY56" fmla="*/ 3349311 h 4210442"/>
              <a:gd name="connsiteX57" fmla="*/ 810930 w 5283866"/>
              <a:gd name="connsiteY57" fmla="*/ 3408042 h 4210442"/>
              <a:gd name="connsiteX58" fmla="*/ 933908 w 5283866"/>
              <a:gd name="connsiteY58" fmla="*/ 3423758 h 4210442"/>
              <a:gd name="connsiteX59" fmla="*/ 760747 w 5283866"/>
              <a:gd name="connsiteY59" fmla="*/ 3321187 h 4210442"/>
              <a:gd name="connsiteX60" fmla="*/ 593101 w 5283866"/>
              <a:gd name="connsiteY60" fmla="*/ 3187731 h 4210442"/>
              <a:gd name="connsiteX61" fmla="*/ 722419 w 5283866"/>
              <a:gd name="connsiteY61" fmla="*/ 3213374 h 4210442"/>
              <a:gd name="connsiteX62" fmla="*/ 727934 w 5283866"/>
              <a:gd name="connsiteY62" fmla="*/ 3195451 h 4210442"/>
              <a:gd name="connsiteX63" fmla="*/ 615987 w 5283866"/>
              <a:gd name="connsiteY63" fmla="*/ 3036630 h 4210442"/>
              <a:gd name="connsiteX64" fmla="*/ 560564 w 5283866"/>
              <a:gd name="connsiteY64" fmla="*/ 2972660 h 4210442"/>
              <a:gd name="connsiteX65" fmla="*/ 311302 w 5283866"/>
              <a:gd name="connsiteY65" fmla="*/ 2779924 h 4210442"/>
              <a:gd name="connsiteX66" fmla="*/ 547882 w 5283866"/>
              <a:gd name="connsiteY66" fmla="*/ 2865952 h 4210442"/>
              <a:gd name="connsiteX67" fmla="*/ 303582 w 5283866"/>
              <a:gd name="connsiteY67" fmla="*/ 2678453 h 4210442"/>
              <a:gd name="connsiteX68" fmla="*/ 185016 w 5283866"/>
              <a:gd name="connsiteY68" fmla="*/ 2609244 h 4210442"/>
              <a:gd name="connsiteX69" fmla="*/ 154963 w 5283866"/>
              <a:gd name="connsiteY69" fmla="*/ 2568435 h 4210442"/>
              <a:gd name="connsiteX70" fmla="*/ 207627 w 5283866"/>
              <a:gd name="connsiteY70" fmla="*/ 2559612 h 4210442"/>
              <a:gd name="connsiteX71" fmla="*/ 369207 w 5283866"/>
              <a:gd name="connsiteY71" fmla="*/ 2575330 h 4210442"/>
              <a:gd name="connsiteX72" fmla="*/ 169852 w 5283866"/>
              <a:gd name="connsiteY72" fmla="*/ 2449319 h 4210442"/>
              <a:gd name="connsiteX73" fmla="*/ 319299 w 5283866"/>
              <a:gd name="connsiteY73" fmla="*/ 2468619 h 4210442"/>
              <a:gd name="connsiteX74" fmla="*/ 362313 w 5283866"/>
              <a:gd name="connsiteY74" fmla="*/ 2418988 h 4210442"/>
              <a:gd name="connsiteX75" fmla="*/ 431798 w 5283866"/>
              <a:gd name="connsiteY75" fmla="*/ 2338750 h 4210442"/>
              <a:gd name="connsiteX76" fmla="*/ 479775 w 5283866"/>
              <a:gd name="connsiteY76" fmla="*/ 2294082 h 4210442"/>
              <a:gd name="connsiteX77" fmla="*/ 499903 w 5283866"/>
              <a:gd name="connsiteY77" fmla="*/ 2153458 h 4210442"/>
              <a:gd name="connsiteX78" fmla="*/ 458544 w 5283866"/>
              <a:gd name="connsiteY78" fmla="*/ 1999599 h 4210442"/>
              <a:gd name="connsiteX79" fmla="*/ 346596 w 5283866"/>
              <a:gd name="connsiteY79" fmla="*/ 1921843 h 4210442"/>
              <a:gd name="connsiteX80" fmla="*/ 378857 w 5283866"/>
              <a:gd name="connsiteY80" fmla="*/ 1834435 h 4210442"/>
              <a:gd name="connsiteX81" fmla="*/ 617091 w 5283866"/>
              <a:gd name="connsiteY81" fmla="*/ 1887376 h 4210442"/>
              <a:gd name="connsiteX82" fmla="*/ 260568 w 5283866"/>
              <a:gd name="connsiteY82" fmla="*/ 1679198 h 4210442"/>
              <a:gd name="connsiteX83" fmla="*/ 320402 w 5283866"/>
              <a:gd name="connsiteY83" fmla="*/ 1668720 h 4210442"/>
              <a:gd name="connsiteX84" fmla="*/ 317920 w 5283866"/>
              <a:gd name="connsiteY84" fmla="*/ 1652452 h 4210442"/>
              <a:gd name="connsiteX85" fmla="*/ 321779 w 5283866"/>
              <a:gd name="connsiteY85" fmla="*/ 1552359 h 4210442"/>
              <a:gd name="connsiteX86" fmla="*/ 331707 w 5283866"/>
              <a:gd name="connsiteY86" fmla="*/ 1506313 h 4210442"/>
              <a:gd name="connsiteX87" fmla="*/ 315990 w 5283866"/>
              <a:gd name="connsiteY87" fmla="*/ 1453371 h 4210442"/>
              <a:gd name="connsiteX88" fmla="*/ 583450 w 5283866"/>
              <a:gd name="connsiteY88" fmla="*/ 1474052 h 4210442"/>
              <a:gd name="connsiteX89" fmla="*/ 699809 w 5283866"/>
              <a:gd name="connsiteY89" fmla="*/ 1461919 h 4210442"/>
              <a:gd name="connsiteX90" fmla="*/ 902750 w 5283866"/>
              <a:gd name="connsiteY90" fmla="*/ 1458612 h 4210442"/>
              <a:gd name="connsiteX91" fmla="*/ 996774 w 5283866"/>
              <a:gd name="connsiteY91" fmla="*/ 1468814 h 4210442"/>
              <a:gd name="connsiteX92" fmla="*/ 1077012 w 5283866"/>
              <a:gd name="connsiteY92" fmla="*/ 1455578 h 4210442"/>
              <a:gd name="connsiteX93" fmla="*/ 1000083 w 5283866"/>
              <a:gd name="connsiteY93" fmla="*/ 1393262 h 4210442"/>
              <a:gd name="connsiteX94" fmla="*/ 891720 w 5283866"/>
              <a:gd name="connsiteY94" fmla="*/ 1394089 h 4210442"/>
              <a:gd name="connsiteX95" fmla="*/ 814515 w 5283866"/>
              <a:gd name="connsiteY95" fmla="*/ 1353557 h 4210442"/>
              <a:gd name="connsiteX96" fmla="*/ 740895 w 5283866"/>
              <a:gd name="connsiteY96" fmla="*/ 1280211 h 4210442"/>
              <a:gd name="connsiteX97" fmla="*/ 481154 w 5283866"/>
              <a:gd name="connsiteY97" fmla="*/ 1163301 h 4210442"/>
              <a:gd name="connsiteX98" fmla="*/ 433728 w 5283866"/>
              <a:gd name="connsiteY98" fmla="*/ 1118909 h 4210442"/>
              <a:gd name="connsiteX99" fmla="*/ 1176276 w 5283866"/>
              <a:gd name="connsiteY99" fmla="*/ 1288484 h 4210442"/>
              <a:gd name="connsiteX100" fmla="*/ 946867 w 5283866"/>
              <a:gd name="connsiteY100" fmla="*/ 1217344 h 4210442"/>
              <a:gd name="connsiteX101" fmla="*/ 1102104 w 5283866"/>
              <a:gd name="connsiteY101" fmla="*/ 1230304 h 4210442"/>
              <a:gd name="connsiteX102" fmla="*/ 1188133 w 5283866"/>
              <a:gd name="connsiteY102" fmla="*/ 1182603 h 4210442"/>
              <a:gd name="connsiteX103" fmla="*/ 1187030 w 5283866"/>
              <a:gd name="connsiteY103" fmla="*/ 1169092 h 4210442"/>
              <a:gd name="connsiteX104" fmla="*/ 1123887 w 5283866"/>
              <a:gd name="connsiteY104" fmla="*/ 1124698 h 4210442"/>
              <a:gd name="connsiteX105" fmla="*/ 1086938 w 5283866"/>
              <a:gd name="connsiteY105" fmla="*/ 1096023 h 4210442"/>
              <a:gd name="connsiteX106" fmla="*/ 985744 w 5283866"/>
              <a:gd name="connsiteY106" fmla="*/ 992622 h 4210442"/>
              <a:gd name="connsiteX107" fmla="*/ 1057987 w 5283866"/>
              <a:gd name="connsiteY107" fmla="*/ 981594 h 4210442"/>
              <a:gd name="connsiteX108" fmla="*/ 1084733 w 5283866"/>
              <a:gd name="connsiteY108" fmla="*/ 960086 h 4210442"/>
              <a:gd name="connsiteX109" fmla="*/ 1064605 w 5283866"/>
              <a:gd name="connsiteY109" fmla="*/ 929756 h 4210442"/>
              <a:gd name="connsiteX110" fmla="*/ 840985 w 5283866"/>
              <a:gd name="connsiteY110" fmla="*/ 836558 h 4210442"/>
              <a:gd name="connsiteX111" fmla="*/ 823615 w 5283866"/>
              <a:gd name="connsiteY111" fmla="*/ 764315 h 4210442"/>
              <a:gd name="connsiteX112" fmla="*/ 865526 w 5283866"/>
              <a:gd name="connsiteY112" fmla="*/ 753562 h 4210442"/>
              <a:gd name="connsiteX113" fmla="*/ 914331 w 5283866"/>
              <a:gd name="connsiteY113" fmla="*/ 758525 h 4210442"/>
              <a:gd name="connsiteX114" fmla="*/ 875452 w 5283866"/>
              <a:gd name="connsiteY114" fmla="*/ 701724 h 4210442"/>
              <a:gd name="connsiteX115" fmla="*/ 717181 w 5283866"/>
              <a:gd name="connsiteY115" fmla="*/ 644371 h 4210442"/>
              <a:gd name="connsiteX116" fmla="*/ 755783 w 5283866"/>
              <a:gd name="connsiteY116" fmla="*/ 591707 h 4210442"/>
              <a:gd name="connsiteX117" fmla="*/ 0 w 5283866"/>
              <a:gd name="connsiteY117" fmla="*/ 352370 h 4210442"/>
              <a:gd name="connsiteX118" fmla="*/ 135937 w 5283866"/>
              <a:gd name="connsiteY118" fmla="*/ 349889 h 4210442"/>
              <a:gd name="connsiteX119" fmla="*/ 421595 w 5283866"/>
              <a:gd name="connsiteY119" fmla="*/ 385458 h 4210442"/>
              <a:gd name="connsiteX120" fmla="*/ 564424 w 5283866"/>
              <a:gd name="connsiteY120" fmla="*/ 379393 h 4210442"/>
              <a:gd name="connsiteX121" fmla="*/ 698432 w 5283866"/>
              <a:gd name="connsiteY121" fmla="*/ 398694 h 4210442"/>
              <a:gd name="connsiteX122" fmla="*/ 815067 w 5283866"/>
              <a:gd name="connsiteY122" fmla="*/ 398694 h 4210442"/>
              <a:gd name="connsiteX123" fmla="*/ 705876 w 5283866"/>
              <a:gd name="connsiteY123" fmla="*/ 370568 h 4210442"/>
              <a:gd name="connsiteX124" fmla="*/ 775360 w 5283866"/>
              <a:gd name="connsiteY124" fmla="*/ 345477 h 4210442"/>
              <a:gd name="connsiteX125" fmla="*/ 787493 w 5283866"/>
              <a:gd name="connsiteY125" fmla="*/ 315146 h 4210442"/>
              <a:gd name="connsiteX126" fmla="*/ 819202 w 5283866"/>
              <a:gd name="connsiteY126" fmla="*/ 291709 h 4210442"/>
              <a:gd name="connsiteX127" fmla="*/ 998705 w 5283866"/>
              <a:gd name="connsiteY127" fmla="*/ 303291 h 4210442"/>
              <a:gd name="connsiteX128" fmla="*/ 880139 w 5283866"/>
              <a:gd name="connsiteY128" fmla="*/ 206783 h 4210442"/>
              <a:gd name="connsiteX129" fmla="*/ 804037 w 5283866"/>
              <a:gd name="connsiteY129" fmla="*/ 190790 h 4210442"/>
              <a:gd name="connsiteX130" fmla="*/ 786666 w 5283866"/>
              <a:gd name="connsiteY130" fmla="*/ 149707 h 4210442"/>
              <a:gd name="connsiteX131" fmla="*/ 821960 w 5283866"/>
              <a:gd name="connsiteY131" fmla="*/ 140884 h 4210442"/>
              <a:gd name="connsiteX132" fmla="*/ 997325 w 5283866"/>
              <a:gd name="connsiteY132" fmla="*/ 174800 h 4210442"/>
              <a:gd name="connsiteX133" fmla="*/ 1026829 w 5283866"/>
              <a:gd name="connsiteY133" fmla="*/ 161287 h 4210442"/>
              <a:gd name="connsiteX134" fmla="*/ 696777 w 5283866"/>
              <a:gd name="connsiteY134" fmla="*/ 73604 h 4210442"/>
              <a:gd name="connsiteX135" fmla="*/ 701741 w 5283866"/>
              <a:gd name="connsiteY135" fmla="*/ 50444 h 4210442"/>
              <a:gd name="connsiteX136" fmla="*/ 992362 w 5283866"/>
              <a:gd name="connsiteY136" fmla="*/ 86289 h 4210442"/>
              <a:gd name="connsiteX137" fmla="*/ 806519 w 5283866"/>
              <a:gd name="connsiteY137" fmla="*/ 18183 h 4210442"/>
              <a:gd name="connsiteX138" fmla="*/ 839883 w 5283866"/>
              <a:gd name="connsiteY138" fmla="*/ 18 h 421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064CD-1AB7-30A9-9113-927153DB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5179" y="1472030"/>
            <a:ext cx="3978442" cy="1631950"/>
          </a:xfrm>
        </p:spPr>
        <p:txBody>
          <a:bodyPr anchor="b">
            <a:normAutofit/>
          </a:bodyPr>
          <a:lstStyle/>
          <a:p>
            <a:pPr algn="ctr"/>
            <a:r>
              <a:rPr lang="en-US" sz="3600" i="0" dirty="0"/>
              <a:t>Challenges in Face Recognition</a:t>
            </a:r>
            <a:endParaRPr lang="en-US" sz="3600" dirty="0"/>
          </a:p>
        </p:txBody>
      </p:sp>
      <p:pic>
        <p:nvPicPr>
          <p:cNvPr id="5" name="Picture 4" descr="A blurry images of a person's face&#10;&#10;AI-generated content may be incorrect.">
            <a:extLst>
              <a:ext uri="{FF2B5EF4-FFF2-40B4-BE49-F238E27FC236}">
                <a16:creationId xmlns:a16="http://schemas.microsoft.com/office/drawing/2014/main" id="{3E2E2F7B-7683-D295-7F80-AAF0F6BAD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38" y="1032738"/>
            <a:ext cx="4015954" cy="47951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EB4CE-9165-A821-F91C-517281A7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179" y="3243151"/>
            <a:ext cx="3978442" cy="24197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i="0">
                <a:effectLst/>
              </a:rPr>
              <a:t>Lighting and Environmental Factors.</a:t>
            </a:r>
          </a:p>
          <a:p>
            <a:pPr>
              <a:lnSpc>
                <a:spcPct val="90000"/>
              </a:lnSpc>
            </a:pPr>
            <a:r>
              <a:rPr lang="en-US" sz="1700"/>
              <a:t>Poses!</a:t>
            </a:r>
          </a:p>
          <a:p>
            <a:pPr>
              <a:lnSpc>
                <a:spcPct val="90000"/>
              </a:lnSpc>
            </a:pPr>
            <a:r>
              <a:rPr lang="en-US" sz="1700"/>
              <a:t>Facial Expressions.</a:t>
            </a:r>
          </a:p>
          <a:p>
            <a:pPr>
              <a:lnSpc>
                <a:spcPct val="90000"/>
              </a:lnSpc>
            </a:pPr>
            <a:r>
              <a:rPr lang="en-US" sz="1700"/>
              <a:t>Image Quality</a:t>
            </a:r>
          </a:p>
          <a:p>
            <a:pPr>
              <a:lnSpc>
                <a:spcPct val="90000"/>
              </a:lnSpc>
            </a:pPr>
            <a:r>
              <a:rPr lang="en-US" sz="1700"/>
              <a:t>Aging</a:t>
            </a:r>
          </a:p>
          <a:p>
            <a:pPr>
              <a:lnSpc>
                <a:spcPct val="90000"/>
              </a:lnSpc>
            </a:pPr>
            <a:r>
              <a:rPr lang="en-US" sz="1700" b="1"/>
              <a:t>…</a:t>
            </a:r>
          </a:p>
          <a:p>
            <a:pPr>
              <a:lnSpc>
                <a:spcPct val="90000"/>
              </a:lnSpc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679439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FF1B02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8B43D-55FF-0E0A-157F-4B2907259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dirty="0"/>
              <a:t>What Is OpenCV?</a:t>
            </a:r>
            <a:endParaRPr lang="en-US"/>
          </a:p>
        </p:txBody>
      </p:sp>
      <p:pic>
        <p:nvPicPr>
          <p:cNvPr id="6146" name="Picture 2" descr="This may contain: the logo for opencv">
            <a:extLst>
              <a:ext uri="{FF2B5EF4-FFF2-40B4-BE49-F238E27FC236}">
                <a16:creationId xmlns:a16="http://schemas.microsoft.com/office/drawing/2014/main" id="{356075AF-FBDF-8AA9-389F-0D6C1FBED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589" y="2940047"/>
            <a:ext cx="2793714" cy="344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1A17-A7C7-F314-7017-C1834C2A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189" y="1954921"/>
            <a:ext cx="5827644" cy="41211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Open-source Computer Vision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Offers tools for face detection and face recognition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Widely used in academic projects and industry apps</a:t>
            </a:r>
          </a:p>
        </p:txBody>
      </p:sp>
    </p:spTree>
    <p:extLst>
      <p:ext uri="{BB962C8B-B14F-4D97-AF65-F5344CB8AC3E}">
        <p14:creationId xmlns:p14="http://schemas.microsoft.com/office/powerpoint/2010/main" val="233002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94C5663A-0CE3-4AEE-B47E-FB68D9EB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23DEC-9640-D55B-1DCD-57C7F54F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8073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Why Use OpenCV?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969A-17C5-3833-5C82-0818AB84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33297"/>
            <a:ext cx="3816096" cy="3843666"/>
          </a:xfrm>
        </p:spPr>
        <p:txBody>
          <a:bodyPr>
            <a:normAutofit/>
          </a:bodyPr>
          <a:lstStyle/>
          <a:p>
            <a:r>
              <a:rPr lang="en-US" sz="2000"/>
              <a:t>Easy to implement classical methods</a:t>
            </a:r>
          </a:p>
          <a:p>
            <a:r>
              <a:rPr lang="en-US" sz="2000"/>
              <a:t>Lightweight and suitable for small datasets</a:t>
            </a:r>
          </a:p>
          <a:p>
            <a:r>
              <a:rPr lang="en-US" sz="2000"/>
              <a:t>Great for learning the fundamentals of face recognition</a:t>
            </a:r>
          </a:p>
        </p:txBody>
      </p:sp>
      <p:pic>
        <p:nvPicPr>
          <p:cNvPr id="3075" name="Picture 3" descr="A face recognition system in a head&#10;&#10;AI-generated content may be incorrect.">
            <a:extLst>
              <a:ext uri="{FF2B5EF4-FFF2-40B4-BE49-F238E27FC236}">
                <a16:creationId xmlns:a16="http://schemas.microsoft.com/office/drawing/2014/main" id="{83F1467D-9A59-F240-81C3-7E0E7BED8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2" b="1"/>
          <a:stretch/>
        </p:blipFill>
        <p:spPr bwMode="auto">
          <a:xfrm>
            <a:off x="4726728" y="10"/>
            <a:ext cx="7472381" cy="6857990"/>
          </a:xfrm>
          <a:custGeom>
            <a:avLst/>
            <a:gdLst/>
            <a:ahLst/>
            <a:cxnLst/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1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35D7-CB9F-4F4F-BE80-0B182F67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Face Detection and Recognition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5E2EFA-86E7-C7B7-C78B-6A2019BD5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550" y="2091670"/>
            <a:ext cx="117729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OpenCV’s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Haar Cascade Classifier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haarcascade_frontalface_default.xml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detect faces in images or live camera feed.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 Recognition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Trains 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LBPH Face Recognizer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collected face images from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the trained model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trainer.yml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Recognizes faces from live webcam using the trained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94852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1018</TotalTime>
  <Words>793</Words>
  <Application>Microsoft Office PowerPoint</Application>
  <PresentationFormat>Widescreen</PresentationFormat>
  <Paragraphs>78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Arial Unicode MS</vt:lpstr>
      <vt:lpstr>Century Gothic</vt:lpstr>
      <vt:lpstr>Elephant</vt:lpstr>
      <vt:lpstr>Lato Extended</vt:lpstr>
      <vt:lpstr>BrushVTI</vt:lpstr>
      <vt:lpstr>Face Recognition System</vt:lpstr>
      <vt:lpstr>What is Face Recognition?</vt:lpstr>
      <vt:lpstr>Facial recognition generally involves two stages:  -Face Detection: where a photo is searched to find a face, then the image of Mobile, is processed to crop and extract the person’s face for easier recognition. -Face Recognition: where that detected and processed face is compared to a database of known faces, to decide who that person is. </vt:lpstr>
      <vt:lpstr>Importance:</vt:lpstr>
      <vt:lpstr>Applications of Face Recognition</vt:lpstr>
      <vt:lpstr>Challenges in Face Recognition</vt:lpstr>
      <vt:lpstr>What Is OpenCV?</vt:lpstr>
      <vt:lpstr>Why Use OpenCV?</vt:lpstr>
      <vt:lpstr>Face Detection and Recognition</vt:lpstr>
      <vt:lpstr>Face Detection with Haar Cascade</vt:lpstr>
      <vt:lpstr>Face Recognition with LBPH</vt:lpstr>
      <vt:lpstr>Dataset Collection</vt:lpstr>
      <vt:lpstr>Real-Time Recognition</vt:lpstr>
      <vt:lpstr>Ethical Issues and Considerations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Parastoo Masoodi</dc:creator>
  <cp:lastModifiedBy>Parastoo Masoodi</cp:lastModifiedBy>
  <cp:revision>25</cp:revision>
  <dcterms:created xsi:type="dcterms:W3CDTF">2025-02-19T01:26:41Z</dcterms:created>
  <dcterms:modified xsi:type="dcterms:W3CDTF">2025-05-12T04:52:03Z</dcterms:modified>
</cp:coreProperties>
</file>