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64" r:id="rId5"/>
    <p:sldId id="257" r:id="rId6"/>
    <p:sldId id="258" r:id="rId7"/>
    <p:sldId id="265" r:id="rId8"/>
    <p:sldId id="259" r:id="rId9"/>
    <p:sldId id="262" r:id="rId10"/>
    <p:sldId id="261" r:id="rId11"/>
    <p:sldId id="267" r:id="rId12"/>
    <p:sldId id="260" r:id="rId13"/>
    <p:sldId id="266" r:id="rId14"/>
    <p:sldId id="263" r:id="rId15"/>
  </p:sldIdLst>
  <p:sldSz cx="6858000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16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94662"/>
  </p:normalViewPr>
  <p:slideViewPr>
    <p:cSldViewPr snapToGrid="0" showGuides="1">
      <p:cViewPr varScale="1">
        <p:scale>
          <a:sx n="100" d="100"/>
          <a:sy n="100" d="100"/>
        </p:scale>
        <p:origin x="96" y="768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1bc43372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1bc43372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1bc433722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1bc433722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1bc433722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1bc433722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035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035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1bc433722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1bc433722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191" y="0"/>
            <a:ext cx="6859191" cy="5145599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831" y="1669878"/>
            <a:ext cx="4438259" cy="191315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831" y="3583035"/>
            <a:ext cx="4438259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5623561" y="1371601"/>
            <a:ext cx="742949" cy="171494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4677157" y="2448306"/>
            <a:ext cx="2894846" cy="171495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 anchor="b"/>
          <a:lstStyle>
            <a:lvl1pPr algn="ctr">
              <a:defRPr sz="2100"/>
            </a:lvl1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191" y="0"/>
            <a:ext cx="6859191" cy="5145599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1" y="3721090"/>
            <a:ext cx="481650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9831" y="514350"/>
            <a:ext cx="4816503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9830" y="4146144"/>
            <a:ext cx="4816503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191" y="0"/>
            <a:ext cx="6859191" cy="5145599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0" y="695325"/>
            <a:ext cx="4816504" cy="126954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0" y="2616018"/>
            <a:ext cx="4816504" cy="1902643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191" y="0"/>
            <a:ext cx="6859191" cy="5145599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3" name="TextBox 22"/>
          <p:cNvSpPr txBox="1"/>
          <p:nvPr/>
        </p:nvSpPr>
        <p:spPr bwMode="gray">
          <a:xfrm>
            <a:off x="485573" y="488768"/>
            <a:ext cx="4511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60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TextBox 13"/>
          <p:cNvSpPr txBox="1"/>
          <p:nvPr/>
        </p:nvSpPr>
        <p:spPr bwMode="gray">
          <a:xfrm>
            <a:off x="5302064" y="2175220"/>
            <a:ext cx="464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60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045" y="695325"/>
            <a:ext cx="4620289" cy="2161634"/>
          </a:xfrm>
        </p:spPr>
        <p:txBody>
          <a:bodyPr anchor="ctr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040459" y="2856959"/>
            <a:ext cx="4234607" cy="249835"/>
          </a:xfrm>
        </p:spPr>
        <p:txBody>
          <a:bodyPr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0" y="3750613"/>
            <a:ext cx="4757755" cy="757964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191" y="0"/>
            <a:ext cx="6859191" cy="5145599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0" y="1543050"/>
            <a:ext cx="4816504" cy="157162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1" y="3768682"/>
            <a:ext cx="4816503" cy="746168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0" y="695325"/>
            <a:ext cx="4817695" cy="53239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0" y="1866900"/>
            <a:ext cx="1735074" cy="493472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9830" y="2360373"/>
            <a:ext cx="1735074" cy="2166275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4210" y="1866900"/>
            <a:ext cx="1739189" cy="493472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56353" y="2360373"/>
            <a:ext cx="1739189" cy="2166275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68981" y="1866900"/>
            <a:ext cx="1739189" cy="493472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70702" y="2360373"/>
            <a:ext cx="1737469" cy="2166275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470898" y="1866901"/>
            <a:ext cx="0" cy="265974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87141" y="1866901"/>
            <a:ext cx="0" cy="265974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0" y="695325"/>
            <a:ext cx="4758945" cy="53239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0" y="3134697"/>
            <a:ext cx="1735074" cy="493472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4291" y="1866900"/>
            <a:ext cx="1511358" cy="108550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649829" y="3628169"/>
            <a:ext cx="1735074" cy="890491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8344" y="3134696"/>
            <a:ext cx="1739189" cy="493472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664892" y="1866900"/>
            <a:ext cx="1511358" cy="108550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58344" y="3636156"/>
            <a:ext cx="1739189" cy="890491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68981" y="3134697"/>
            <a:ext cx="1739189" cy="493472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581481" y="1866900"/>
            <a:ext cx="1511358" cy="108550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68981" y="3628169"/>
            <a:ext cx="1739189" cy="890491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2467514" y="1866901"/>
            <a:ext cx="0" cy="265974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387141" y="1866901"/>
            <a:ext cx="0" cy="265974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976" y="4790933"/>
            <a:ext cx="742949" cy="171494"/>
          </a:xfrm>
        </p:spPr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7100" y="4790933"/>
            <a:ext cx="2894846" cy="1714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91" y="0"/>
            <a:ext cx="6840315" cy="5145599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311151" y="301624"/>
            <a:ext cx="3457924" cy="45402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974482" y="1324197"/>
            <a:ext cx="4496995" cy="2495107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6858000" cy="51435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1196" y="1085849"/>
            <a:ext cx="835137" cy="3429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054" y="1085849"/>
            <a:ext cx="3312702" cy="3429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910" y="4774124"/>
            <a:ext cx="2894846" cy="1714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233775" y="1171600"/>
            <a:ext cx="639045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367688" y="526350"/>
            <a:ext cx="4203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478" y="695324"/>
            <a:ext cx="4757754" cy="532399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 anchor="b"/>
          <a:lstStyle>
            <a:lvl1pPr algn="ctr">
              <a:defRPr sz="2100"/>
            </a:lvl1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233775" y="1171675"/>
            <a:ext cx="2999925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/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3624300" y="1171675"/>
            <a:ext cx="2999925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/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91" y="0"/>
            <a:ext cx="6859191" cy="5145599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151" y="1693191"/>
            <a:ext cx="2318004" cy="2265258"/>
          </a:xfrm>
        </p:spPr>
        <p:txBody>
          <a:bodyPr anchor="ctr"/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9446" y="1693191"/>
            <a:ext cx="2311887" cy="226525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 anchor="b"/>
          <a:lstStyle>
            <a:lvl1pPr algn="ctr">
              <a:defRPr sz="2100"/>
            </a:lvl1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30" y="1866901"/>
            <a:ext cx="2727735" cy="264795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0436" y="1866902"/>
            <a:ext cx="2727735" cy="26479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 anchor="b"/>
          <a:lstStyle>
            <a:lvl1pPr algn="ctr">
              <a:defRPr sz="2100"/>
            </a:lvl1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38" y="1866900"/>
            <a:ext cx="2725127" cy="56946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830" y="2436368"/>
            <a:ext cx="2727735" cy="207848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0436" y="1866901"/>
            <a:ext cx="2727734" cy="56747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0436" y="2434377"/>
            <a:ext cx="2727735" cy="208047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 anchor="b"/>
          <a:lstStyle>
            <a:lvl1pPr algn="ctr">
              <a:defRPr sz="2100"/>
            </a:lvl1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 anchor="b"/>
          <a:lstStyle>
            <a:lvl1pPr algn="ctr">
              <a:defRPr sz="2100"/>
            </a:lvl1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191" y="0"/>
            <a:ext cx="6859191" cy="5145599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0" y="1085850"/>
            <a:ext cx="2034443" cy="1121691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6695" y="1085850"/>
            <a:ext cx="2724638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9831" y="2315134"/>
            <a:ext cx="2034442" cy="2200276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191" y="0"/>
            <a:ext cx="6859191" cy="5145599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0" y="1036043"/>
            <a:ext cx="2240317" cy="1181106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42182" y="990600"/>
            <a:ext cx="2093327" cy="31623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0" y="2314575"/>
            <a:ext cx="2240317" cy="1838325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191" y="0"/>
            <a:ext cx="6859191" cy="5145599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49830" y="695325"/>
            <a:ext cx="4758945" cy="532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287" y="1866900"/>
            <a:ext cx="4758945" cy="264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80833" y="4774124"/>
            <a:ext cx="742949" cy="1714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133" y="4774123"/>
            <a:ext cx="2894846" cy="1714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758962" y="221798"/>
            <a:ext cx="593481" cy="575765"/>
          </a:xfrm>
          <a:prstGeom prst="rect">
            <a:avLst/>
          </a:prstGeom>
        </p:spPr>
        <p:txBody>
          <a:bodyPr anchor="b"/>
          <a:lstStyle>
            <a:lvl1pPr algn="ctr">
              <a:defRPr sz="2100"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/>
  <p:txStyles>
    <p:titleStyle>
      <a:lvl1pPr algn="l" defTabSz="342900" rtl="0" eaLnBrk="1" latinLnBrk="0" hangingPunct="1">
        <a:spcBef>
          <a:spcPct val="0"/>
        </a:spcBef>
        <a:buNone/>
        <a:defRPr sz="24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21272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2583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3157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60805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553845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9418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6436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8.xml"/><Relationship Id="rId5" Type="http://schemas.openxmlformats.org/officeDocument/2006/relationships/hyperlink" Target="https://www.divaportal.org/smash/get/diva2:1265471/FULLTEXT01.pdf" TargetMode="External"/><Relationship Id="rId4" Type="http://schemas.openxmlformats.org/officeDocument/2006/relationships/hyperlink" Target="https://doi.org/10.1177/1098611110365686" TargetMode="External"/><Relationship Id="rId3" Type="http://schemas.openxmlformats.org/officeDocument/2006/relationships/hyperlink" Target="https://youtu.be/EC6bf8JCpDQ?si=vzAoYaC-O6bckkdI" TargetMode="External"/><Relationship Id="rId2" Type="http://schemas.openxmlformats.org/officeDocument/2006/relationships/hyperlink" Target="https://medium.com/@pbercker/who-is-guilty-another-look-at-a-puzzle-with-bayesian-networks-d1d2369ac9ce" TargetMode="External"/><Relationship Id="rId1" Type="http://schemas.openxmlformats.org/officeDocument/2006/relationships/hyperlink" Target="https://youtu.be/U23yuPEACG0?si=ifV8mUMcd-86-r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474836" y="1620083"/>
            <a:ext cx="6088950" cy="114210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-GB" dirty="0"/>
              <a:t>A Project Update on</a:t>
            </a:r>
            <a:endParaRPr dirty="0"/>
          </a:p>
          <a:p>
            <a:r>
              <a:rPr lang="en-GB" dirty="0"/>
              <a:t>Mystery Solver Application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474836" y="3184750"/>
            <a:ext cx="6088950" cy="5906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-GB" dirty="0"/>
              <a:t>By Group 8 CSE440 (Section-1)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467550" y="474504"/>
            <a:ext cx="6390450" cy="613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/>
              <a:t>Progress &amp; Achievements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233775" y="1524058"/>
            <a:ext cx="6390450" cy="3397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285750" indent="-285750">
              <a:spcBef>
                <a:spcPts val="9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Completed modular architecture (</a:t>
            </a:r>
            <a:r>
              <a:rPr lang="en-US" sz="1600" dirty="0" err="1"/>
              <a:t>main.py,scenario_loader.py</a:t>
            </a:r>
            <a:r>
              <a:rPr lang="en-US" sz="1600" dirty="0"/>
              <a:t>, mystery_solver.py) </a:t>
            </a:r>
            <a:endParaRPr lang="en-US" sz="1600" dirty="0"/>
          </a:p>
          <a:p>
            <a:pPr marL="285750" indent="-285750">
              <a:spcBef>
                <a:spcPts val="9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Implemented two fully functional mystery cases </a:t>
            </a:r>
            <a:endParaRPr lang="en-US" sz="1600" dirty="0"/>
          </a:p>
          <a:p>
            <a:pPr marL="285750" indent="-285750">
              <a:spcBef>
                <a:spcPts val="9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Supports natural language explanation of inference </a:t>
            </a:r>
            <a:endParaRPr lang="en-US" sz="1600" dirty="0"/>
          </a:p>
          <a:p>
            <a:pPr marL="285750" indent="-285750">
              <a:spcBef>
                <a:spcPts val="9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Visual UI working in </a:t>
            </a:r>
            <a:r>
              <a:rPr lang="en-US" sz="1600" dirty="0" err="1"/>
              <a:t>Streamlit</a:t>
            </a:r>
            <a:r>
              <a:rPr lang="en-US" sz="1600" dirty="0"/>
              <a:t> </a:t>
            </a:r>
            <a:endParaRPr lang="en-US" sz="1600" dirty="0"/>
          </a:p>
          <a:p>
            <a:pPr marL="285750" indent="-285750">
              <a:spcBef>
                <a:spcPts val="9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Easy to extend with new mystery scenarios </a:t>
            </a:r>
            <a:endParaRPr sz="1200" dirty="0"/>
          </a:p>
          <a:p>
            <a:pPr marL="0" indent="0">
              <a:spcBef>
                <a:spcPts val="900"/>
              </a:spcBef>
              <a:spcAft>
                <a:spcPts val="1200"/>
              </a:spcAft>
              <a:buNone/>
            </a:pPr>
            <a:endParaRPr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467550" y="474504"/>
            <a:ext cx="6390450" cy="613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dirty="0"/>
              <a:t>Future Work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233775" y="1524058"/>
            <a:ext cx="6390450" cy="3397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285750" indent="-285750">
              <a:spcBef>
                <a:spcPts val="9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1800" dirty="0"/>
              <a:t>Add user-generated cases upload support </a:t>
            </a:r>
            <a:endParaRPr lang="en-US" sz="1800" dirty="0"/>
          </a:p>
          <a:p>
            <a:pPr marL="285750" indent="-285750">
              <a:spcBef>
                <a:spcPts val="9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1800" dirty="0"/>
              <a:t> Integrate LLM or GPT-style explanation for reasoning </a:t>
            </a:r>
            <a:endParaRPr lang="en-US" sz="1800" dirty="0"/>
          </a:p>
          <a:p>
            <a:pPr marL="285750" indent="-285750">
              <a:spcBef>
                <a:spcPts val="9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1800" dirty="0"/>
              <a:t> Add auto-suggest clues based on entropy</a:t>
            </a:r>
            <a:endParaRPr lang="en-US" sz="1800" dirty="0"/>
          </a:p>
          <a:p>
            <a:pPr marL="285750" indent="-285750">
              <a:spcBef>
                <a:spcPts val="9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1800" dirty="0"/>
              <a:t>Add posterior probability visualization for each suspect </a:t>
            </a:r>
            <a:endParaRPr lang="en-US" sz="1800" dirty="0"/>
          </a:p>
          <a:p>
            <a:pPr marL="285750" indent="-285750">
              <a:spcBef>
                <a:spcPts val="9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1800" dirty="0"/>
              <a:t> Deploy as web/mobile app</a:t>
            </a:r>
            <a:endParaRPr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467550" y="499616"/>
            <a:ext cx="6390450" cy="613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/>
              <a:t>References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20127" y="1659617"/>
            <a:ext cx="6390450" cy="3397200"/>
          </a:xfrm>
        </p:spPr>
        <p:txBody>
          <a:bodyPr/>
          <a:lstStyle/>
          <a:p>
            <a:pPr mar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1. Stanford University, ”Bayesian Networks 1 - Inference — Stanford CS221: AI (Autumn 2019),” YouTube, Oct. 2019. [Online]. Available: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  <a:hlinkClick r:id="rId1"/>
              </a:rPr>
              <a:t> </a:t>
            </a:r>
            <a:r>
              <a:rPr lang="en-GB" sz="1100" b="0" i="0" u="sng" strike="noStrike" dirty="0">
                <a:solidFill>
                  <a:srgbClr val="AF4345"/>
                </a:solidFill>
                <a:effectLst/>
                <a:latin typeface="Old Standard TT" pitchFamily="2" charset="77"/>
                <a:hlinkClick r:id="rId1"/>
              </a:rPr>
              <a:t>https://youtu.be/U23yuPEACG0?si=ifV8mUMcd-86-rmL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. [Accessed: 24-Feb-2025].</a:t>
            </a:r>
            <a:endParaRPr lang="en-GB" sz="1100" b="0" dirty="0">
              <a:effectLst/>
            </a:endParaRPr>
          </a:p>
          <a:p>
            <a:pPr mar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2. P.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Old Standard TT" pitchFamily="2" charset="77"/>
              </a:rPr>
              <a:t>Bercker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, ”Who is guilty? Another look at a puzzle with Bayesian networks,” Medium, [Online]. Available: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  <a:hlinkClick r:id="rId2"/>
              </a:rPr>
              <a:t> </a:t>
            </a:r>
            <a:r>
              <a:rPr lang="en-GB" sz="1100" b="0" i="0" u="sng" strike="noStrike" dirty="0">
                <a:solidFill>
                  <a:srgbClr val="AF4345"/>
                </a:solidFill>
                <a:effectLst/>
                <a:latin typeface="Old Standard TT" pitchFamily="2" charset="77"/>
                <a:hlinkClick r:id="rId2"/>
              </a:rPr>
              <a:t>https://medium.com/@pbercker/who-is-guilty-another-look-at-a-puzzle-with-bayesian-networks-d1d2369ac9ce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. [Accessed: Feb. 24, 2025].</a:t>
            </a:r>
            <a:endParaRPr lang="en-GB" sz="1100" b="0" dirty="0">
              <a:effectLst/>
            </a:endParaRPr>
          </a:p>
          <a:p>
            <a:pPr mar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3. “Evidence in Context: Bayes’ Theorem and Investigations,” YouTube, [Online]. Available: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  <a:hlinkClick r:id="rId3"/>
              </a:rPr>
              <a:t> </a:t>
            </a:r>
            <a:r>
              <a:rPr lang="en-GB" sz="1100" b="0" i="0" u="sng" strike="noStrike" dirty="0">
                <a:solidFill>
                  <a:srgbClr val="AF4345"/>
                </a:solidFill>
                <a:effectLst/>
                <a:latin typeface="Old Standard TT" pitchFamily="2" charset="77"/>
                <a:hlinkClick r:id="rId3"/>
              </a:rPr>
              <a:t>https://youtu.be/EC6bf8JCpDQ?si=vzAoYaC-O6bckkdI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. [Accessed: Feb. 24, 2025].</a:t>
            </a:r>
            <a:endParaRPr lang="en-GB" sz="1100" b="0" dirty="0">
              <a:effectLst/>
            </a:endParaRPr>
          </a:p>
          <a:p>
            <a:pPr mar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4. P. Blair and D. K.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Old Standard TT" pitchFamily="2" charset="77"/>
              </a:rPr>
              <a:t>Rossmo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, “Evidence in Context: Bayes’ Theorem and Investigations,” Police Quarterly, vol. 13, no. 2, pp. 123-135, 2010. [On-line]. Available: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  <a:hlinkClick r:id="rId4"/>
              </a:rPr>
              <a:t> </a:t>
            </a:r>
            <a:r>
              <a:rPr lang="en-GB" sz="1100" b="0" i="0" u="sng" strike="noStrike" dirty="0">
                <a:solidFill>
                  <a:srgbClr val="AF4345"/>
                </a:solidFill>
                <a:effectLst/>
                <a:latin typeface="Old Standard TT" pitchFamily="2" charset="77"/>
                <a:hlinkClick r:id="rId4"/>
              </a:rPr>
              <a:t>https://doi.org/10.1177/1098611110365686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. [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Old Standard TT" pitchFamily="2" charset="77"/>
              </a:rPr>
              <a:t>Accessed:Feb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. 24, 2025].</a:t>
            </a:r>
            <a:endParaRPr lang="en-GB" sz="1100" b="0" i="0" u="none" strike="noStrike" dirty="0">
              <a:solidFill>
                <a:srgbClr val="000000"/>
              </a:solidFill>
              <a:effectLst/>
              <a:latin typeface="Old Standard TT" pitchFamily="2" charset="77"/>
            </a:endParaRPr>
          </a:p>
          <a:p>
            <a:pPr mar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5. D. K.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Old Standard TT" pitchFamily="2" charset="77"/>
              </a:rPr>
              <a:t>Rossmo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, “Using Bayesian Networks in Crime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Old Standard TT" pitchFamily="2" charset="77"/>
              </a:rPr>
              <a:t>Inves-tigations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,”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Old Standard TT" pitchFamily="2" charset="77"/>
              </a:rPr>
              <a:t>Divaportal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, [Online]. Available: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  <a:hlinkClick r:id="rId5"/>
              </a:rPr>
              <a:t> </a:t>
            </a:r>
            <a:r>
              <a:rPr lang="en-GB" sz="1100" b="0" i="0" u="sng" strike="noStrike" dirty="0">
                <a:solidFill>
                  <a:srgbClr val="AF4345"/>
                </a:solidFill>
                <a:effectLst/>
                <a:latin typeface="Old Standard TT" pitchFamily="2" charset="77"/>
                <a:hlinkClick r:id="rId5"/>
              </a:rPr>
              <a:t>https://www.divaportal.org/smash/get/diva2:1265471/FULLTEXT01.pdf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. [Accessed: Feb. 24, 2025</a:t>
            </a:r>
            <a:endParaRPr lang="en-US" sz="1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0" y="4736592"/>
            <a:ext cx="6858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800" dirty="0"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50" y="463983"/>
            <a:ext cx="6390450" cy="613200"/>
          </a:xfrm>
        </p:spPr>
        <p:txBody>
          <a:bodyPr/>
          <a:lstStyle/>
          <a:p>
            <a:r>
              <a:rPr lang="en-US" dirty="0"/>
              <a:t>Work Distribution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</a:fld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0112" y="1675475"/>
          <a:ext cx="6517776" cy="3381342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992644"/>
                <a:gridCol w="1186156"/>
                <a:gridCol w="1663530"/>
                <a:gridCol w="2675446"/>
              </a:tblGrid>
              <a:tr h="5006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GB" sz="1400" b="1" dirty="0"/>
                        <a:t>Serial No.</a:t>
                      </a:r>
                      <a:endParaRPr lang="en-GB" sz="1400" b="1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GB" sz="1400" b="1" dirty="0"/>
                        <a:t>Student ID </a:t>
                      </a:r>
                      <a:endParaRPr lang="en-GB" sz="1400" b="1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Student Name</a:t>
                      </a:r>
                      <a:endParaRPr lang="en-US" sz="14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Completed Tasks</a:t>
                      </a:r>
                      <a:endParaRPr lang="en-US" sz="14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718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2212628042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Naima Zaman Roshni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Bayesian Network Model &amp; Bayesian Inference Devlopment</a:t>
                      </a:r>
                      <a:endParaRPr lang="en-US" dirty="0"/>
                    </a:p>
                  </a:txBody>
                  <a:tcPr/>
                </a:tc>
              </a:tr>
              <a:tr h="68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2131724642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Sadia Islam Mou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Mystery Scenario Load, </a:t>
                      </a:r>
                      <a:r>
                        <a:rPr lang="en-US" dirty="0"/>
                        <a:t>Presentation Slide</a:t>
                      </a:r>
                      <a:r>
                        <a:rPr lang="en-US" dirty="0"/>
                        <a:t>, </a:t>
                      </a:r>
                      <a:r>
                        <a:rPr lang="en-US" dirty="0"/>
                        <a:t>Update Project Report Writing</a:t>
                      </a:r>
                      <a:endParaRPr lang="en-US" dirty="0"/>
                    </a:p>
                  </a:txBody>
                  <a:tcPr/>
                </a:tc>
              </a:tr>
              <a:tr h="718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1821113042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Tarif Shahriar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Python File </a:t>
                      </a:r>
                      <a:endParaRPr lang="en-US" dirty="0"/>
                    </a:p>
                  </a:txBody>
                  <a:tcPr/>
                </a:tc>
              </a:tr>
              <a:tr h="718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1931527042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Myesha Tabassum 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load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67550" y="463983"/>
            <a:ext cx="6390450" cy="613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/>
              <a:t>Problem Statement &amp; Solution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42573" y="1659617"/>
            <a:ext cx="6390450" cy="3397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-GB" b="1" dirty="0"/>
              <a:t>Problem Statement</a:t>
            </a:r>
            <a:endParaRPr b="1" dirty="0"/>
          </a:p>
          <a:p>
            <a:pPr marL="0" indent="0">
              <a:buNone/>
            </a:pPr>
            <a:r>
              <a:rPr lang="en-US" dirty="0"/>
              <a:t>Crime scenes often have multiple suspects and incomplete evidence Human struggles to calculate probabilities under uncertainty</a:t>
            </a:r>
            <a:br>
              <a:rPr lang="en-US" dirty="0"/>
            </a:br>
            <a:endParaRPr dirty="0"/>
          </a:p>
          <a:p>
            <a:pPr marL="0" indent="0">
              <a:buNone/>
            </a:pPr>
            <a:r>
              <a:rPr lang="en-GB" b="1" dirty="0"/>
              <a:t>Proposed Solution</a:t>
            </a:r>
            <a:br>
              <a:rPr lang="en-GB" b="1" dirty="0"/>
            </a:br>
            <a:endParaRPr lang="en-GB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Models the mystery case with suspects and evidence as nodes in a Bayesian Network.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Updates beliefs as new evidence is entered.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Outputs the most likely guilty suspect with an explanation</a:t>
            </a:r>
            <a:endParaRPr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109728" y="4663217"/>
            <a:ext cx="6656141" cy="393600"/>
          </a:xfrm>
        </p:spPr>
        <p:txBody>
          <a:bodyPr/>
          <a:lstStyle/>
          <a:p>
            <a:fld id="{00000000-1234-1234-1234-123412341234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67550" y="511192"/>
            <a:ext cx="6390450" cy="613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/>
              <a:t>Key Features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169656" y="1708724"/>
            <a:ext cx="6390450" cy="3397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514350" indent="-171450">
              <a:spcBef>
                <a:spcPts val="900"/>
              </a:spcBef>
              <a:buFont typeface="Wingdings" panose="05000000000000000000" pitchFamily="2" charset="2"/>
              <a:buChar char="v"/>
            </a:pPr>
            <a:r>
              <a:rPr lang="en-US" sz="1050" dirty="0"/>
              <a:t> Custom Bayesian Network per case </a:t>
            </a:r>
            <a:endParaRPr lang="en-US" sz="1050" dirty="0"/>
          </a:p>
          <a:p>
            <a:pPr marL="514350" indent="-171450">
              <a:spcBef>
                <a:spcPts val="900"/>
              </a:spcBef>
              <a:buFont typeface="Wingdings" panose="05000000000000000000" pitchFamily="2" charset="2"/>
              <a:buChar char="v"/>
            </a:pPr>
            <a:r>
              <a:rPr lang="en-US" sz="1050" dirty="0"/>
              <a:t> Multiple evidence types as inputs </a:t>
            </a:r>
            <a:endParaRPr lang="en-US" sz="1050" dirty="0"/>
          </a:p>
          <a:p>
            <a:pPr marL="514350" indent="-171450">
              <a:spcBef>
                <a:spcPts val="900"/>
              </a:spcBef>
              <a:buFont typeface="Wingdings" panose="05000000000000000000" pitchFamily="2" charset="2"/>
              <a:buChar char="v"/>
            </a:pPr>
            <a:r>
              <a:rPr lang="en-US" sz="1050" dirty="0"/>
              <a:t> Real-time inference using </a:t>
            </a:r>
            <a:r>
              <a:rPr lang="en-US" sz="1050" dirty="0" err="1"/>
              <a:t>pgmpy</a:t>
            </a:r>
            <a:endParaRPr lang="en-US" sz="1050" dirty="0"/>
          </a:p>
          <a:p>
            <a:pPr marL="514350" indent="-171450">
              <a:spcBef>
                <a:spcPts val="900"/>
              </a:spcBef>
              <a:buFont typeface="Wingdings" panose="05000000000000000000" pitchFamily="2" charset="2"/>
              <a:buChar char="v"/>
            </a:pPr>
            <a:r>
              <a:rPr lang="en-US" sz="1050" dirty="0"/>
              <a:t> Scenario loader for plug-and-play mystery files </a:t>
            </a:r>
            <a:endParaRPr lang="en-US" sz="1050" dirty="0"/>
          </a:p>
          <a:p>
            <a:pPr marL="514350" indent="-171450">
              <a:spcBef>
                <a:spcPts val="900"/>
              </a:spcBef>
              <a:buFont typeface="Wingdings" panose="05000000000000000000" pitchFamily="2" charset="2"/>
              <a:buChar char="v"/>
            </a:pPr>
            <a:r>
              <a:rPr lang="en-US" sz="1050" dirty="0"/>
              <a:t> </a:t>
            </a:r>
            <a:r>
              <a:rPr lang="en-US" sz="1050" dirty="0" err="1"/>
              <a:t>Streamlit</a:t>
            </a:r>
            <a:r>
              <a:rPr lang="en-US" sz="1050" dirty="0"/>
              <a:t> UI with suspect images, dropdowns, and result explanation   </a:t>
            </a:r>
            <a:endParaRPr lang="en-US" sz="1050" dirty="0"/>
          </a:p>
          <a:p>
            <a:pPr marL="514350" indent="-171450">
              <a:spcBef>
                <a:spcPts val="900"/>
              </a:spcBef>
              <a:buFont typeface="Wingdings" panose="05000000000000000000" pitchFamily="2" charset="2"/>
              <a:buChar char="v"/>
            </a:pPr>
            <a:r>
              <a:rPr lang="en-US" sz="1050" dirty="0" err="1"/>
              <a:t>Graphviz</a:t>
            </a:r>
            <a:r>
              <a:rPr lang="en-US" sz="1050" dirty="0"/>
              <a:t>-based network visualization </a:t>
            </a:r>
            <a:endParaRPr sz="825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indent="0">
              <a:spcBef>
                <a:spcPts val="9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50" y="463983"/>
            <a:ext cx="6390450" cy="613200"/>
          </a:xfrm>
        </p:spPr>
        <p:txBody>
          <a:bodyPr/>
          <a:lstStyle/>
          <a:p>
            <a:r>
              <a:rPr lang="en-US" dirty="0"/>
              <a:t>Baysian Network &amp; Inference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75419" y="1524058"/>
                <a:ext cx="6390450" cy="3397200"/>
              </a:xfrm>
            </p:spPr>
            <p:txBody>
              <a:bodyPr/>
              <a:lstStyle/>
              <a:p>
                <a:pPr marL="85725" indent="0">
                  <a:buNone/>
                </a:pPr>
                <a:r>
                  <a:rPr lang="en-GB" sz="1400" b="1" dirty="0"/>
                  <a:t>Input</a:t>
                </a:r>
                <a:r>
                  <a:rPr lang="en-GB" sz="1400" dirty="0"/>
                  <a:t>:</a:t>
                </a:r>
                <a:endParaRPr lang="en-GB" sz="1400" dirty="0"/>
              </a:p>
              <a:p>
                <a:r>
                  <a:rPr lang="en-GB" sz="1400" dirty="0"/>
                  <a:t>Bayesian Network: P(X₁ = x₁, ..., Xₙ = xₙ)</a:t>
                </a:r>
                <a:endParaRPr lang="en-GB" sz="1400" dirty="0"/>
              </a:p>
              <a:p>
                <a:r>
                  <a:rPr lang="en-GB" sz="1400" dirty="0"/>
                  <a:t>Evidence: E = e, where E ⊆ X (subset of variables)</a:t>
                </a:r>
                <a:endParaRPr lang="en-GB" sz="1400" dirty="0"/>
              </a:p>
              <a:p>
                <a:r>
                  <a:rPr lang="en-GB" sz="1400" dirty="0"/>
                  <a:t>Query: Q ⊆ X (subset of variables)</a:t>
                </a:r>
                <a:endParaRPr lang="en-GB" sz="1400" dirty="0"/>
              </a:p>
              <a:p>
                <a:endParaRPr lang="en-GB" sz="1400" dirty="0"/>
              </a:p>
              <a:p>
                <a:pPr marL="85725" indent="0">
                  <a:buNone/>
                </a:pPr>
                <a:r>
                  <a:rPr lang="en-GB" sz="1400" b="1" dirty="0"/>
                  <a:t>Output:</a:t>
                </a:r>
                <a:endParaRPr lang="en-GB" sz="1400" b="1" dirty="0"/>
              </a:p>
              <a:p>
                <a:r>
                  <a:rPr lang="en-GB" sz="1400" dirty="0"/>
                  <a:t>Compute P(Q = q | E = e) for all possible values of q.</a:t>
                </a:r>
                <a:endParaRPr lang="en-GB" sz="1400" dirty="0"/>
              </a:p>
              <a:p>
                <a:pPr marL="85725" indent="0">
                  <a:buNone/>
                </a:pPr>
                <a:endParaRPr lang="en-GB" sz="1400" dirty="0"/>
              </a:p>
              <a:p>
                <a:pPr marL="85725" indent="0">
                  <a:buNone/>
                </a:pPr>
                <a:r>
                  <a:rPr lang="en-GB" sz="1400" b="1" dirty="0"/>
                  <a:t>Bayesian Inference Formula:</a:t>
                </a:r>
                <a:endParaRPr lang="en-GB" sz="1400" b="1" dirty="0"/>
              </a:p>
              <a:p>
                <a:r>
                  <a:rPr lang="en-GB" sz="1400" dirty="0"/>
                  <a:t>P(Q = q | E = 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GB" sz="1400" dirty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:r>
                  <a:rPr lang="en-GB" sz="1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GB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400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GB" sz="1400" dirty="0">
                                <a:latin typeface="Cambria Math" panose="02040503050406030204" pitchFamily="18" charset="0"/>
                              </a:rPr>
                              <m:t> = </m:t>
                            </m:r>
                            <m:r>
                              <a:rPr lang="en-GB" sz="1400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14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4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dirty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GB" sz="1400" dirty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1400" dirty="0"/>
              </a:p>
              <a:p>
                <a14:m>
                  <m:oMath xmlns:m="http://schemas.openxmlformats.org/officeDocument/2006/math">
                    <m:r>
                      <a:rPr lang="en-GB" sz="1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/>
                  <a:t>P(Q = q, E = e) = </a:t>
                </a:r>
                <a:r>
                  <a:rPr lang="el-GR" sz="1400" dirty="0"/>
                  <a:t>Σ </a:t>
                </a:r>
                <a:r>
                  <a:rPr lang="en-GB" sz="1400" dirty="0"/>
                  <a:t>P(X₁, X₂, ..., Xₙ) over hidden variables.</a:t>
                </a:r>
                <a:endParaRPr lang="en-GB" sz="1400" dirty="0"/>
              </a:p>
              <a:p>
                <a:pPr marL="85725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Tex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5419" y="1524058"/>
                <a:ext cx="6390450" cy="3397200"/>
              </a:xfrm>
              <a:blipFill rotWithShape="1">
                <a:blip r:embed="rId1"/>
                <a:stretch>
                  <a:fillRect l="-2" t="-2" r="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1"/>
          <a:srcRect/>
          <a:stretch>
            <a:fillRect/>
          </a:stretch>
        </p:blipFill>
        <p:spPr>
          <a:xfrm>
            <a:off x="1919151" y="1484371"/>
            <a:ext cx="2545709" cy="357244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sz="3000" dirty="0"/>
              <a:t>Project Diagram</a:t>
            </a:r>
            <a:endParaRPr sz="30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75419" y="474617"/>
            <a:ext cx="6390450" cy="613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 err="1"/>
              <a:t>Baysian</a:t>
            </a:r>
            <a:r>
              <a:rPr lang="en-GB" dirty="0"/>
              <a:t> Network Model Prototyping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4775" indent="0">
              <a:buNone/>
            </a:pPr>
            <a:endParaRPr lang="en-US" dirty="0"/>
          </a:p>
          <a:p>
            <a:pPr marL="104775" indent="0">
              <a:buNone/>
            </a:pPr>
            <a:endParaRPr lang="en-US" dirty="0"/>
          </a:p>
          <a:p>
            <a:pPr marL="104775" indent="0">
              <a:buNone/>
            </a:pPr>
            <a:endParaRPr lang="en-US" dirty="0"/>
          </a:p>
          <a:p>
            <a:pPr marL="104775" indent="0">
              <a:buNone/>
            </a:pPr>
            <a:endParaRPr lang="en-US" dirty="0"/>
          </a:p>
          <a:p>
            <a:pPr marL="104775" indent="0">
              <a:buNone/>
            </a:pPr>
            <a:endParaRPr lang="en-US" dirty="0"/>
          </a:p>
          <a:p>
            <a:pPr marL="104775" indent="0">
              <a:buNone/>
            </a:pPr>
            <a:endParaRPr lang="en-US" dirty="0"/>
          </a:p>
          <a:p>
            <a:pPr marL="104775" indent="0">
              <a:buNone/>
            </a:pPr>
            <a:endParaRPr lang="en-US" dirty="0"/>
          </a:p>
          <a:p>
            <a:pPr marL="104775" indent="0">
              <a:buNone/>
            </a:pPr>
            <a:endParaRPr lang="en-US" dirty="0"/>
          </a:p>
          <a:p>
            <a:pPr marL="104775" indent="0">
              <a:buNone/>
            </a:pPr>
            <a:endParaRPr lang="en-US" dirty="0"/>
          </a:p>
          <a:p>
            <a:pPr marL="104775" indent="0">
              <a:buNone/>
            </a:pPr>
            <a:endParaRPr lang="en-US" dirty="0"/>
          </a:p>
          <a:p>
            <a:pPr marL="104775" indent="0">
              <a:buNone/>
            </a:pPr>
            <a:endParaRPr lang="en-US" dirty="0"/>
          </a:p>
          <a:p>
            <a:pPr marL="104775" indent="0">
              <a:buNone/>
            </a:pPr>
            <a:endParaRPr lang="en-US" dirty="0"/>
          </a:p>
          <a:p>
            <a:pPr marL="104775" indent="0">
              <a:buNone/>
            </a:pPr>
            <a:endParaRPr lang="en-US" dirty="0"/>
          </a:p>
          <a:p>
            <a:pPr marL="104775" indent="0">
              <a:buNone/>
            </a:pPr>
            <a:endParaRPr lang="en-US" dirty="0"/>
          </a:p>
          <a:p>
            <a:pPr marL="104775" indent="0">
              <a:buNone/>
            </a:pPr>
            <a:endParaRPr lang="en-US" dirty="0"/>
          </a:p>
          <a:p>
            <a:pPr marL="104775" indent="0">
              <a:buNone/>
            </a:pPr>
            <a:endParaRPr lang="en-US" dirty="0"/>
          </a:p>
          <a:p>
            <a:pPr marL="104775" indent="0" algn="ctr">
              <a:buNone/>
            </a:pPr>
            <a:endParaRPr lang="en-US" dirty="0"/>
          </a:p>
          <a:p>
            <a:pPr marL="104775" indent="0" algn="ctr">
              <a:buNone/>
            </a:pPr>
            <a:r>
              <a:rPr lang="en-US" b="1" dirty="0"/>
              <a:t>Figure 1: </a:t>
            </a:r>
            <a:r>
              <a:rPr lang="en-US" dirty="0"/>
              <a:t>Input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04775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4775" indent="0">
              <a:buNone/>
            </a:pPr>
            <a:endParaRPr lang="en-US" dirty="0"/>
          </a:p>
          <a:p>
            <a:pPr marL="104775" indent="0">
              <a:buNone/>
            </a:pPr>
            <a:endParaRPr lang="en-US" dirty="0"/>
          </a:p>
          <a:p>
            <a:pPr marL="104775" indent="0">
              <a:buNone/>
            </a:pPr>
            <a:endParaRPr lang="en-US" dirty="0"/>
          </a:p>
          <a:p>
            <a:pPr marL="104775" indent="0" algn="ctr">
              <a:buNone/>
            </a:pPr>
            <a:r>
              <a:rPr lang="en-US" b="1" dirty="0"/>
              <a:t>Figure 2: </a:t>
            </a:r>
            <a:r>
              <a:rPr lang="en-US" dirty="0"/>
              <a:t>Output</a:t>
            </a:r>
            <a:endParaRPr lang="en-US" dirty="0"/>
          </a:p>
          <a:p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941832" y="176479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33775" y="1937041"/>
            <a:ext cx="2996946" cy="17750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37351" y="1955402"/>
            <a:ext cx="2999232" cy="17383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429075" y="558475"/>
            <a:ext cx="6390450" cy="613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/>
              <a:t>Technology Stack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</a:fld>
            <a:endParaRPr lang="en-GB"/>
          </a:p>
        </p:txBody>
      </p:sp>
      <p:graphicFrame>
        <p:nvGraphicFramePr>
          <p:cNvPr id="6" name="Table 5"/>
          <p:cNvGraphicFramePr/>
          <p:nvPr/>
        </p:nvGraphicFramePr>
        <p:xfrm>
          <a:off x="480060" y="2068830"/>
          <a:ext cx="5897880" cy="0"/>
        </p:xfrm>
        <a:graphic>
          <a:graphicData uri="http://schemas.openxmlformats.org/drawingml/2006/table">
            <a:tbl>
              <a:tblPr/>
              <a:tblGrid>
                <a:gridCol w="2948940"/>
                <a:gridCol w="2948940"/>
              </a:tblGrid>
              <a:tr h="0">
                <a:tc>
                  <a:txBody>
                    <a:bodyPr/>
                    <a:p>
                      <a:r>
                        <a:rPr sz="1100" b="1"/>
                        <a:t>Layer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1"/>
                        <a:t>Technology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/>
                        <a:t>Frontend</a:t>
                      </a:r>
                      <a:endParaRPr sz="1100"/>
                    </a:p>
                    <a:p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Streamlit (Python)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/>
                        <a:t>Backend Logic</a:t>
                      </a:r>
                      <a:endParaRPr sz="1100"/>
                    </a:p>
                    <a:p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pgmpy (Bayesian Model)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/>
                        <a:t>Visualization</a:t>
                      </a:r>
                      <a:endParaRPr sz="1100"/>
                    </a:p>
                    <a:p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Graphviz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/>
                        <a:t>Data Management</a:t>
                      </a:r>
                      <a:endParaRPr sz="1100"/>
                    </a:p>
                    <a:p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JSON-based scenarios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/>
                        <a:t>Environment Mgmt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Conda, pip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 scenario_loader.py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p>
            <a:endParaRPr lang="en-US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module loads mystery case data from JSON file</a:t>
            </a:r>
            <a:r>
              <a:rPr lang="en-US" altLang="en-US"/>
              <a:t>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6" name="Picture 5" descr="ss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0" y="1607185"/>
            <a:ext cx="3111500" cy="266827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3356</Words>
  <Application>WPS Presentation</Application>
  <PresentationFormat>Custom</PresentationFormat>
  <Paragraphs>213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Wingdings 3</vt:lpstr>
      <vt:lpstr>Arial</vt:lpstr>
      <vt:lpstr>Cambria Math</vt:lpstr>
      <vt:lpstr>Old Standard TT</vt:lpstr>
      <vt:lpstr>Segoe Print</vt:lpstr>
      <vt:lpstr>Helvetica Neue</vt:lpstr>
      <vt:lpstr>Century Gothic</vt:lpstr>
      <vt:lpstr>Microsoft YaHei</vt:lpstr>
      <vt:lpstr>Arial Unicode MS</vt:lpstr>
      <vt:lpstr>Ion Boardroom</vt:lpstr>
      <vt:lpstr>Mystery Solver Application</vt:lpstr>
      <vt:lpstr>Work Distribution</vt:lpstr>
      <vt:lpstr>Problem Statement &amp; Solution</vt:lpstr>
      <vt:lpstr>Key Features</vt:lpstr>
      <vt:lpstr>Baysian Network &amp; Inference</vt:lpstr>
      <vt:lpstr>Project Diagram</vt:lpstr>
      <vt:lpstr>Baysian Network Model Prototyping</vt:lpstr>
      <vt:lpstr>Technology Stack</vt:lpstr>
      <vt:lpstr>PowerPoint 演示文稿</vt:lpstr>
      <vt:lpstr>Progress &amp; Achievements</vt:lpstr>
      <vt:lpstr>Future Work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Update on Mystery Solver Application</dc:title>
  <dc:creator>Sadia Islam Mou</dc:creator>
  <cp:lastModifiedBy>rakib</cp:lastModifiedBy>
  <cp:revision>17</cp:revision>
  <dcterms:created xsi:type="dcterms:W3CDTF">2025-07-08T06:53:38Z</dcterms:created>
  <dcterms:modified xsi:type="dcterms:W3CDTF">2025-07-08T07:03:23Z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26F2C3AAFBF94B3283FE65529BBBEBC1_12</vt:lpwstr>
  </property>
  <property fmtid="{D5CDD505-2E9C-101B-9397-08002B2CF9AE}" pid="3" name="KSOProductBuildVer">
    <vt:lpwstr>1033-12.2.0.21546</vt:lpwstr>
  </property>
</Properties>
</file>